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5.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tags/tag2.xml" ContentType="application/vnd.openxmlformats-officedocument.presentationml.tags+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tags/tag3.xml" ContentType="application/vnd.openxmlformats-officedocument.presentationml.tags+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30" r:id="rId4"/>
    <p:sldMasterId id="2147484590" r:id="rId5"/>
    <p:sldMasterId id="2147484320" r:id="rId6"/>
    <p:sldMasterId id="2147484585" r:id="rId7"/>
    <p:sldMasterId id="2147484591" r:id="rId8"/>
    <p:sldMasterId id="2147483879" r:id="rId9"/>
    <p:sldMasterId id="2147484335" r:id="rId10"/>
    <p:sldMasterId id="2147484413" r:id="rId11"/>
    <p:sldMasterId id="2147484547" r:id="rId12"/>
    <p:sldMasterId id="2147484603" r:id="rId13"/>
  </p:sldMasterIdLst>
  <p:notesMasterIdLst>
    <p:notesMasterId r:id="rId87"/>
  </p:notesMasterIdLst>
  <p:handoutMasterIdLst>
    <p:handoutMasterId r:id="rId88"/>
  </p:handoutMasterIdLst>
  <p:sldIdLst>
    <p:sldId id="3712" r:id="rId14"/>
    <p:sldId id="3713" r:id="rId15"/>
    <p:sldId id="3709" r:id="rId16"/>
    <p:sldId id="3704" r:id="rId17"/>
    <p:sldId id="3720" r:id="rId18"/>
    <p:sldId id="3717" r:id="rId19"/>
    <p:sldId id="3802" r:id="rId20"/>
    <p:sldId id="3889" r:id="rId21"/>
    <p:sldId id="3890" r:id="rId22"/>
    <p:sldId id="3891" r:id="rId23"/>
    <p:sldId id="3976" r:id="rId24"/>
    <p:sldId id="3893" r:id="rId25"/>
    <p:sldId id="3895" r:id="rId26"/>
    <p:sldId id="3896" r:id="rId27"/>
    <p:sldId id="3897" r:id="rId28"/>
    <p:sldId id="3977" r:id="rId29"/>
    <p:sldId id="3894" r:id="rId30"/>
    <p:sldId id="3899" r:id="rId31"/>
    <p:sldId id="3903" r:id="rId32"/>
    <p:sldId id="3904" r:id="rId33"/>
    <p:sldId id="3905" r:id="rId34"/>
    <p:sldId id="3906" r:id="rId35"/>
    <p:sldId id="3907" r:id="rId36"/>
    <p:sldId id="3908" r:id="rId37"/>
    <p:sldId id="3909" r:id="rId38"/>
    <p:sldId id="3910" r:id="rId39"/>
    <p:sldId id="3911" r:id="rId40"/>
    <p:sldId id="3912" r:id="rId41"/>
    <p:sldId id="3913" r:id="rId42"/>
    <p:sldId id="3918" r:id="rId43"/>
    <p:sldId id="3919" r:id="rId44"/>
    <p:sldId id="3916" r:id="rId45"/>
    <p:sldId id="3920" r:id="rId46"/>
    <p:sldId id="3923" r:id="rId47"/>
    <p:sldId id="3924" r:id="rId48"/>
    <p:sldId id="3925" r:id="rId49"/>
    <p:sldId id="3926" r:id="rId50"/>
    <p:sldId id="3927" r:id="rId51"/>
    <p:sldId id="3928" r:id="rId52"/>
    <p:sldId id="3929" r:id="rId53"/>
    <p:sldId id="3930" r:id="rId54"/>
    <p:sldId id="3798" r:id="rId55"/>
    <p:sldId id="3932" r:id="rId56"/>
    <p:sldId id="3933" r:id="rId57"/>
    <p:sldId id="3934" r:id="rId58"/>
    <p:sldId id="3935" r:id="rId59"/>
    <p:sldId id="3936" r:id="rId60"/>
    <p:sldId id="3953" r:id="rId61"/>
    <p:sldId id="3979" r:id="rId62"/>
    <p:sldId id="3945" r:id="rId63"/>
    <p:sldId id="3947" r:id="rId64"/>
    <p:sldId id="3949" r:id="rId65"/>
    <p:sldId id="3950" r:id="rId66"/>
    <p:sldId id="3951" r:id="rId67"/>
    <p:sldId id="3952" r:id="rId68"/>
    <p:sldId id="3955" r:id="rId69"/>
    <p:sldId id="3957" r:id="rId70"/>
    <p:sldId id="3960" r:id="rId71"/>
    <p:sldId id="3962" r:id="rId72"/>
    <p:sldId id="3963" r:id="rId73"/>
    <p:sldId id="3964" r:id="rId74"/>
    <p:sldId id="3965" r:id="rId75"/>
    <p:sldId id="3966" r:id="rId76"/>
    <p:sldId id="3968" r:id="rId77"/>
    <p:sldId id="3969" r:id="rId78"/>
    <p:sldId id="3970" r:id="rId79"/>
    <p:sldId id="3971" r:id="rId80"/>
    <p:sldId id="3973" r:id="rId81"/>
    <p:sldId id="3850" r:id="rId82"/>
    <p:sldId id="3974" r:id="rId83"/>
    <p:sldId id="3801" r:id="rId84"/>
    <p:sldId id="3888" r:id="rId85"/>
    <p:sldId id="3700" r:id="rId8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1212" userDrawn="1">
          <p15:clr>
            <a:srgbClr val="A4A3A4"/>
          </p15:clr>
        </p15:guide>
        <p15:guide id="4" orient="horz" pos="2196" userDrawn="1">
          <p15:clr>
            <a:srgbClr val="A4A3A4"/>
          </p15:clr>
        </p15:guide>
        <p15:guide id="5" orient="horz" pos="2892" userDrawn="1">
          <p15:clr>
            <a:srgbClr val="A4A3A4"/>
          </p15:clr>
        </p15:guide>
        <p15:guide id="7" pos="5760" userDrawn="1">
          <p15:clr>
            <a:srgbClr val="A4A3A4"/>
          </p15:clr>
        </p15:guide>
        <p15:guide id="8" pos="3840" userDrawn="1">
          <p15:clr>
            <a:srgbClr val="A4A3A4"/>
          </p15:clr>
        </p15:guide>
        <p15:guide id="10" pos="230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1DAB08-8816-48C9-E4AC-3DCB96DD8E19}" name="Pamela Berg" initials="PB" userId="S::prhubar1@jh.edu::1c09202a-4904-42ce-94c4-743c7b3861ac" providerId="AD"/>
  <p188:author id="{058C940F-14A5-5809-DFD0-64ADF5933E44}" name="Guest User" initials="GU" userId="S::urn:spo:tenantanon#3ff30058-19d6-4662-880f-e2139939ea74::" providerId="AD"/>
  <p188:author id="{F3FF805A-378C-25BF-5B6A-8BFC79EA1C60}" name="Carolyn Kowalski" initials="CK" userId="S::ckowals6@jh.edu::837ad647-5918-4a9b-930d-4f19b8f3968b" providerId="AD"/>
  <p188:author id="{0417D5A2-B0B8-69E6-0440-23159CA2844A}" name="Mary Munoz" initials="MM" userId="S::mmunoz1@jh.edu::48875815-e256-4fab-95ec-75150e97ab30" providerId="AD"/>
  <p188:author id="{550E3DE3-6764-4CE2-8800-05B6D55D797C}" name="Becky Ramsing" initials="BR" userId="S::rramsin2@jh.edu::e2f8d8fa-064d-4360-8b09-1b13d98be5d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9300"/>
    <a:srgbClr val="F2B619"/>
    <a:srgbClr val="87AF06"/>
    <a:srgbClr val="15AB4B"/>
    <a:srgbClr val="D66D50"/>
    <a:srgbClr val="286140"/>
    <a:srgbClr val="A35C98"/>
    <a:srgbClr val="76A04C"/>
    <a:srgbClr val="70854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61" d="100"/>
          <a:sy n="161" d="100"/>
        </p:scale>
        <p:origin x="784" y="200"/>
      </p:cViewPr>
      <p:guideLst>
        <p:guide orient="horz" pos="1212"/>
        <p:guide orient="horz" pos="2196"/>
        <p:guide orient="horz" pos="2892"/>
        <p:guide pos="5760"/>
        <p:guide pos="3840"/>
        <p:guide pos="2304"/>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presProps" Target="presProps.xml"/><Relationship Id="rId16" Type="http://schemas.openxmlformats.org/officeDocument/2006/relationships/slide" Target="slides/slide3.xml"/><Relationship Id="rId11" Type="http://schemas.openxmlformats.org/officeDocument/2006/relationships/slideMaster" Target="slideMasters/slideMaster8.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5" Type="http://schemas.openxmlformats.org/officeDocument/2006/relationships/slideMaster" Target="slideMasters/slideMaster2.xml"/><Relationship Id="rId90" Type="http://schemas.openxmlformats.org/officeDocument/2006/relationships/viewProps" Target="viewProps.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slide" Target="slides/slide72.xml"/><Relationship Id="rId93"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7" Type="http://schemas.openxmlformats.org/officeDocument/2006/relationships/slideMaster" Target="slideMasters/slideMaster4.xml"/><Relationship Id="rId71" Type="http://schemas.openxmlformats.org/officeDocument/2006/relationships/slide" Target="slides/slide58.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notesMaster" Target="notesMasters/notesMaster1.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CD7D3A2-31E4-8E42-BFE4-E1D5C718E739}" type="datetimeFigureOut">
              <a:rPr lang="en-US" smtClean="0"/>
              <a:pPr/>
              <a:t>2/9/26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598F7A4-CE3D-804B-A1DB-4079A629C97B}" type="slidenum">
              <a:rPr lang="en-US" smtClean="0"/>
              <a:pPr/>
              <a:t>‹#›</a:t>
            </a:fld>
            <a:endParaRPr lang="en-US"/>
          </a:p>
        </p:txBody>
      </p:sp>
    </p:spTree>
    <p:extLst>
      <p:ext uri="{BB962C8B-B14F-4D97-AF65-F5344CB8AC3E}">
        <p14:creationId xmlns:p14="http://schemas.microsoft.com/office/powerpoint/2010/main" val="3295679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0E2176-2878-124F-9D1F-E150291074BD}" type="datetimeFigureOut">
              <a:rPr lang="en-US" smtClean="0"/>
              <a:pPr/>
              <a:t>2/9/26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D3DDD1-A2AC-0143-A10E-767D06A6F773}" type="slidenum">
              <a:rPr lang="en-US" smtClean="0"/>
              <a:pPr/>
              <a:t>‹#›</a:t>
            </a:fld>
            <a:endParaRPr lang="en-US"/>
          </a:p>
        </p:txBody>
      </p:sp>
    </p:spTree>
    <p:extLst>
      <p:ext uri="{BB962C8B-B14F-4D97-AF65-F5344CB8AC3E}">
        <p14:creationId xmlns:p14="http://schemas.microsoft.com/office/powerpoint/2010/main" val="383555749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un.org/en/climatechange/science/key-findings"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www.nasa.gov/news-release/temperatures-rising-nasa-confirms-2024-warmest-year-on-record/" TargetMode="External"/><Relationship Id="rId4" Type="http://schemas.openxmlformats.org/officeDocument/2006/relationships/hyperlink" Target="https://www.climate.govhttps/www.climate.gov/media/15007"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oi.org/10.1093/biosci/biz088"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climatecentral.org/report/the-hottest-12-month-stretch-in-recorded-history-2023" TargetMode="External"/><Relationship Id="rId4" Type="http://schemas.openxmlformats.org/officeDocument/2006/relationships/hyperlink" Target="https://unfccc.int/documents/619180"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epa.gov/ghgemissions/inventory-us-greenhouse-gas-emissions-and-sink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ncei.noaa.gov/access/billions/"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doi.org/10.25921/stkw-7w73"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ourworldindata.org/food-ghg-emission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o.org/4/i3437e/i3437e.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o.org/4/i3437e/i3437e.pdf"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o.org/4/i3437e/i3437e.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o.org/4/i3437e/i3437e.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doi.org/10.1016/j.gloenvcha.2019.05.010"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doi.org/10.1016/j.gloenvcha.2019.05.010"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doi.org/10.1038/s41558-023-01605-8"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cgdev.org/publication/9780881324037-global-warming-and-agriculture-impact-estimates-country"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doi.org/10.1007/978-3-031-74307-8_1"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doi.org/10.3389/fpls.2018.00924"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doi.org/10.1080/23744731.2019.1629243"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cdph.ca.gov/Programs/OHE"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doi.org/10.1136/bmjopen-2020-046333"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ao.org/statistics/highlights-archive/highlights-detail/employment-indicators-2000-2022-(september-2024-update)/en"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data.worldbank.org/indicator/NV.AGR.TOTL.ZS"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unfccc.int/sites/default/files/resource/2%20PD_NBS_Mamta%20Mehra_Oct2021.pdf#:~:text=How%20can%20we%20reduce%20the%20pressures%20on,worldwide%20along%20with%20addressing%20the%20issue%20of"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eatforum.org/eat-lancet-commission/the-planetary-health-diet-and-you/"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doi.org/10.1126/science.aba7357"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ourworldindata.org/grapher/meat-supply-per-person?time=2022"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doi.org/10.1126/science.aaq0216"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8" Type="http://schemas.openxmlformats.org/officeDocument/2006/relationships/hyperlink" Target="https://doi.org/10.1016/j.jand.2024.06.003" TargetMode="External"/><Relationship Id="rId3" Type="http://schemas.openxmlformats.org/officeDocument/2006/relationships/hyperlink" Target="https://www.thelancet.com/journals/lancet/article/PIIS0140-6736(18)31812-9/fulltext?dgcid=raven_jbs_etoc_email" TargetMode="External"/><Relationship Id="rId7" Type="http://schemas.openxmlformats.org/officeDocument/2006/relationships/hyperlink" Target="https://doi.org/10.3945/ajcn.114.092486" TargetMode="External"/><Relationship Id="rId2" Type="http://schemas.openxmlformats.org/officeDocument/2006/relationships/slide" Target="../slides/slide46.xml"/><Relationship Id="rId1" Type="http://schemas.openxmlformats.org/officeDocument/2006/relationships/notesMaster" Target="../notesMasters/notesMaster1.xml"/><Relationship Id="rId6" Type="http://schemas.openxmlformats.org/officeDocument/2006/relationships/hyperlink" Target="https://doi.org/10.3402/fnr.v54i0.5170" TargetMode="External"/><Relationship Id="rId5" Type="http://schemas.openxmlformats.org/officeDocument/2006/relationships/hyperlink" Target="https://www.nrdc.org/stories/shrink-your-carbon-footprint-ease-dairy" TargetMode="External"/><Relationship Id="rId4" Type="http://schemas.openxmlformats.org/officeDocument/2006/relationships/hyperlink" Target="https://www.ncbi.nlm.nih.gov/pmc/articles/PMC5437143/"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doi.org/10.1007/s40572-023-00400-z"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nrdc.org/stories/shrink-your-carbon-footprint-ease-dairy"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www.nrdc.org/sites/default/files/less-beef-less-carbon-ip.pdf"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doi.org/10.3389/fsufs.2020.00134"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doi.org/10.3389/fsufs.2020.00134"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doi.org/10.1017/S1368980017004190"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doi.org/10.1017/S1368980017004190"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8" Type="http://schemas.openxmlformats.org/officeDocument/2006/relationships/hyperlink" Target="https://pmc.ncbi.nlm.nih.gov/articles/PMC7184671/figure/f0005/#bb0095" TargetMode="External"/><Relationship Id="rId3" Type="http://schemas.openxmlformats.org/officeDocument/2006/relationships/hyperlink" Target="https://pmc.ncbi.nlm.nih.gov/articles/PMC7184671/figure/f0005/#bb0160" TargetMode="External"/><Relationship Id="rId7" Type="http://schemas.openxmlformats.org/officeDocument/2006/relationships/hyperlink" Target="https://pmc.ncbi.nlm.nih.gov/articles/PMC7184671/figure/f0005/#bb0105" TargetMode="External"/><Relationship Id="rId2" Type="http://schemas.openxmlformats.org/officeDocument/2006/relationships/slide" Target="../slides/slide61.xml"/><Relationship Id="rId1" Type="http://schemas.openxmlformats.org/officeDocument/2006/relationships/notesMaster" Target="../notesMasters/notesMaster1.xml"/><Relationship Id="rId6" Type="http://schemas.openxmlformats.org/officeDocument/2006/relationships/hyperlink" Target="https://pmc.ncbi.nlm.nih.gov/articles/PMC7184671/figure/f0005/#bb0125" TargetMode="External"/><Relationship Id="rId5" Type="http://schemas.openxmlformats.org/officeDocument/2006/relationships/hyperlink" Target="https://pmc.ncbi.nlm.nih.gov/articles/PMC7184671/figure/f0005/#bb0015" TargetMode="External"/><Relationship Id="rId4" Type="http://schemas.openxmlformats.org/officeDocument/2006/relationships/hyperlink" Target="https://pmc.ncbi.nlm.nih.gov/articles/PMC7184671/figure/f0005/#bb0130" TargetMode="External"/><Relationship Id="rId9" Type="http://schemas.openxmlformats.org/officeDocument/2006/relationships/hyperlink" Target="https://doi.org/10.1016/j.scitotenv.2020.137208" TargetMode="Externa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chathamhouse.org/2015/11/changing-climate-changing-diets-pathways-lower-meat-consumption"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doi.org/10.1098/rsta.2016.0371"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doi.org/10.2147/JHL.S69188" TargetMode="External"/><Relationship Id="rId2" Type="http://schemas.openxmlformats.org/officeDocument/2006/relationships/slide" Target="../slides/slide64.xml"/><Relationship Id="rId1" Type="http://schemas.openxmlformats.org/officeDocument/2006/relationships/notesMaster" Target="../notesMasters/notesMaster1.xml"/><Relationship Id="rId4" Type="http://schemas.openxmlformats.org/officeDocument/2006/relationships/hyperlink" Target="https://doi.org/10.1186/s40100-022-00230-x" TargetMode="Externa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doi.org/10.1017/S1368980017004190"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doi.org/10.1038/s43016-024-01084-w" TargetMode="External"/><Relationship Id="rId2" Type="http://schemas.openxmlformats.org/officeDocument/2006/relationships/slide" Target="../slides/slide66.xml"/><Relationship Id="rId1" Type="http://schemas.openxmlformats.org/officeDocument/2006/relationships/notesMaster" Target="../notesMasters/notesMaster1.xml"/><Relationship Id="rId4" Type="http://schemas.openxmlformats.org/officeDocument/2006/relationships/hyperlink" Target="https://doi.org/10.1038/s43016-024-01070-2" TargetMode="Externa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doi.org/10.1016/j.appet.2024.107760"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arthobservatory.nasa.gov/world-of-change/global-temperatures"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climate.gov/media/15007"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Welcome to Nourishing the Future: Sustainable Food Systems Learning Modules for Nutrition and Dietetic Students.</a:t>
            </a:r>
          </a:p>
        </p:txBody>
      </p:sp>
      <p:sp>
        <p:nvSpPr>
          <p:cNvPr id="4" name="Slide Number Placeholder 3"/>
          <p:cNvSpPr>
            <a:spLocks noGrp="1"/>
          </p:cNvSpPr>
          <p:nvPr>
            <p:ph type="sldNum" sz="quarter" idx="5"/>
          </p:nvPr>
        </p:nvSpPr>
        <p:spPr/>
        <p:txBody>
          <a:bodyPr/>
          <a:lstStyle/>
          <a:p>
            <a:fld id="{13D3DDD1-A2AC-0143-A10E-767D06A6F773}" type="slidenum">
              <a:rPr lang="en-US" smtClean="0"/>
              <a:pPr/>
              <a:t>1</a:t>
            </a:fld>
            <a:endParaRPr lang="en-US"/>
          </a:p>
        </p:txBody>
      </p:sp>
    </p:spTree>
    <p:extLst>
      <p:ext uri="{BB962C8B-B14F-4D97-AF65-F5344CB8AC3E}">
        <p14:creationId xmlns:p14="http://schemas.microsoft.com/office/powerpoint/2010/main" val="2168261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a:effectLst/>
                <a:ea typeface="Calibri" panose="020F0502020204030204" pitchFamily="34" charset="0"/>
              </a:rPr>
              <a:t>Data in early 2025 showed that Earth is 2.6 degrees Fahrenheit warmer than in the 1800’s prior to the industrial revolution. This is the equivalent of 1.47 degrees Celsius. You’ll notice m</a:t>
            </a:r>
            <a:r>
              <a:rPr lang="en-US" sz="1800">
                <a:solidFill>
                  <a:srgbClr val="4E4E4E"/>
                </a:solidFill>
                <a:effectLst/>
                <a:latin typeface="Segoe UI" panose="020B0502040204020203" pitchFamily="34" charset="0"/>
                <a:ea typeface="Segoe UI" panose="020B0502040204020203" pitchFamily="34" charset="0"/>
              </a:rPr>
              <a:t>ost of the reports on climate change refer to temperature in Celsius. In this presentation, we will provide temperatures in both Celsius and Fahrenheit.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a:solidFill>
                <a:srgbClr val="4E4E4E"/>
              </a:solidFill>
              <a:effectLst/>
              <a:latin typeface="Segoe UI" panose="020B0502040204020203" pitchFamily="34" charset="0"/>
              <a:ea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a:solidFill>
                  <a:srgbClr val="4E4E4E"/>
                </a:solidFill>
                <a:effectLst/>
                <a:latin typeface="Segoe UI" panose="020B0502040204020203" pitchFamily="34" charset="0"/>
                <a:ea typeface="Segoe UI" panose="020B0502040204020203" pitchFamily="34" charset="0"/>
              </a:rPr>
              <a:t>And the past 10 years were all the warmest years on record.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a:solidFill>
                <a:srgbClr val="4E4E4E"/>
              </a:solidFill>
              <a:effectLst/>
              <a:latin typeface="Segoe UI" panose="020B0502040204020203" pitchFamily="34" charset="0"/>
              <a:ea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a:solidFill>
                  <a:srgbClr val="4E4E4E"/>
                </a:solidFill>
                <a:effectLst/>
                <a:latin typeface="Segoe UI" panose="020B0502040204020203" pitchFamily="34" charset="0"/>
                <a:ea typeface="Segoe UI" panose="020B0502040204020203" pitchFamily="34" charset="0"/>
              </a:rPr>
              <a:t>At this rate, if we do nothing to address greenhouse gas emissions, temperatures could increase UP TO 10</a:t>
            </a:r>
            <a:r>
              <a:rPr lang="en-US" sz="1800" spc="-5">
                <a:solidFill>
                  <a:srgbClr val="4E4E4E"/>
                </a:solidFill>
                <a:effectLst/>
                <a:latin typeface="Segoe UI" panose="020B0502040204020203" pitchFamily="34" charset="0"/>
                <a:ea typeface="Segoe UI" panose="020B0502040204020203" pitchFamily="34" charset="0"/>
              </a:rPr>
              <a:t> </a:t>
            </a:r>
            <a:r>
              <a:rPr lang="en-US" sz="1800">
                <a:solidFill>
                  <a:srgbClr val="4E4E4E"/>
                </a:solidFill>
                <a:effectLst/>
                <a:latin typeface="Segoe UI" panose="020B0502040204020203" pitchFamily="34" charset="0"/>
                <a:ea typeface="Segoe UI" panose="020B0502040204020203" pitchFamily="34" charset="0"/>
              </a:rPr>
              <a:t>degrees</a:t>
            </a:r>
            <a:r>
              <a:rPr lang="en-US" sz="1800" spc="-5">
                <a:solidFill>
                  <a:srgbClr val="4E4E4E"/>
                </a:solidFill>
                <a:effectLst/>
                <a:latin typeface="Segoe UI" panose="020B0502040204020203" pitchFamily="34" charset="0"/>
                <a:ea typeface="Segoe UI" panose="020B0502040204020203" pitchFamily="34" charset="0"/>
              </a:rPr>
              <a:t> </a:t>
            </a:r>
            <a:r>
              <a:rPr lang="en-US" sz="1800">
                <a:solidFill>
                  <a:srgbClr val="4E4E4E"/>
                </a:solidFill>
                <a:effectLst/>
                <a:latin typeface="Segoe UI" panose="020B0502040204020203" pitchFamily="34" charset="0"/>
                <a:ea typeface="Segoe UI" panose="020B0502040204020203" pitchFamily="34" charset="0"/>
              </a:rPr>
              <a:t>over the next century.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a:solidFill>
                <a:srgbClr val="4E4E4E"/>
              </a:solidFill>
              <a:effectLst/>
              <a:latin typeface="Segoe UI" panose="020B0502040204020203" pitchFamily="34" charset="0"/>
              <a:ea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a:solidFill>
                <a:srgbClr val="4E4E4E"/>
              </a:solidFill>
              <a:effectLst/>
              <a:latin typeface="Segoe UI" panose="020B0502040204020203" pitchFamily="34" charset="0"/>
              <a:ea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a:solidFill>
                  <a:srgbClr val="4E4E4E"/>
                </a:solidFill>
                <a:effectLst/>
                <a:latin typeface="Segoe UI" panose="020B0502040204020203" pitchFamily="34" charset="0"/>
                <a:ea typeface="Segoe UI" panose="020B0502040204020203"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a:solidFill>
                <a:srgbClr val="4E4E4E"/>
              </a:solidFill>
              <a:effectLst/>
              <a:latin typeface="Segoe UI" panose="020B0502040204020203" pitchFamily="34" charset="0"/>
              <a:ea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a:solidFill>
                <a:srgbClr val="4E4E4E"/>
              </a:solidFill>
              <a:effectLst/>
              <a:latin typeface="Segoe UI" panose="020B0502040204020203" pitchFamily="34" charset="0"/>
              <a:ea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u="sng">
                <a:solidFill>
                  <a:srgbClr val="4E4E4E"/>
                </a:solidFill>
                <a:effectLst/>
                <a:latin typeface="Segoe UI" panose="020B0502040204020203" pitchFamily="34" charset="0"/>
                <a:ea typeface="Segoe UI" panose="020B0502040204020203" pitchFamily="34" charset="0"/>
              </a:rPr>
              <a:t>Data</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a:effectLst/>
              </a:rPr>
              <a:t>UN. (n.d.). </a:t>
            </a:r>
            <a:r>
              <a:rPr lang="en-US" sz="1800" i="1">
                <a:effectLst/>
              </a:rPr>
              <a:t>Climate Action Fast Facts</a:t>
            </a:r>
            <a:r>
              <a:rPr lang="en-US" sz="1800">
                <a:effectLst/>
              </a:rPr>
              <a:t>. United Nations Climate Action; United Nations. Retrieved July 31, 2025, from </a:t>
            </a:r>
            <a:r>
              <a:rPr lang="en-US" sz="1800">
                <a:effectLst/>
                <a:hlinkClick r:id="rId3"/>
              </a:rPr>
              <a:t>https://www.un.org/en/climatechange/science/key-findings</a:t>
            </a:r>
            <a:endParaRPr lang="en-US" sz="1800">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a:effectLst/>
              </a:rPr>
              <a:t>NOAA Climate. (2023). </a:t>
            </a:r>
            <a:r>
              <a:rPr lang="en-US" sz="1800" i="1">
                <a:effectLst/>
              </a:rPr>
              <a:t>It’s Official: 2022 was the world’s 6th-warmest year on record</a:t>
            </a:r>
            <a:r>
              <a:rPr lang="en-US" sz="1800">
                <a:effectLst/>
              </a:rPr>
              <a:t>. </a:t>
            </a:r>
            <a:r>
              <a:rPr lang="en-US" sz="1800" err="1">
                <a:effectLst/>
              </a:rPr>
              <a:t>Climate.gov</a:t>
            </a:r>
            <a:r>
              <a:rPr lang="en-US" sz="1800">
                <a:effectLst/>
              </a:rPr>
              <a:t>. </a:t>
            </a:r>
            <a:r>
              <a:rPr lang="en-US" sz="1800">
                <a:effectLst/>
                <a:hlinkClick r:id="rId4"/>
              </a:rPr>
              <a:t>https://www.climate.govhttps://www.climate.gov/media/15007</a:t>
            </a:r>
            <a:endParaRPr lang="en-US" sz="1800">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i="0" kern="1200">
                <a:solidFill>
                  <a:schemeClr val="tx1"/>
                </a:solidFill>
                <a:effectLst/>
                <a:latin typeface="Aptos" panose="020B0004020202020204" pitchFamily="34" charset="0"/>
                <a:ea typeface="+mn-ea"/>
                <a:cs typeface="+mn-cs"/>
              </a:rPr>
              <a:t>Bardan, R. (2025). </a:t>
            </a:r>
            <a:r>
              <a:rPr lang="en-US" sz="1800" b="0" i="1" kern="1200">
                <a:solidFill>
                  <a:schemeClr val="tx1"/>
                </a:solidFill>
                <a:effectLst/>
                <a:latin typeface="Aptos" panose="020B0004020202020204" pitchFamily="34" charset="0"/>
                <a:ea typeface="+mn-ea"/>
                <a:cs typeface="+mn-cs"/>
              </a:rPr>
              <a:t>Temperatures Rising: NASA Confirms 2024 Warmest Year on Record</a:t>
            </a:r>
            <a:r>
              <a:rPr lang="en-US" sz="1800" b="0" i="0" kern="1200">
                <a:solidFill>
                  <a:schemeClr val="tx1"/>
                </a:solidFill>
                <a:effectLst/>
                <a:latin typeface="Aptos" panose="020B0004020202020204" pitchFamily="34" charset="0"/>
                <a:ea typeface="+mn-ea"/>
                <a:cs typeface="+mn-cs"/>
              </a:rPr>
              <a:t>. NASA. </a:t>
            </a:r>
            <a:r>
              <a:rPr lang="en-US" sz="1800" b="0" i="0" u="sng" kern="1200">
                <a:solidFill>
                  <a:schemeClr val="tx1"/>
                </a:solidFill>
                <a:effectLst/>
                <a:latin typeface="Aptos" panose="020B0004020202020204" pitchFamily="34" charset="0"/>
                <a:ea typeface="+mn-ea"/>
                <a:cs typeface="+mn-cs"/>
                <a:hlinkClick r:id="rId5"/>
              </a:rPr>
              <a:t>https://www.nasa.gov/news-release/temperatures-rising-nasa-confirms-2024-warmest-year-on-record/</a:t>
            </a:r>
            <a:endParaRPr lang="en-US" sz="2800">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10</a:t>
            </a:fld>
            <a:endParaRPr lang="en-US"/>
          </a:p>
        </p:txBody>
      </p:sp>
    </p:spTree>
    <p:extLst>
      <p:ext uri="{BB962C8B-B14F-4D97-AF65-F5344CB8AC3E}">
        <p14:creationId xmlns:p14="http://schemas.microsoft.com/office/powerpoint/2010/main" val="500922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effectLst/>
                <a:ea typeface="Calibri" panose="020F0502020204030204" pitchFamily="34" charset="0"/>
                <a:cs typeface="Times New Roman" panose="02020603050405020304" pitchFamily="18" charset="0"/>
              </a:rPr>
              <a:t>So where do we need to be, as a civilization, to avoid the most catastrophic climate change scenarios? Originally, global leaders and scientists agreed that global average temperature rise needed to stay at or below 1.5 degrees Celsius (2.7 degrees F) relative to pre-industrial temperatures. Unfortunately, it's looking like we're not on track for that goal.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effectLst/>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effectLst/>
                <a:ea typeface="Calibri" panose="020F0502020204030204" pitchFamily="34" charset="0"/>
              </a:rPr>
              <a:t>In fact, several months crossed that </a:t>
            </a:r>
            <a:r>
              <a:rPr lang="en-US" sz="1200">
                <a:solidFill>
                  <a:srgbClr val="4E4E4E"/>
                </a:solidFill>
                <a:effectLst/>
                <a:latin typeface="Segoe UI" panose="020B0502040204020203" pitchFamily="34" charset="0"/>
                <a:ea typeface="Segoe UI" panose="020B0502040204020203" pitchFamily="34" charset="0"/>
              </a:rPr>
              <a:t>1.5 degree Celsius threshold in late 2024. But scientists use longer-scale global average temperatures rather than </a:t>
            </a:r>
            <a:r>
              <a:rPr lang="en-US" sz="1800" b="0" i="0">
                <a:solidFill>
                  <a:srgbClr val="454545"/>
                </a:solidFill>
                <a:effectLst/>
                <a:latin typeface="Roboto" panose="02000000000000000000" pitchFamily="2" charset="0"/>
              </a:rPr>
              <a:t>any single month or year due to fluctuations in natural variability, including El Niño and La Niña patterns. However, a breach of 1.5°C for several months or a full year are signs we are perilously close to exceeding that long-term limit. As of 2025, the average global temperature rise is around 1.4 degrees Celsius.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b="0" i="0">
              <a:solidFill>
                <a:srgbClr val="454545"/>
              </a:solidFill>
              <a:effectLst/>
              <a:latin typeface="Roboto" panose="02000000000000000000"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effectLst/>
                <a:ea typeface="Calibri" panose="020F0502020204030204" pitchFamily="34" charset="0"/>
                <a:cs typeface="Times New Roman" panose="02020603050405020304" pitchFamily="18" charset="0"/>
              </a:rPr>
              <a:t>So now most are working with a less ambitious but more feasible target of capping global average temperature rise at 2 degrees Celsius (which is 3.6 degrees Fahrenheit). Unfortunately, this higher target will mean more chaotic weather patterns and other risks. And, keep in mind, global average temperatures have already risen 2 degrees Fahrenheit -- so we’re already about halfway there.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effectLst/>
              <a:ea typeface="Calibri" panose="020F0502020204030204" pitchFamily="34" charset="0"/>
              <a:cs typeface="Times New Roman" panose="02020603050405020304" pitchFamily="18" charset="0"/>
            </a:endParaRPr>
          </a:p>
          <a:p>
            <a:r>
              <a:rPr lang="en-US"/>
              <a:t>Unfortunately, countries are projecting increasing fossil fuel production, so it seems virtually impossible to keep warming below 1.5 degrees Celsius and less and less likely we’d be able to keep warming even below 2 degrees Celsius without dramatic action.  </a:t>
            </a:r>
          </a:p>
          <a:p>
            <a:endParaRPr lang="en-US"/>
          </a:p>
          <a:p>
            <a:endParaRPr lang="en-US"/>
          </a:p>
          <a:p>
            <a:r>
              <a:rPr lang="en-US"/>
              <a:t>-----</a:t>
            </a:r>
          </a:p>
          <a:p>
            <a:endParaRPr lang="en-US"/>
          </a:p>
          <a:p>
            <a:endParaRPr lang="en-US"/>
          </a:p>
          <a:p>
            <a:r>
              <a:rPr lang="en-US" u="sng"/>
              <a:t>Graph</a:t>
            </a:r>
            <a:r>
              <a:rPr lang="en-US"/>
              <a:t> </a:t>
            </a:r>
          </a:p>
          <a:p>
            <a:r>
              <a:rPr lang="en-US" sz="1200" b="0" i="0" kern="1200">
                <a:solidFill>
                  <a:schemeClr val="tx1"/>
                </a:solidFill>
                <a:effectLst/>
                <a:latin typeface="Aptos" panose="020B0004020202020204" pitchFamily="34" charset="0"/>
                <a:ea typeface="+mn-ea"/>
                <a:cs typeface="+mn-cs"/>
              </a:rPr>
              <a:t>Ripple, W. J., Wolf, C., Newsome, T. M., Barnard, P., &amp; Moomaw, W. R. (2020). World Scientists’ Warning of a Climate Emergency. </a:t>
            </a:r>
            <a:r>
              <a:rPr lang="en-US" sz="1200" b="0" i="1" kern="1200" err="1">
                <a:solidFill>
                  <a:schemeClr val="tx1"/>
                </a:solidFill>
                <a:effectLst/>
                <a:latin typeface="Aptos" panose="020B0004020202020204" pitchFamily="34" charset="0"/>
                <a:ea typeface="+mn-ea"/>
                <a:cs typeface="+mn-cs"/>
              </a:rPr>
              <a:t>BioScience</a:t>
            </a:r>
            <a:r>
              <a:rPr lang="en-US" sz="1200" b="0" i="0" kern="1200">
                <a:solidFill>
                  <a:schemeClr val="tx1"/>
                </a:solidFill>
                <a:effectLst/>
                <a:latin typeface="Aptos" panose="020B0004020202020204" pitchFamily="34" charset="0"/>
                <a:ea typeface="+mn-ea"/>
                <a:cs typeface="+mn-cs"/>
              </a:rPr>
              <a:t>, </a:t>
            </a:r>
            <a:r>
              <a:rPr lang="en-US" sz="1200" b="0" i="1" kern="1200">
                <a:solidFill>
                  <a:schemeClr val="tx1"/>
                </a:solidFill>
                <a:effectLst/>
                <a:latin typeface="Aptos" panose="020B0004020202020204" pitchFamily="34" charset="0"/>
                <a:ea typeface="+mn-ea"/>
                <a:cs typeface="+mn-cs"/>
              </a:rPr>
              <a:t>70</a:t>
            </a:r>
            <a:r>
              <a:rPr lang="en-US" sz="1200" b="0" i="0" kern="1200">
                <a:solidFill>
                  <a:schemeClr val="tx1"/>
                </a:solidFill>
                <a:effectLst/>
                <a:latin typeface="Aptos" panose="020B0004020202020204" pitchFamily="34" charset="0"/>
                <a:ea typeface="+mn-ea"/>
                <a:cs typeface="+mn-cs"/>
              </a:rPr>
              <a:t>(1), 8–12. Scopus. </a:t>
            </a:r>
            <a:r>
              <a:rPr lang="en-US" sz="1200" b="0" i="0" u="sng" kern="1200">
                <a:solidFill>
                  <a:schemeClr val="tx1"/>
                </a:solidFill>
                <a:effectLst/>
                <a:latin typeface="Aptos" panose="020B0004020202020204" pitchFamily="34" charset="0"/>
                <a:ea typeface="+mn-ea"/>
                <a:cs typeface="+mn-cs"/>
                <a:hlinkClick r:id="rId3"/>
              </a:rPr>
              <a:t>https://doi.org/10.1093/biosci/biz088</a:t>
            </a:r>
            <a:r>
              <a:rPr lang="en-US">
                <a:effectLst/>
              </a:rPr>
              <a:t> </a:t>
            </a:r>
          </a:p>
          <a:p>
            <a:endParaRPr lang="en-US">
              <a:effectLst/>
            </a:endParaRPr>
          </a:p>
          <a:p>
            <a:r>
              <a:rPr lang="en-US" u="sng">
                <a:effectLst/>
              </a:rPr>
              <a:t>Data</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effectLst/>
              </a:rPr>
              <a:t>UNFCCC. (2022). </a:t>
            </a:r>
            <a:r>
              <a:rPr lang="en-US" i="1">
                <a:effectLst/>
              </a:rPr>
              <a:t>Nationally determined contributions under the Paris Agreement: Synthesis report by the secretariat</a:t>
            </a:r>
            <a:r>
              <a:rPr lang="en-US">
                <a:effectLst/>
              </a:rPr>
              <a:t> (No. GE.22-17490(E)). United Nations Framework Convention on Climate Change. </a:t>
            </a:r>
            <a:r>
              <a:rPr lang="en-US">
                <a:effectLst/>
                <a:hlinkClick r:id="rId4"/>
              </a:rPr>
              <a:t>https://unfccc.int/documents/619180</a:t>
            </a:r>
            <a:endParaRPr lang="en-US">
              <a:effectLst/>
            </a:endParaRPr>
          </a:p>
          <a:p>
            <a:r>
              <a:rPr lang="en-US" sz="1200" b="0" i="0" kern="1200">
                <a:solidFill>
                  <a:schemeClr val="tx1"/>
                </a:solidFill>
                <a:effectLst/>
                <a:latin typeface="Aptos" panose="020B0004020202020204" pitchFamily="34" charset="0"/>
                <a:ea typeface="+mn-ea"/>
                <a:cs typeface="+mn-cs"/>
              </a:rPr>
              <a:t>Climate Central. (2023). </a:t>
            </a:r>
            <a:r>
              <a:rPr lang="en-US" sz="1200" b="0" i="1" kern="1200">
                <a:solidFill>
                  <a:schemeClr val="tx1"/>
                </a:solidFill>
                <a:effectLst/>
                <a:latin typeface="Aptos" panose="020B0004020202020204" pitchFamily="34" charset="0"/>
                <a:ea typeface="+mn-ea"/>
                <a:cs typeface="+mn-cs"/>
              </a:rPr>
              <a:t>The hottest 12-month stretch in recorded history: How carbon pollution affected countries and major cities worldwide from November 2022 to October 2023</a:t>
            </a:r>
            <a:r>
              <a:rPr lang="en-US" sz="1200" b="0" i="0" kern="1200">
                <a:solidFill>
                  <a:schemeClr val="tx1"/>
                </a:solidFill>
                <a:effectLst/>
                <a:latin typeface="Aptos" panose="020B0004020202020204" pitchFamily="34" charset="0"/>
                <a:ea typeface="+mn-ea"/>
                <a:cs typeface="+mn-cs"/>
              </a:rPr>
              <a:t>. Climate Central. </a:t>
            </a:r>
            <a:r>
              <a:rPr lang="en-US" sz="1200" b="0" i="0" u="sng" kern="1200">
                <a:solidFill>
                  <a:schemeClr val="tx1"/>
                </a:solidFill>
                <a:effectLst/>
                <a:latin typeface="Aptos" panose="020B0004020202020204" pitchFamily="34" charset="0"/>
                <a:ea typeface="+mn-ea"/>
                <a:cs typeface="+mn-cs"/>
                <a:hlinkClick r:id="rId5"/>
              </a:rPr>
              <a:t>https://www.climatecentral.org/report/the-hottest-12-month-stretch-in-recorded-history-2023</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11</a:t>
            </a:fld>
            <a:endParaRPr lang="en-US"/>
          </a:p>
        </p:txBody>
      </p:sp>
    </p:spTree>
    <p:extLst>
      <p:ext uri="{BB962C8B-B14F-4D97-AF65-F5344CB8AC3E}">
        <p14:creationId xmlns:p14="http://schemas.microsoft.com/office/powerpoint/2010/main" val="3585925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lang="en-US" sz="1200">
                <a:effectLst/>
                <a:ea typeface="Calibri" panose="020F0502020204030204" pitchFamily="34" charset="0"/>
                <a:cs typeface="Times New Roman" panose="02020603050405020304" pitchFamily="18" charset="0"/>
              </a:rPr>
              <a:t>The three most common greenhouse gases are carbon dioxide, which you’ll often hear referred to as CO2, methane, and nitrous oxide. </a:t>
            </a:r>
          </a:p>
          <a:p>
            <a:pPr marL="0" marR="0" lvl="0" indent="0" algn="l" defTabSz="457200" rtl="0" eaLnBrk="1" fontAlgn="auto" latinLnBrk="0" hangingPunct="1">
              <a:lnSpc>
                <a:spcPct val="107000"/>
              </a:lnSpc>
              <a:spcBef>
                <a:spcPts val="0"/>
              </a:spcBef>
              <a:spcAft>
                <a:spcPts val="800"/>
              </a:spcAft>
              <a:buClrTx/>
              <a:buSzTx/>
              <a:buFontTx/>
              <a:buNone/>
              <a:tabLst/>
              <a:defRPr/>
            </a:pPr>
            <a:endParaRPr lang="en-US" sz="120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ea typeface="Calibri" panose="020F0502020204030204" pitchFamily="34" charset="0"/>
                <a:cs typeface="Times New Roman" panose="02020603050405020304" pitchFamily="18" charset="0"/>
              </a:rPr>
              <a:t>About three-quarters of our GHG emissions are from carbon dioxide which come from burning fossil fuels for energy, transportation and machinery, and the clearing of forests. Trees capture and store carbon, so when you clear forests, you're releasing that carbon into the atmosphere. It can last in the atmosphere for a very long time. </a:t>
            </a:r>
          </a:p>
          <a:p>
            <a:pPr marL="0" marR="0">
              <a:lnSpc>
                <a:spcPct val="107000"/>
              </a:lnSpc>
              <a:spcBef>
                <a:spcPts val="0"/>
              </a:spcBef>
              <a:spcAft>
                <a:spcPts val="800"/>
              </a:spcAft>
            </a:pPr>
            <a:endParaRPr lang="en-US" sz="120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ea typeface="Calibri" panose="020F0502020204030204" pitchFamily="34" charset="0"/>
                <a:cs typeface="Times New Roman" panose="02020603050405020304" pitchFamily="18" charset="0"/>
              </a:rPr>
              <a:t>Food system sources of methane include livestock, decomposing food waste in landfills, the mining and combustion of fossil fuels, and decomposing organic material in flooded rice paddies. Only about 16% of our GHG emissions are methane and it does not stay in the atmosphere for long, but it is a much more potent greenhouse gas, which means it has a much stronger effect on warming. </a:t>
            </a:r>
          </a:p>
          <a:p>
            <a:endParaRPr lang="en-US" sz="1200">
              <a:effectLst/>
              <a:ea typeface="Calibri" panose="020F0502020204030204" pitchFamily="34" charset="0"/>
              <a:cs typeface="Times New Roman" panose="02020603050405020304" pitchFamily="18" charset="0"/>
            </a:endParaRPr>
          </a:p>
          <a:p>
            <a:r>
              <a:rPr lang="en-US" sz="1200">
                <a:effectLst/>
                <a:ea typeface="Calibri" panose="020F0502020204030204" pitchFamily="34" charset="0"/>
                <a:cs typeface="Times New Roman" panose="02020603050405020304" pitchFamily="18" charset="0"/>
              </a:rPr>
              <a:t>About 6% is nitrous oxide, mostly from agricultural activity. It lasts a long time and is far more potent than carbon dioxide.  </a:t>
            </a:r>
          </a:p>
          <a:p>
            <a:endParaRPr lang="en-US" sz="120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000">
                <a:effectLst/>
                <a:ea typeface="Calibri" panose="020F0502020204030204" pitchFamily="34" charset="0"/>
                <a:cs typeface="Times New Roman" panose="02020603050405020304" pitchFamily="18" charset="0"/>
              </a:rPr>
              <a:t>There has been a dramatic rise in the concentrations of all three greenhouse gases since the pre-industrial times. </a:t>
            </a:r>
          </a:p>
          <a:p>
            <a:pPr marL="0" marR="0">
              <a:lnSpc>
                <a:spcPct val="107000"/>
              </a:lnSpc>
              <a:spcBef>
                <a:spcPts val="0"/>
              </a:spcBef>
              <a:spcAft>
                <a:spcPts val="800"/>
              </a:spcAft>
            </a:pPr>
            <a:r>
              <a:rPr lang="en-US" sz="1000">
                <a:effectLst/>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000">
                <a:effectLst/>
                <a:ea typeface="Calibri" panose="020F0502020204030204" pitchFamily="34" charset="0"/>
                <a:cs typeface="Times New Roman" panose="02020603050405020304" pitchFamily="18" charset="0"/>
              </a:rPr>
              <a:t>Not listed on this slide, but other greenhouse gasses affiliated with the food system are refrigerants, such as chlorofluorocarbons and hydrochlorofluorocarbons – CFCs and HCFCs. These are used to keep food cold, which is very important for food safety. We emit far fewer refrigerants, but they are way more potent greenhouse gasses than even methane or nitrous oxide. </a:t>
            </a:r>
          </a:p>
          <a:p>
            <a:pPr marL="0" marR="0">
              <a:lnSpc>
                <a:spcPct val="107000"/>
              </a:lnSpc>
              <a:spcBef>
                <a:spcPts val="0"/>
              </a:spcBef>
              <a:spcAft>
                <a:spcPts val="800"/>
              </a:spcAft>
            </a:pPr>
            <a:endParaRPr lang="en-US" sz="100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000">
                <a:effectLst/>
                <a:ea typeface="Calibri" panose="020F0502020204030204" pitchFamily="34" charset="0"/>
                <a:cs typeface="Times New Roman" panose="02020603050405020304" pitchFamily="18" charset="0"/>
              </a:rPr>
              <a:t>So when it comes to reducing food systems emissions from greenhouse gasses, reductions from all these sources are needed. </a:t>
            </a:r>
          </a:p>
          <a:p>
            <a:pPr marL="0" marR="0">
              <a:lnSpc>
                <a:spcPct val="107000"/>
              </a:lnSpc>
              <a:spcBef>
                <a:spcPts val="0"/>
              </a:spcBef>
              <a:spcAft>
                <a:spcPts val="800"/>
              </a:spcAft>
            </a:pPr>
            <a:endParaRPr lang="en-US" sz="100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00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000">
                <a:effectLst/>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endParaRPr lang="en-US" sz="100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00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000" u="sng">
                <a:effectLst/>
                <a:ea typeface="Calibri" panose="020F0502020204030204" pitchFamily="34" charset="0"/>
                <a:cs typeface="Times New Roman" panose="02020603050405020304" pitchFamily="18" charset="0"/>
              </a:rPr>
              <a:t>Data</a:t>
            </a:r>
          </a:p>
          <a:p>
            <a:pPr marL="0" marR="0" lvl="0" indent="0" algn="l" defTabSz="457200" rtl="0" eaLnBrk="1" fontAlgn="auto" latinLnBrk="0" hangingPunct="1">
              <a:lnSpc>
                <a:spcPct val="107000"/>
              </a:lnSpc>
              <a:spcBef>
                <a:spcPts val="0"/>
              </a:spcBef>
              <a:spcAft>
                <a:spcPts val="800"/>
              </a:spcAft>
              <a:buClrTx/>
              <a:buSzTx/>
              <a:buFontTx/>
              <a:buNone/>
              <a:tabLst/>
              <a:defRPr/>
            </a:pPr>
            <a:r>
              <a:rPr lang="en-US">
                <a:effectLst/>
              </a:rPr>
              <a:t>US EPA. (2025). </a:t>
            </a:r>
            <a:r>
              <a:rPr lang="en-US" i="1">
                <a:effectLst/>
              </a:rPr>
              <a:t>Inventory of U.S. Greenhouse Gas Emissions and Sinks</a:t>
            </a:r>
            <a:r>
              <a:rPr lang="en-US">
                <a:effectLst/>
              </a:rPr>
              <a:t>. United States Environmental Protection Agency. </a:t>
            </a:r>
            <a:r>
              <a:rPr lang="en-US">
                <a:effectLst/>
                <a:hlinkClick r:id="rId3"/>
              </a:rPr>
              <a:t>https://www.epa.gov/ghgemissions/inventory-us-greenhouse-gas-emissions-and-sinks</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12</a:t>
            </a:fld>
            <a:endParaRPr lang="en-US"/>
          </a:p>
        </p:txBody>
      </p:sp>
    </p:spTree>
    <p:extLst>
      <p:ext uri="{BB962C8B-B14F-4D97-AF65-F5344CB8AC3E}">
        <p14:creationId xmlns:p14="http://schemas.microsoft.com/office/powerpoint/2010/main" val="487029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defRPr/>
            </a:pPr>
            <a:r>
              <a:rPr lang="en-US" sz="1200">
                <a:solidFill>
                  <a:srgbClr val="242424"/>
                </a:solidFill>
                <a:effectLst/>
                <a:ea typeface="Times New Roman" panose="02020603050405020304" pitchFamily="18" charset="0"/>
              </a:rPr>
              <a:t>Why should we care about greenhouse gas emissions and the warming of the planet? You’ve likely seen images of polar bears stranded on sections of ice or </a:t>
            </a:r>
            <a:r>
              <a:rPr lang="en-US">
                <a:solidFill>
                  <a:srgbClr val="242424"/>
                </a:solidFill>
                <a:ea typeface="Times New Roman" panose="02020603050405020304" pitchFamily="18" charset="0"/>
              </a:rPr>
              <a:t>barren land</a:t>
            </a:r>
            <a:r>
              <a:rPr lang="en-US" sz="1200">
                <a:solidFill>
                  <a:srgbClr val="242424"/>
                </a:solidFill>
                <a:effectLst/>
                <a:ea typeface="Times New Roman" panose="02020603050405020304" pitchFamily="18" charset="0"/>
              </a:rPr>
              <a:t>. </a:t>
            </a:r>
            <a:r>
              <a:rPr lang="en-US">
                <a:solidFill>
                  <a:srgbClr val="242424"/>
                </a:solidFill>
                <a:ea typeface="Times New Roman" panose="02020603050405020304" pitchFamily="18" charset="0"/>
              </a:rPr>
              <a:t>Melting</a:t>
            </a:r>
            <a:r>
              <a:rPr lang="en-US" sz="1200">
                <a:solidFill>
                  <a:srgbClr val="242424"/>
                </a:solidFill>
                <a:effectLst/>
                <a:ea typeface="Times New Roman" panose="02020603050405020304" pitchFamily="18" charset="0"/>
              </a:rPr>
              <a:t> ice and the resulting sea level rise is one impact. But there has been an overall destabilization of climate and weather patterns and whole systems. We’ll also see more extreme weather events, such as months-long heat waves, flooding, and longer and more dangerous wildfire seasons. As we’ll discuss, these conditions make growing food even more challenging than it already is and can put farmers and farm workers at risk for heat stress, dehydration, and more.</a:t>
            </a:r>
            <a:endParaRPr lang="en-US" sz="1200">
              <a:solidFill>
                <a:srgbClr val="242424"/>
              </a:solidFill>
              <a:effectLst/>
              <a:ea typeface="Times New Roman" panose="02020603050405020304" pitchFamily="18" charset="0"/>
              <a:cs typeface="Calibri"/>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13</a:t>
            </a:fld>
            <a:endParaRPr lang="en-US"/>
          </a:p>
        </p:txBody>
      </p:sp>
    </p:spTree>
    <p:extLst>
      <p:ext uri="{BB962C8B-B14F-4D97-AF65-F5344CB8AC3E}">
        <p14:creationId xmlns:p14="http://schemas.microsoft.com/office/powerpoint/2010/main" val="38608076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Extreme weather events are indeed on the rise. This image shows the number of weather and climate related events that have exceeded a billion dollars in cost here in the US, adjusted for inflation, since 1980. You can see the huge rise since the early 2000’s, especially severe storms. Climate events are costly for communities and governments. </a:t>
            </a:r>
          </a:p>
          <a:p>
            <a:endParaRPr lang="en-US"/>
          </a:p>
          <a:p>
            <a:r>
              <a:rPr lang="en-US"/>
              <a:t>Https://</a:t>
            </a:r>
            <a:r>
              <a:rPr lang="en-US" err="1"/>
              <a:t>www.ncei.noaa.gov</a:t>
            </a:r>
            <a:r>
              <a:rPr lang="en-US"/>
              <a:t>/access/billions/time-series/US/cost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t>OAA National Centers for Environmental Information (NCEI) U.S. Billion-Dollar Weather and Climate Disasters (2025). </a:t>
            </a:r>
            <a:r>
              <a:rPr lang="en-US">
                <a:hlinkClick r:id="rId3"/>
              </a:rPr>
              <a:t>https://www.ncei.noaa.gov/access/billions/</a:t>
            </a:r>
            <a:r>
              <a:rPr lang="en-US"/>
              <a:t>, DOI: </a:t>
            </a:r>
            <a:r>
              <a:rPr lang="en-US">
                <a:hlinkClick r:id="rId4"/>
              </a:rPr>
              <a:t>10.25921/stkw-7w73</a:t>
            </a:r>
            <a:endParaRPr lang="en-US"/>
          </a:p>
        </p:txBody>
      </p:sp>
      <p:sp>
        <p:nvSpPr>
          <p:cNvPr id="4" name="Slide Number Placeholder 3"/>
          <p:cNvSpPr>
            <a:spLocks noGrp="1"/>
          </p:cNvSpPr>
          <p:nvPr>
            <p:ph type="sldNum" sz="quarter" idx="5"/>
          </p:nvPr>
        </p:nvSpPr>
        <p:spPr/>
        <p:txBody>
          <a:bodyPr/>
          <a:lstStyle/>
          <a:p>
            <a:fld id="{13D3DDD1-A2AC-0143-A10E-767D06A6F773}" type="slidenum">
              <a:rPr lang="en-US" smtClean="0"/>
              <a:pPr/>
              <a:t>14</a:t>
            </a:fld>
            <a:endParaRPr lang="en-US"/>
          </a:p>
        </p:txBody>
      </p:sp>
    </p:spTree>
    <p:extLst>
      <p:ext uri="{BB962C8B-B14F-4D97-AF65-F5344CB8AC3E}">
        <p14:creationId xmlns:p14="http://schemas.microsoft.com/office/powerpoint/2010/main" val="19658573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effectLst/>
                <a:latin typeface="Times New Roman" panose="02020603050405020304" pitchFamily="18" charset="0"/>
                <a:ea typeface="Calibri" panose="020F0502020204030204" pitchFamily="34" charset="0"/>
              </a:rPr>
              <a:t>Food is part of a complex system with many interactions. The relationship between food and our environment is not a one-way street. Agriculture is both a contributor to --and affected by --climate change. The changes to the planet’s natural systems that are caused, in part, by how we feed ourselves will in turn, make food production even more challenging. In this section, we’ll look at some key food systems contributions to climate change.</a:t>
            </a:r>
          </a:p>
        </p:txBody>
      </p:sp>
      <p:sp>
        <p:nvSpPr>
          <p:cNvPr id="4" name="Slide Number Placeholder 3"/>
          <p:cNvSpPr>
            <a:spLocks noGrp="1"/>
          </p:cNvSpPr>
          <p:nvPr>
            <p:ph type="sldNum" sz="quarter" idx="5"/>
          </p:nvPr>
        </p:nvSpPr>
        <p:spPr/>
        <p:txBody>
          <a:bodyPr/>
          <a:lstStyle/>
          <a:p>
            <a:fld id="{13D3DDD1-A2AC-0143-A10E-767D06A6F773}" type="slidenum">
              <a:rPr lang="en-US" smtClean="0"/>
              <a:pPr/>
              <a:t>15</a:t>
            </a:fld>
            <a:endParaRPr lang="en-US"/>
          </a:p>
        </p:txBody>
      </p:sp>
    </p:spTree>
    <p:extLst>
      <p:ext uri="{BB962C8B-B14F-4D97-AF65-F5344CB8AC3E}">
        <p14:creationId xmlns:p14="http://schemas.microsoft.com/office/powerpoint/2010/main" val="3616600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sz="1800">
                <a:effectLst/>
                <a:latin typeface="Georgia" panose="02040502050405020303" pitchFamily="18" charset="0"/>
                <a:ea typeface="Georgia" panose="02040502050405020303" pitchFamily="18" charset="0"/>
                <a:cs typeface="Georgia" panose="02040502050405020303" pitchFamily="18" charset="0"/>
              </a:rPr>
              <a:t>The global food system accounts for approximately one-quarter to one-third of human-caused greenhouse gas (GHG) emissions. Estimates vary due to differences in study methods. For instance, the 26% figure in this image is the low end of the range of estimates mainly because this study did not account for the emissions from food waste. </a:t>
            </a:r>
          </a:p>
          <a:p>
            <a:pPr marL="0" lvl="0" indent="0" algn="l" rtl="0">
              <a:lnSpc>
                <a:spcPct val="100000"/>
              </a:lnSpc>
              <a:spcBef>
                <a:spcPts val="0"/>
              </a:spcBef>
              <a:spcAft>
                <a:spcPts val="0"/>
              </a:spcAft>
              <a:buSzPts val="1400"/>
              <a:buNone/>
            </a:pPr>
            <a:endParaRPr lang="en-US"/>
          </a:p>
          <a:p>
            <a:pPr marL="0" lvl="0" indent="0" algn="l" rtl="0">
              <a:lnSpc>
                <a:spcPct val="100000"/>
              </a:lnSpc>
              <a:spcBef>
                <a:spcPts val="0"/>
              </a:spcBef>
              <a:spcAft>
                <a:spcPts val="0"/>
              </a:spcAft>
              <a:buSzPts val="1400"/>
              <a:buNone/>
            </a:pPr>
            <a:r>
              <a:rPr lang="en-US"/>
              <a:t>The bar chart on the right breaks down this 26% contribution from food. Starting at the top, the supply chain including retail, packaging, transport and food processing represents about 18% of all of contributions from food. Livestock and fisheries contribute about 31%. Crop production, including crops for animal feed, comes in at 27% and land use at 24%. And you can see here that land use for livestock is double the land use for human food. If wasted food were included here, the total food systems contributions would be closer to 33% of all emissions.  </a:t>
            </a:r>
          </a:p>
          <a:p>
            <a:pPr marL="0" lvl="0" indent="0" algn="l" rtl="0">
              <a:lnSpc>
                <a:spcPct val="100000"/>
              </a:lnSpc>
              <a:spcBef>
                <a:spcPts val="0"/>
              </a:spcBef>
              <a:spcAft>
                <a:spcPts val="0"/>
              </a:spcAft>
              <a:buSzPts val="1400"/>
              <a:buNone/>
            </a:pPr>
            <a:endParaRPr lang="en-US"/>
          </a:p>
          <a:p>
            <a:pPr marL="0" lvl="0" indent="0" algn="l" rtl="0">
              <a:lnSpc>
                <a:spcPct val="100000"/>
              </a:lnSpc>
              <a:spcBef>
                <a:spcPts val="0"/>
              </a:spcBef>
              <a:spcAft>
                <a:spcPts val="0"/>
              </a:spcAft>
              <a:buSzPts val="1400"/>
              <a:buNone/>
            </a:pPr>
            <a:r>
              <a:rPr lang="en-US"/>
              <a:t>Question: You may have heard recommendations to “eat local” to reduce the impact of food systems on our planet. Looking at this data, what are your thoughts? How much does transportation contribute, compared to other facets of the food system? </a:t>
            </a:r>
          </a:p>
          <a:p>
            <a:pPr marL="0" lvl="0" indent="0" algn="l" rtl="0">
              <a:lnSpc>
                <a:spcPct val="100000"/>
              </a:lnSpc>
              <a:spcBef>
                <a:spcPts val="0"/>
              </a:spcBef>
              <a:spcAft>
                <a:spcPts val="0"/>
              </a:spcAft>
              <a:buSzPts val="1400"/>
              <a:buNone/>
            </a:pPr>
            <a:endParaRPr lang="en-US"/>
          </a:p>
          <a:p>
            <a:pPr marL="0" lvl="0" indent="0" algn="l" rtl="0">
              <a:lnSpc>
                <a:spcPct val="100000"/>
              </a:lnSpc>
              <a:spcBef>
                <a:spcPts val="0"/>
              </a:spcBef>
              <a:spcAft>
                <a:spcPts val="0"/>
              </a:spcAft>
              <a:buSzPts val="1400"/>
              <a:buNone/>
            </a:pPr>
            <a:endParaRPr lang="en-US"/>
          </a:p>
          <a:p>
            <a:pPr marL="0" lvl="0" indent="0" algn="l" rtl="0">
              <a:lnSpc>
                <a:spcPct val="100000"/>
              </a:lnSpc>
              <a:spcBef>
                <a:spcPts val="0"/>
              </a:spcBef>
              <a:spcAft>
                <a:spcPts val="0"/>
              </a:spcAft>
              <a:buSzPts val="1400"/>
              <a:buNone/>
            </a:pPr>
            <a:r>
              <a:rPr lang="en-US"/>
              <a:t>-----</a:t>
            </a:r>
          </a:p>
          <a:p>
            <a:pPr marL="0" lvl="0" indent="0" algn="l" rtl="0">
              <a:lnSpc>
                <a:spcPct val="100000"/>
              </a:lnSpc>
              <a:spcBef>
                <a:spcPts val="0"/>
              </a:spcBef>
              <a:spcAft>
                <a:spcPts val="0"/>
              </a:spcAft>
              <a:buSzPts val="1400"/>
              <a:buNone/>
            </a:pPr>
            <a:endParaRPr lang="en-US"/>
          </a:p>
          <a:p>
            <a:pPr marL="0" lvl="0" indent="0" algn="l" rtl="0">
              <a:lnSpc>
                <a:spcPct val="100000"/>
              </a:lnSpc>
              <a:spcBef>
                <a:spcPts val="0"/>
              </a:spcBef>
              <a:spcAft>
                <a:spcPts val="0"/>
              </a:spcAft>
              <a:buSzPts val="1400"/>
              <a:buNone/>
            </a:pPr>
            <a:endParaRPr lang="en-US"/>
          </a:p>
          <a:p>
            <a:pPr marL="0" lvl="0" indent="0" algn="l" rtl="0">
              <a:lnSpc>
                <a:spcPct val="100000"/>
              </a:lnSpc>
              <a:spcBef>
                <a:spcPts val="0"/>
              </a:spcBef>
              <a:spcAft>
                <a:spcPts val="0"/>
              </a:spcAft>
              <a:buSzPts val="1400"/>
              <a:buNone/>
            </a:pPr>
            <a:r>
              <a:rPr lang="en-US" u="sng"/>
              <a:t>Chart</a:t>
            </a:r>
            <a:r>
              <a:rPr lang="en-US"/>
              <a:t> </a:t>
            </a:r>
          </a:p>
          <a:p>
            <a:pPr marL="0" marR="0" lvl="0" indent="0" algn="l" defTabSz="457200" rtl="0" eaLnBrk="1" fontAlgn="auto" latinLnBrk="0" hangingPunct="1">
              <a:lnSpc>
                <a:spcPct val="100000"/>
              </a:lnSpc>
              <a:spcBef>
                <a:spcPts val="0"/>
              </a:spcBef>
              <a:spcAft>
                <a:spcPts val="0"/>
              </a:spcAft>
              <a:buClrTx/>
              <a:buSzPts val="1400"/>
              <a:buFontTx/>
              <a:buNone/>
              <a:tabLst/>
              <a:defRPr/>
            </a:pPr>
            <a:r>
              <a:rPr lang="en-US">
                <a:effectLst/>
              </a:rPr>
              <a:t>Ritchie, H. (2019). </a:t>
            </a:r>
            <a:r>
              <a:rPr lang="en-US" i="1">
                <a:effectLst/>
              </a:rPr>
              <a:t>Food production is responsible for one-quarter of the world’s greenhouse gas emissions</a:t>
            </a:r>
            <a:r>
              <a:rPr lang="en-US">
                <a:effectLst/>
              </a:rPr>
              <a:t>. Our World in Data. </a:t>
            </a:r>
            <a:r>
              <a:rPr lang="en-US">
                <a:effectLst/>
                <a:hlinkClick r:id="rId3"/>
              </a:rPr>
              <a:t>https://ourworldindata.org/food-ghg-emissions</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16</a:t>
            </a:fld>
            <a:endParaRPr lang="en-US"/>
          </a:p>
        </p:txBody>
      </p:sp>
    </p:spTree>
    <p:extLst>
      <p:ext uri="{BB962C8B-B14F-4D97-AF65-F5344CB8AC3E}">
        <p14:creationId xmlns:p14="http://schemas.microsoft.com/office/powerpoint/2010/main" val="103696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We just broke down overall food systems-related greenhouse gasses. Those data show that livestock production contributes by far the most of any subset of the production phase of the supply chain.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Question: </a:t>
            </a:r>
            <a:r>
              <a:rPr lang="en-US"/>
              <a:t>What aspects of livestock production contribute the most to greenhouse gas emissions?</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17</a:t>
            </a:fld>
            <a:endParaRPr lang="en-US"/>
          </a:p>
        </p:txBody>
      </p:sp>
    </p:spTree>
    <p:extLst>
      <p:ext uri="{BB962C8B-B14F-4D97-AF65-F5344CB8AC3E}">
        <p14:creationId xmlns:p14="http://schemas.microsoft.com/office/powerpoint/2010/main" val="28775039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a:effectLst/>
                <a:ea typeface="Calibri" panose="020F0502020204030204" pitchFamily="34" charset="0"/>
                <a:cs typeface="Times New Roman" panose="02020603050405020304" pitchFamily="18" charset="0"/>
              </a:rPr>
              <a:t>If you said livestock production, you are correct.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a:effectLst/>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a:effectLst/>
                <a:ea typeface="Calibri" panose="020F0502020204030204" pitchFamily="34" charset="0"/>
                <a:cs typeface="Times New Roman" panose="02020603050405020304" pitchFamily="18" charset="0"/>
              </a:rPr>
              <a:t>So let's zoom in and see where livestock's greenhouse gas emissions are coming from. This study is a little older, but it’s the most recent data that breaks down emissions attributable to livestock.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ea typeface="Calibri" panose="020F0502020204030204" pitchFamily="34" charset="0"/>
                <a:cs typeface="Times New Roman" panose="02020603050405020304" pitchFamily="18" charset="0"/>
              </a:rPr>
              <a:t>The largest share of greenhouse gas emissions from livestock is accounted for by </a:t>
            </a:r>
            <a:r>
              <a:rPr lang="en-US" sz="1200">
                <a:effectLst/>
                <a:highlight>
                  <a:srgbClr val="00FFFF"/>
                </a:highlight>
                <a:ea typeface="Calibri" panose="020F0502020204030204" pitchFamily="34" charset="0"/>
                <a:cs typeface="Times New Roman" panose="02020603050405020304" pitchFamily="18" charset="0"/>
              </a:rPr>
              <a:t>enteric fermentation</a:t>
            </a:r>
            <a:r>
              <a:rPr lang="en-US" sz="1200">
                <a:effectLst/>
                <a:ea typeface="Calibri" panose="020F0502020204030204" pitchFamily="34" charset="0"/>
                <a:cs typeface="Times New Roman" panose="02020603050405020304" pitchFamily="18" charset="0"/>
              </a:rPr>
              <a:t>. This is a digestive process that is unique to ruminant animals with multiple stomachs, such as cattle, sheep, and goats. A byproduct of this digestive process is methane – and it comes out through belching – not so much the backside as many people believe. </a:t>
            </a:r>
          </a:p>
          <a:p>
            <a:pPr marL="0" marR="0">
              <a:lnSpc>
                <a:spcPct val="107000"/>
              </a:lnSpc>
              <a:spcBef>
                <a:spcPts val="0"/>
              </a:spcBef>
              <a:spcAft>
                <a:spcPts val="800"/>
              </a:spcAft>
            </a:pPr>
            <a:endParaRPr lang="en-US" sz="120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ea typeface="Calibri" panose="020F0502020204030204" pitchFamily="34" charset="0"/>
                <a:cs typeface="Times New Roman" panose="02020603050405020304" pitchFamily="18" charset="0"/>
              </a:rPr>
              <a:t>And those methane burps comprises an astounding 39% of the greenhouse gas footprint of the global livestock sector. </a:t>
            </a:r>
          </a:p>
          <a:p>
            <a:pPr marL="0" marR="0">
              <a:lnSpc>
                <a:spcPct val="107000"/>
              </a:lnSpc>
              <a:spcBef>
                <a:spcPts val="0"/>
              </a:spcBef>
              <a:spcAft>
                <a:spcPts val="800"/>
              </a:spcAft>
            </a:pPr>
            <a:endParaRPr lang="en-US" sz="120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endParaRPr lang="en-US" sz="120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a:effectLst/>
                <a:ea typeface="Calibri" panose="020F0502020204030204" pitchFamily="34" charset="0"/>
                <a:cs typeface="Times New Roman" panose="02020603050405020304" pitchFamily="18" charset="0"/>
              </a:rPr>
              <a:t>Chart</a:t>
            </a:r>
          </a:p>
          <a:p>
            <a:pPr marL="0" marR="0" lvl="0" indent="0" algn="l" defTabSz="457200" rtl="0" eaLnBrk="1" fontAlgn="auto" latinLnBrk="0" hangingPunct="1">
              <a:lnSpc>
                <a:spcPct val="107000"/>
              </a:lnSpc>
              <a:spcBef>
                <a:spcPts val="0"/>
              </a:spcBef>
              <a:spcAft>
                <a:spcPts val="800"/>
              </a:spcAft>
              <a:buClrTx/>
              <a:buSzTx/>
              <a:buFontTx/>
              <a:buNone/>
              <a:tabLst/>
              <a:defRPr/>
            </a:pPr>
            <a:r>
              <a:rPr lang="en-US">
                <a:effectLst/>
              </a:rPr>
              <a:t>Gerber, P. J., </a:t>
            </a:r>
            <a:r>
              <a:rPr lang="en-US" err="1">
                <a:effectLst/>
              </a:rPr>
              <a:t>Steinfield</a:t>
            </a:r>
            <a:r>
              <a:rPr lang="en-US">
                <a:effectLst/>
              </a:rPr>
              <a:t>, H., Henderson, B., Mottet, A., Opio, C., </a:t>
            </a:r>
            <a:r>
              <a:rPr lang="en-US" err="1">
                <a:effectLst/>
              </a:rPr>
              <a:t>Dijkman</a:t>
            </a:r>
            <a:r>
              <a:rPr lang="en-US">
                <a:effectLst/>
              </a:rPr>
              <a:t>, J., </a:t>
            </a:r>
            <a:r>
              <a:rPr lang="en-US" err="1">
                <a:effectLst/>
              </a:rPr>
              <a:t>Falcucci</a:t>
            </a:r>
            <a:r>
              <a:rPr lang="en-US">
                <a:effectLst/>
              </a:rPr>
              <a:t>, A., &amp; Tempio, G. (2013). </a:t>
            </a:r>
            <a:r>
              <a:rPr lang="en-US" i="1">
                <a:effectLst/>
              </a:rPr>
              <a:t>Tackling climate change through livestock: A global assessment of emissions and mitigation opportunities</a:t>
            </a:r>
            <a:r>
              <a:rPr lang="en-US">
                <a:effectLst/>
              </a:rPr>
              <a:t> (No. i3437e). Food and Agriculture Organization of the United Nations. </a:t>
            </a:r>
            <a:r>
              <a:rPr lang="en-US">
                <a:effectLst/>
                <a:hlinkClick r:id="rId3"/>
              </a:rPr>
              <a:t>https://www.fao.org/4/i3437e/i3437e.pdf</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18</a:t>
            </a:fld>
            <a:endParaRPr lang="en-US"/>
          </a:p>
        </p:txBody>
      </p:sp>
    </p:spTree>
    <p:extLst>
      <p:ext uri="{BB962C8B-B14F-4D97-AF65-F5344CB8AC3E}">
        <p14:creationId xmlns:p14="http://schemas.microsoft.com/office/powerpoint/2010/main" val="15159678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0BCC2-3EA3-1D4C-BDB4-BAA448D12C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672BBF-054E-5610-083F-CDA6E763BE8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FA25E40-2168-003E-643E-C3670E5726A7}"/>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effectLst/>
                <a:ea typeface="Calibri" panose="020F0502020204030204" pitchFamily="34" charset="0"/>
                <a:cs typeface="Times New Roman" panose="02020603050405020304" pitchFamily="18" charset="0"/>
              </a:rPr>
              <a:t>Just over one quarter of livestock's greenhouse gas emissions are attributable to methane and nitrous oxide from manure. In this picture, we see a manure storage pit, or manure lagoon, as they are called, outside of a hog production facility in North Carolina. When organic matter such as manure decomposes anaerobically, meaning without oxygen, methane is released as a byproduct. This is also why landfills are such a large contributor to greenhouse gas emissions. </a:t>
            </a:r>
            <a:endParaRPr lang="en-US"/>
          </a:p>
          <a:p>
            <a:pPr marL="0" marR="0">
              <a:lnSpc>
                <a:spcPct val="107000"/>
              </a:lnSpc>
              <a:spcBef>
                <a:spcPts val="0"/>
              </a:spcBef>
              <a:spcAft>
                <a:spcPts val="800"/>
              </a:spcAft>
            </a:pPr>
            <a:endParaRPr lang="en-US" sz="120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endParaRPr lang="en-US" sz="120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a:effectLst/>
                <a:ea typeface="Calibri" panose="020F0502020204030204" pitchFamily="34" charset="0"/>
                <a:cs typeface="Times New Roman" panose="02020603050405020304" pitchFamily="18" charset="0"/>
              </a:rPr>
              <a:t>Chart</a:t>
            </a:r>
          </a:p>
          <a:p>
            <a:pPr marL="0" marR="0" lvl="0" indent="0" algn="l" defTabSz="457200" rtl="0" eaLnBrk="1" fontAlgn="auto" latinLnBrk="0" hangingPunct="1">
              <a:lnSpc>
                <a:spcPct val="107000"/>
              </a:lnSpc>
              <a:spcBef>
                <a:spcPts val="0"/>
              </a:spcBef>
              <a:spcAft>
                <a:spcPts val="800"/>
              </a:spcAft>
              <a:buClrTx/>
              <a:buSzTx/>
              <a:buFontTx/>
              <a:buNone/>
              <a:tabLst/>
              <a:defRPr/>
            </a:pPr>
            <a:r>
              <a:rPr lang="en-US">
                <a:effectLst/>
              </a:rPr>
              <a:t>Gerber, P. J., </a:t>
            </a:r>
            <a:r>
              <a:rPr lang="en-US" err="1">
                <a:effectLst/>
              </a:rPr>
              <a:t>Steinfield</a:t>
            </a:r>
            <a:r>
              <a:rPr lang="en-US">
                <a:effectLst/>
              </a:rPr>
              <a:t>, H., Henderson, B., Mottet, A., Opio, C., </a:t>
            </a:r>
            <a:r>
              <a:rPr lang="en-US" err="1">
                <a:effectLst/>
              </a:rPr>
              <a:t>Dijkman</a:t>
            </a:r>
            <a:r>
              <a:rPr lang="en-US">
                <a:effectLst/>
              </a:rPr>
              <a:t>, J., </a:t>
            </a:r>
            <a:r>
              <a:rPr lang="en-US" err="1">
                <a:effectLst/>
              </a:rPr>
              <a:t>Falcucci</a:t>
            </a:r>
            <a:r>
              <a:rPr lang="en-US">
                <a:effectLst/>
              </a:rPr>
              <a:t>, A., &amp; Tempio, G. (2013). </a:t>
            </a:r>
            <a:r>
              <a:rPr lang="en-US" i="1">
                <a:effectLst/>
              </a:rPr>
              <a:t>Tackling climate change through livestock: A global assessment of emissions and mitigation opportunities</a:t>
            </a:r>
            <a:r>
              <a:rPr lang="en-US">
                <a:effectLst/>
              </a:rPr>
              <a:t> (No. i3437e). Food and Agriculture Organization of the United Nations. </a:t>
            </a:r>
            <a:r>
              <a:rPr lang="en-US">
                <a:effectLst/>
                <a:hlinkClick r:id="rId3"/>
              </a:rPr>
              <a:t>https://www.fao.org/4/i3437e/i3437e.pdf</a:t>
            </a:r>
            <a:endParaRPr lang="en-US">
              <a:effectLst/>
            </a:endParaRPr>
          </a:p>
        </p:txBody>
      </p:sp>
      <p:sp>
        <p:nvSpPr>
          <p:cNvPr id="4" name="Slide Number Placeholder 3">
            <a:extLst>
              <a:ext uri="{FF2B5EF4-FFF2-40B4-BE49-F238E27FC236}">
                <a16:creationId xmlns:a16="http://schemas.microsoft.com/office/drawing/2014/main" id="{C90675B8-226C-2837-E5B4-DAD6A8241C9F}"/>
              </a:ext>
            </a:extLst>
          </p:cNvPr>
          <p:cNvSpPr>
            <a:spLocks noGrp="1"/>
          </p:cNvSpPr>
          <p:nvPr>
            <p:ph type="sldNum" sz="quarter" idx="5"/>
          </p:nvPr>
        </p:nvSpPr>
        <p:spPr/>
        <p:txBody>
          <a:bodyPr/>
          <a:lstStyle/>
          <a:p>
            <a:fld id="{13D3DDD1-A2AC-0143-A10E-767D06A6F773}" type="slidenum">
              <a:rPr lang="en-US" smtClean="0"/>
              <a:pPr/>
              <a:t>19</a:t>
            </a:fld>
            <a:endParaRPr lang="en-US"/>
          </a:p>
        </p:txBody>
      </p:sp>
    </p:spTree>
    <p:extLst>
      <p:ext uri="{BB962C8B-B14F-4D97-AF65-F5344CB8AC3E}">
        <p14:creationId xmlns:p14="http://schemas.microsoft.com/office/powerpoint/2010/main" val="3104490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This lecture series was produced by the Johns Hopkins Center for a Livable Future in partnership with Food plus Planet.</a:t>
            </a:r>
          </a:p>
        </p:txBody>
      </p:sp>
      <p:sp>
        <p:nvSpPr>
          <p:cNvPr id="4" name="Slide Number Placeholder 3"/>
          <p:cNvSpPr>
            <a:spLocks noGrp="1"/>
          </p:cNvSpPr>
          <p:nvPr>
            <p:ph type="sldNum" sz="quarter" idx="5"/>
          </p:nvPr>
        </p:nvSpPr>
        <p:spPr/>
        <p:txBody>
          <a:bodyPr/>
          <a:lstStyle/>
          <a:p>
            <a:fld id="{13D3DDD1-A2AC-0143-A10E-767D06A6F773}" type="slidenum">
              <a:rPr lang="en-US" smtClean="0"/>
              <a:pPr/>
              <a:t>2</a:t>
            </a:fld>
            <a:endParaRPr lang="en-US"/>
          </a:p>
        </p:txBody>
      </p:sp>
    </p:spTree>
    <p:extLst>
      <p:ext uri="{BB962C8B-B14F-4D97-AF65-F5344CB8AC3E}">
        <p14:creationId xmlns:p14="http://schemas.microsoft.com/office/powerpoint/2010/main" val="25388160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360E7-D3D5-0FC1-823A-AB27A0FB08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E5F7A6-9511-1A44-409F-0FA163CC563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06CA196-6F5D-D685-6080-D1B38D9BDFE6}"/>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effectLst/>
                <a:ea typeface="Calibri" panose="020F0502020204030204" pitchFamily="34" charset="0"/>
                <a:cs typeface="Times New Roman" panose="02020603050405020304" pitchFamily="18" charset="0"/>
              </a:rPr>
              <a:t>Another quarter of livestock's greenhouse gas emissions is attributable to growing feed for the animals, such as corn and soy.</a:t>
            </a:r>
            <a:endParaRPr lang="en-US"/>
          </a:p>
          <a:p>
            <a:pPr marL="0" marR="0">
              <a:lnSpc>
                <a:spcPct val="107000"/>
              </a:lnSpc>
              <a:spcBef>
                <a:spcPts val="0"/>
              </a:spcBef>
              <a:spcAft>
                <a:spcPts val="800"/>
              </a:spcAft>
            </a:pPr>
            <a:endParaRPr lang="en-US" sz="120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endParaRPr lang="en-US" sz="120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a:effectLst/>
                <a:ea typeface="Calibri" panose="020F0502020204030204" pitchFamily="34" charset="0"/>
                <a:cs typeface="Times New Roman" panose="02020603050405020304" pitchFamily="18" charset="0"/>
              </a:rPr>
              <a:t>Chart</a:t>
            </a:r>
          </a:p>
          <a:p>
            <a:pPr marL="0" marR="0" lvl="0" indent="0" algn="l" defTabSz="457200" rtl="0" eaLnBrk="1" fontAlgn="auto" latinLnBrk="0" hangingPunct="1">
              <a:lnSpc>
                <a:spcPct val="107000"/>
              </a:lnSpc>
              <a:spcBef>
                <a:spcPts val="0"/>
              </a:spcBef>
              <a:spcAft>
                <a:spcPts val="800"/>
              </a:spcAft>
              <a:buClrTx/>
              <a:buSzTx/>
              <a:buFontTx/>
              <a:buNone/>
              <a:tabLst/>
              <a:defRPr/>
            </a:pPr>
            <a:r>
              <a:rPr lang="en-US">
                <a:effectLst/>
              </a:rPr>
              <a:t>Gerber, P. J., </a:t>
            </a:r>
            <a:r>
              <a:rPr lang="en-US" err="1">
                <a:effectLst/>
              </a:rPr>
              <a:t>Steinfield</a:t>
            </a:r>
            <a:r>
              <a:rPr lang="en-US">
                <a:effectLst/>
              </a:rPr>
              <a:t>, H., Henderson, B., Mottet, A., Opio, C., </a:t>
            </a:r>
            <a:r>
              <a:rPr lang="en-US" err="1">
                <a:effectLst/>
              </a:rPr>
              <a:t>Dijkman</a:t>
            </a:r>
            <a:r>
              <a:rPr lang="en-US">
                <a:effectLst/>
              </a:rPr>
              <a:t>, J., </a:t>
            </a:r>
            <a:r>
              <a:rPr lang="en-US" err="1">
                <a:effectLst/>
              </a:rPr>
              <a:t>Falcucci</a:t>
            </a:r>
            <a:r>
              <a:rPr lang="en-US">
                <a:effectLst/>
              </a:rPr>
              <a:t>, A., &amp; Tempio, G. (2013). </a:t>
            </a:r>
            <a:r>
              <a:rPr lang="en-US" i="1">
                <a:effectLst/>
              </a:rPr>
              <a:t>Tackling climate change through livestock: A global assessment of emissions and mitigation opportunities</a:t>
            </a:r>
            <a:r>
              <a:rPr lang="en-US">
                <a:effectLst/>
              </a:rPr>
              <a:t> (No. i3437e). Food and Agriculture Organization of the United Nations. </a:t>
            </a:r>
            <a:r>
              <a:rPr lang="en-US">
                <a:effectLst/>
                <a:hlinkClick r:id="rId3"/>
              </a:rPr>
              <a:t>https://www.fao.org/4/i3437e/i3437e.pdf</a:t>
            </a:r>
            <a:endParaRPr lang="en-US">
              <a:effectLst/>
            </a:endParaRPr>
          </a:p>
        </p:txBody>
      </p:sp>
      <p:sp>
        <p:nvSpPr>
          <p:cNvPr id="4" name="Slide Number Placeholder 3">
            <a:extLst>
              <a:ext uri="{FF2B5EF4-FFF2-40B4-BE49-F238E27FC236}">
                <a16:creationId xmlns:a16="http://schemas.microsoft.com/office/drawing/2014/main" id="{888172FD-44AB-70E9-B513-E075AE5FECD0}"/>
              </a:ext>
            </a:extLst>
          </p:cNvPr>
          <p:cNvSpPr>
            <a:spLocks noGrp="1"/>
          </p:cNvSpPr>
          <p:nvPr>
            <p:ph type="sldNum" sz="quarter" idx="5"/>
          </p:nvPr>
        </p:nvSpPr>
        <p:spPr/>
        <p:txBody>
          <a:bodyPr/>
          <a:lstStyle/>
          <a:p>
            <a:fld id="{13D3DDD1-A2AC-0143-A10E-767D06A6F773}" type="slidenum">
              <a:rPr lang="en-US" smtClean="0"/>
              <a:pPr/>
              <a:t>20</a:t>
            </a:fld>
            <a:endParaRPr lang="en-US"/>
          </a:p>
        </p:txBody>
      </p:sp>
    </p:spTree>
    <p:extLst>
      <p:ext uri="{BB962C8B-B14F-4D97-AF65-F5344CB8AC3E}">
        <p14:creationId xmlns:p14="http://schemas.microsoft.com/office/powerpoint/2010/main" val="38776892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A4CE1-B082-FC32-9B6E-97F81E3ECD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F5E909-0402-88C0-1BB7-9BE3A423647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99930CB-AD25-A76F-270D-808993EE3E2D}"/>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effectLst/>
                <a:ea typeface="Calibri" panose="020F0502020204030204" pitchFamily="34" charset="0"/>
                <a:cs typeface="Times New Roman" panose="02020603050405020304" pitchFamily="18" charset="0"/>
              </a:rPr>
              <a:t>Finally, roughly 9% of livestock's greenhouse gas emissions are attributable to land use change or deforestation. These are forests that are cleared predominantly for grazing lands and to a lesser degree, for soy production. Here, we see an aerial photo of the Amazon being burned. </a:t>
            </a:r>
          </a:p>
          <a:p>
            <a:pPr marL="0" marR="0">
              <a:lnSpc>
                <a:spcPct val="107000"/>
              </a:lnSpc>
              <a:spcBef>
                <a:spcPts val="0"/>
              </a:spcBef>
              <a:spcAft>
                <a:spcPts val="800"/>
              </a:spcAft>
            </a:pPr>
            <a:endParaRPr lang="en-US" sz="120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endParaRPr lang="en-US" sz="120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a:effectLst/>
                <a:ea typeface="Calibri" panose="020F0502020204030204" pitchFamily="34" charset="0"/>
                <a:cs typeface="Times New Roman" panose="02020603050405020304" pitchFamily="18" charset="0"/>
              </a:rPr>
              <a:t>Chart</a:t>
            </a:r>
          </a:p>
          <a:p>
            <a:pPr marL="0" marR="0" lvl="0" indent="0" algn="l" defTabSz="457200" rtl="0" eaLnBrk="1" fontAlgn="auto" latinLnBrk="0" hangingPunct="1">
              <a:lnSpc>
                <a:spcPct val="107000"/>
              </a:lnSpc>
              <a:spcBef>
                <a:spcPts val="0"/>
              </a:spcBef>
              <a:spcAft>
                <a:spcPts val="800"/>
              </a:spcAft>
              <a:buClrTx/>
              <a:buSzTx/>
              <a:buFontTx/>
              <a:buNone/>
              <a:tabLst/>
              <a:defRPr/>
            </a:pPr>
            <a:r>
              <a:rPr lang="en-US">
                <a:effectLst/>
              </a:rPr>
              <a:t>Gerber, P. J., </a:t>
            </a:r>
            <a:r>
              <a:rPr lang="en-US" err="1">
                <a:effectLst/>
              </a:rPr>
              <a:t>Steinfield</a:t>
            </a:r>
            <a:r>
              <a:rPr lang="en-US">
                <a:effectLst/>
              </a:rPr>
              <a:t>, H., Henderson, B., Mottet, A., Opio, C., </a:t>
            </a:r>
            <a:r>
              <a:rPr lang="en-US" err="1">
                <a:effectLst/>
              </a:rPr>
              <a:t>Dijkman</a:t>
            </a:r>
            <a:r>
              <a:rPr lang="en-US">
                <a:effectLst/>
              </a:rPr>
              <a:t>, J., </a:t>
            </a:r>
            <a:r>
              <a:rPr lang="en-US" err="1">
                <a:effectLst/>
              </a:rPr>
              <a:t>Falcucci</a:t>
            </a:r>
            <a:r>
              <a:rPr lang="en-US">
                <a:effectLst/>
              </a:rPr>
              <a:t>, A., &amp; Tempio, G. (2013). </a:t>
            </a:r>
            <a:r>
              <a:rPr lang="en-US" i="1">
                <a:effectLst/>
              </a:rPr>
              <a:t>Tackling climate change through livestock: A global assessment of emissions and mitigation opportunities</a:t>
            </a:r>
            <a:r>
              <a:rPr lang="en-US">
                <a:effectLst/>
              </a:rPr>
              <a:t> (No. i3437e). Food and Agriculture Organization of the United Nations. </a:t>
            </a:r>
            <a:r>
              <a:rPr lang="en-US">
                <a:effectLst/>
                <a:hlinkClick r:id="rId3"/>
              </a:rPr>
              <a:t>https://www.fao.org/4/i3437e/i3437e.pdf</a:t>
            </a:r>
            <a:endParaRPr lang="en-US">
              <a:effectLst/>
            </a:endParaRPr>
          </a:p>
        </p:txBody>
      </p:sp>
      <p:sp>
        <p:nvSpPr>
          <p:cNvPr id="4" name="Slide Number Placeholder 3">
            <a:extLst>
              <a:ext uri="{FF2B5EF4-FFF2-40B4-BE49-F238E27FC236}">
                <a16:creationId xmlns:a16="http://schemas.microsoft.com/office/drawing/2014/main" id="{E057BFEE-703D-846A-3B4A-CD272FAF4EAC}"/>
              </a:ext>
            </a:extLst>
          </p:cNvPr>
          <p:cNvSpPr>
            <a:spLocks noGrp="1"/>
          </p:cNvSpPr>
          <p:nvPr>
            <p:ph type="sldNum" sz="quarter" idx="5"/>
          </p:nvPr>
        </p:nvSpPr>
        <p:spPr/>
        <p:txBody>
          <a:bodyPr/>
          <a:lstStyle/>
          <a:p>
            <a:fld id="{13D3DDD1-A2AC-0143-A10E-767D06A6F773}" type="slidenum">
              <a:rPr lang="en-US" smtClean="0"/>
              <a:pPr/>
              <a:t>21</a:t>
            </a:fld>
            <a:endParaRPr lang="en-US"/>
          </a:p>
        </p:txBody>
      </p:sp>
    </p:spTree>
    <p:extLst>
      <p:ext uri="{BB962C8B-B14F-4D97-AF65-F5344CB8AC3E}">
        <p14:creationId xmlns:p14="http://schemas.microsoft.com/office/powerpoint/2010/main" val="25658543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a:solidFill>
                  <a:schemeClr val="tx1"/>
                </a:solidFill>
                <a:effectLst/>
                <a:ea typeface="+mn-ea"/>
                <a:cs typeface="+mn-cs"/>
              </a:rPr>
              <a:t>Now let’s look at the GHG footprints of different food groups. </a:t>
            </a:r>
            <a:r>
              <a:rPr lang="en-US" sz="1200">
                <a:effectLst/>
                <a:ea typeface="Calibri" panose="020F0502020204030204" pitchFamily="34" charset="0"/>
                <a:cs typeface="Times New Roman" panose="02020603050405020304" pitchFamily="18" charset="0"/>
              </a:rPr>
              <a:t>This study included 4,000 different data points from hundreds of different studies and data from the Food and Agriculture Organization of the United Nations, representing production scenarios from over 150 different countries. </a:t>
            </a:r>
            <a:endParaRPr lang="en-US" sz="1200" kern="1200">
              <a:solidFill>
                <a:schemeClr val="tx1"/>
              </a:solidFill>
              <a:effectLst/>
              <a:ea typeface="+mn-ea"/>
              <a:cs typeface="+mn-cs"/>
            </a:endParaRPr>
          </a:p>
          <a:p>
            <a:endParaRPr lang="en-US" sz="1200" kern="1200">
              <a:solidFill>
                <a:schemeClr val="tx1"/>
              </a:solidFill>
              <a:effectLst/>
              <a:ea typeface="+mn-ea"/>
              <a:cs typeface="+mn-cs"/>
            </a:endParaRPr>
          </a:p>
          <a:p>
            <a:pPr lvl="0"/>
            <a:r>
              <a:rPr lang="en-US" sz="1200" kern="1200">
                <a:solidFill>
                  <a:schemeClr val="tx1"/>
                </a:solidFill>
                <a:effectLst/>
                <a:ea typeface="+mn-ea"/>
                <a:cs typeface="+mn-cs"/>
              </a:rPr>
              <a:t>The y-axis is the kg CO2eq, a standardize measure of GHGe, per serving of the foods listed along the x-axis.  </a:t>
            </a:r>
            <a:r>
              <a:rPr lang="en-US" sz="1200">
                <a:effectLst/>
                <a:ea typeface="Calibri" panose="020F0502020204030204" pitchFamily="34" charset="0"/>
                <a:cs typeface="Times New Roman" panose="02020603050405020304" pitchFamily="18" charset="0"/>
              </a:rPr>
              <a:t>The height of each bar reflects the average greenhouse gas intensity of producing each of these foods. And it's an average across, again, many different production scenarios across many different countries. The diamonds show the medians, which are the middle value in a range of numbers. And the bars above and below each diamond reflect the interquartile range, which is the middle 50% of the values – so between 25% and 75%. </a:t>
            </a:r>
          </a:p>
          <a:p>
            <a:pPr marL="0" marR="0">
              <a:lnSpc>
                <a:spcPct val="107000"/>
              </a:lnSpc>
              <a:spcBef>
                <a:spcPts val="0"/>
              </a:spcBef>
              <a:spcAft>
                <a:spcPts val="800"/>
              </a:spcAft>
            </a:pPr>
            <a:endParaRPr lang="en-US" sz="120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ea typeface="Calibri" panose="020F0502020204030204" pitchFamily="34" charset="0"/>
                <a:cs typeface="Times New Roman" panose="02020603050405020304" pitchFamily="18" charset="0"/>
              </a:rPr>
              <a:t>There are a couple of important things to note in this figure. One, the greenhouse gas footprints of plant foods on the left are generally many times lower than the animal foods shown over on the right. With meat from bovine animals, such as beef or bison, being by far the most greenhouse gas intensive to produce. By now, this should not be news to any of you listening to this lecture series. This is why so much of the discussion on sustainable diets and climate change tends to focus on meat. But it's worth pointing out that if we compare the footprints of plant foods and that of other dairy, the impact per serving of some of these dairy products is equal to or more than poultry or pork. </a:t>
            </a:r>
          </a:p>
          <a:p>
            <a:pPr marL="0" marR="0">
              <a:lnSpc>
                <a:spcPct val="107000"/>
              </a:lnSpc>
              <a:spcBef>
                <a:spcPts val="0"/>
              </a:spcBef>
              <a:spcAft>
                <a:spcPts val="800"/>
              </a:spcAft>
            </a:pPr>
            <a:endParaRPr lang="en-US" sz="120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kern="1200">
                <a:solidFill>
                  <a:schemeClr val="tx1"/>
                </a:solidFill>
                <a:effectLst/>
                <a:ea typeface="+mn-ea"/>
                <a:cs typeface="Times New Roman" panose="02020603050405020304" pitchFamily="18" charset="0"/>
              </a:rPr>
              <a:t>-----</a:t>
            </a:r>
          </a:p>
          <a:p>
            <a:pPr marL="0" marR="0">
              <a:lnSpc>
                <a:spcPct val="107000"/>
              </a:lnSpc>
              <a:spcBef>
                <a:spcPts val="0"/>
              </a:spcBef>
              <a:spcAft>
                <a:spcPts val="800"/>
              </a:spcAft>
            </a:pPr>
            <a:endParaRPr lang="en-US" sz="1200" kern="1200">
              <a:solidFill>
                <a:schemeClr val="tx1"/>
              </a:solidFill>
              <a:effectLst/>
              <a:ea typeface="+mn-ea"/>
              <a:cs typeface="Times New Roman" panose="02020603050405020304" pitchFamily="18" charset="0"/>
            </a:endParaRPr>
          </a:p>
          <a:p>
            <a:pPr marL="0" marR="0">
              <a:lnSpc>
                <a:spcPct val="107000"/>
              </a:lnSpc>
              <a:spcBef>
                <a:spcPts val="0"/>
              </a:spcBef>
              <a:spcAft>
                <a:spcPts val="800"/>
              </a:spcAft>
            </a:pPr>
            <a:endParaRPr lang="en-US" sz="1200" kern="1200">
              <a:solidFill>
                <a:schemeClr val="tx1"/>
              </a:solidFill>
              <a:effectLst/>
              <a:ea typeface="+mn-ea"/>
              <a:cs typeface="Times New Roman" panose="02020603050405020304" pitchFamily="18" charset="0"/>
            </a:endParaRPr>
          </a:p>
          <a:p>
            <a:pPr marL="0" marR="0">
              <a:lnSpc>
                <a:spcPct val="107000"/>
              </a:lnSpc>
              <a:spcBef>
                <a:spcPts val="0"/>
              </a:spcBef>
              <a:spcAft>
                <a:spcPts val="800"/>
              </a:spcAft>
            </a:pPr>
            <a:r>
              <a:rPr lang="en-US" sz="1200" u="sng" kern="1200">
                <a:solidFill>
                  <a:schemeClr val="tx1"/>
                </a:solidFill>
                <a:effectLst/>
                <a:ea typeface="+mn-ea"/>
                <a:cs typeface="Times New Roman" panose="02020603050405020304" pitchFamily="18" charset="0"/>
              </a:rPr>
              <a:t>Graph</a:t>
            </a:r>
          </a:p>
          <a:p>
            <a:pPr marL="0" marR="0" lvl="0" indent="0" algn="l" defTabSz="457200" rtl="0" eaLnBrk="1" fontAlgn="auto" latinLnBrk="0" hangingPunct="1">
              <a:lnSpc>
                <a:spcPct val="107000"/>
              </a:lnSpc>
              <a:spcBef>
                <a:spcPts val="0"/>
              </a:spcBef>
              <a:spcAft>
                <a:spcPts val="800"/>
              </a:spcAft>
              <a:buClrTx/>
              <a:buSzTx/>
              <a:buFontTx/>
              <a:buNone/>
              <a:tabLst/>
              <a:defRPr/>
            </a:pPr>
            <a:r>
              <a:rPr lang="en-US">
                <a:effectLst/>
              </a:rPr>
              <a:t>Kim, B. F., Santo, R. E., Scatterday, A. P., Fry, J. P., </a:t>
            </a:r>
            <a:r>
              <a:rPr lang="en-US" err="1">
                <a:effectLst/>
              </a:rPr>
              <a:t>Synk</a:t>
            </a:r>
            <a:r>
              <a:rPr lang="en-US">
                <a:effectLst/>
              </a:rPr>
              <a:t>, C. M., Cebron, S. R., Mekonnen, M. M., Hoekstra, A. Y., de Pee, S., Bloem, M. W., Neff, R. A., &amp; Nachman, K. E. (2020). Country-specific dietary shifts to mitigate climate and water crises. </a:t>
            </a:r>
            <a:r>
              <a:rPr lang="en-US" i="1">
                <a:effectLst/>
              </a:rPr>
              <a:t>Global Environmental Change</a:t>
            </a:r>
            <a:r>
              <a:rPr lang="en-US">
                <a:effectLst/>
              </a:rPr>
              <a:t>, </a:t>
            </a:r>
            <a:r>
              <a:rPr lang="en-US" i="1">
                <a:effectLst/>
              </a:rPr>
              <a:t>62</a:t>
            </a:r>
            <a:r>
              <a:rPr lang="en-US">
                <a:effectLst/>
              </a:rPr>
              <a:t>. </a:t>
            </a:r>
            <a:r>
              <a:rPr lang="en-US">
                <a:effectLst/>
                <a:hlinkClick r:id="rId3"/>
              </a:rPr>
              <a:t>https://doi.org/10.1016/j.gloenvcha.2019.05.010</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22</a:t>
            </a:fld>
            <a:endParaRPr lang="en-US"/>
          </a:p>
        </p:txBody>
      </p:sp>
    </p:spTree>
    <p:extLst>
      <p:ext uri="{BB962C8B-B14F-4D97-AF65-F5344CB8AC3E}">
        <p14:creationId xmlns:p14="http://schemas.microsoft.com/office/powerpoint/2010/main" val="25895674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48BAC-85E0-EBD4-725D-7F39DC5215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E9061D-6857-E5B8-154D-8F0E5580BAA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54596C4-B458-C42B-67AD-17BA09BEA0F4}"/>
              </a:ext>
            </a:extLst>
          </p:cNvPr>
          <p:cNvSpPr>
            <a:spLocks noGrp="1"/>
          </p:cNvSpPr>
          <p:nvPr>
            <p:ph type="body" idx="1"/>
          </p:nvPr>
        </p:nvSpPr>
        <p:spPr/>
        <p:txBody>
          <a:bodyPr/>
          <a:lstStyle/>
          <a:p>
            <a:pPr marL="0" marR="0">
              <a:lnSpc>
                <a:spcPct val="107000"/>
              </a:lnSpc>
              <a:spcBef>
                <a:spcPts val="0"/>
              </a:spcBef>
              <a:spcAft>
                <a:spcPts val="800"/>
              </a:spcAft>
            </a:pPr>
            <a:r>
              <a:rPr lang="en-US" sz="1200">
                <a:effectLst/>
                <a:ea typeface="Calibri" panose="020F0502020204030204" pitchFamily="34" charset="0"/>
                <a:cs typeface="Times New Roman" panose="02020603050405020304" pitchFamily="18" charset="0"/>
              </a:rPr>
              <a:t>It's also important to point out that there are several climate-friendly animal foods shown in this figure. Take a look at foraged fish. So those are fish at the bottom of the food chain, such as sardines, mackerel and anchovies, which have a very small greenhouse gas footprint. To the right of that, we see bivalve mollusks, so oysters and clams, also with a relatively low impact. </a:t>
            </a:r>
          </a:p>
          <a:p>
            <a:pPr marL="0" marR="0">
              <a:lnSpc>
                <a:spcPct val="107000"/>
              </a:lnSpc>
              <a:spcBef>
                <a:spcPts val="0"/>
              </a:spcBef>
              <a:spcAft>
                <a:spcPts val="800"/>
              </a:spcAft>
            </a:pPr>
            <a:endParaRPr lang="en-US" sz="120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ea typeface="Calibri" panose="020F0502020204030204" pitchFamily="34" charset="0"/>
                <a:cs typeface="Times New Roman" panose="02020603050405020304" pitchFamily="18" charset="0"/>
              </a:rPr>
              <a:t>As we look further right, among terrestrial meat or meat from land animals, insects were extremely low in terms of their greenhouse gas intensity. And here, we're talking about studies of crickets and mealworms. Yum yum, right? For some of us, that might feel a little bit less familiar, depending on what we're accustomed to. But in some parts of the world, insects are a regular part of the menu. </a:t>
            </a:r>
          </a:p>
          <a:p>
            <a:pPr marL="0" marR="0">
              <a:lnSpc>
                <a:spcPct val="107000"/>
              </a:lnSpc>
              <a:spcBef>
                <a:spcPts val="0"/>
              </a:spcBef>
              <a:spcAft>
                <a:spcPts val="800"/>
              </a:spcAft>
            </a:pPr>
            <a:endParaRPr lang="en-US" sz="1200" kern="1200">
              <a:solidFill>
                <a:schemeClr val="tx1"/>
              </a:solidFill>
              <a:effectLst/>
              <a:ea typeface="+mn-ea"/>
              <a:cs typeface="Times New Roman" panose="02020603050405020304" pitchFamily="18" charset="0"/>
            </a:endParaRPr>
          </a:p>
          <a:p>
            <a:pPr marL="0" marR="0">
              <a:lnSpc>
                <a:spcPct val="107000"/>
              </a:lnSpc>
              <a:spcBef>
                <a:spcPts val="0"/>
              </a:spcBef>
              <a:spcAft>
                <a:spcPts val="800"/>
              </a:spcAft>
            </a:pPr>
            <a:endParaRPr lang="en-US" sz="1200" kern="1200">
              <a:solidFill>
                <a:schemeClr val="tx1"/>
              </a:solidFill>
              <a:effectLst/>
              <a:ea typeface="+mn-ea"/>
              <a:cs typeface="Times New Roman" panose="02020603050405020304" pitchFamily="18" charset="0"/>
            </a:endParaRPr>
          </a:p>
          <a:p>
            <a:pPr marL="0" marR="0">
              <a:lnSpc>
                <a:spcPct val="107000"/>
              </a:lnSpc>
              <a:spcBef>
                <a:spcPts val="0"/>
              </a:spcBef>
              <a:spcAft>
                <a:spcPts val="800"/>
              </a:spcAft>
            </a:pPr>
            <a:r>
              <a:rPr lang="en-US" sz="1200" kern="1200">
                <a:solidFill>
                  <a:schemeClr val="tx1"/>
                </a:solidFill>
                <a:effectLst/>
                <a:ea typeface="+mn-ea"/>
                <a:cs typeface="Times New Roman" panose="02020603050405020304" pitchFamily="18" charset="0"/>
              </a:rPr>
              <a:t>-----</a:t>
            </a:r>
          </a:p>
          <a:p>
            <a:pPr marL="0" marR="0">
              <a:lnSpc>
                <a:spcPct val="107000"/>
              </a:lnSpc>
              <a:spcBef>
                <a:spcPts val="0"/>
              </a:spcBef>
              <a:spcAft>
                <a:spcPts val="800"/>
              </a:spcAft>
            </a:pPr>
            <a:endParaRPr lang="en-US" sz="1200" kern="1200">
              <a:solidFill>
                <a:schemeClr val="tx1"/>
              </a:solidFill>
              <a:effectLst/>
              <a:ea typeface="+mn-ea"/>
              <a:cs typeface="Times New Roman" panose="02020603050405020304" pitchFamily="18" charset="0"/>
            </a:endParaRPr>
          </a:p>
          <a:p>
            <a:pPr marL="0" marR="0">
              <a:lnSpc>
                <a:spcPct val="107000"/>
              </a:lnSpc>
              <a:spcBef>
                <a:spcPts val="0"/>
              </a:spcBef>
              <a:spcAft>
                <a:spcPts val="800"/>
              </a:spcAft>
            </a:pPr>
            <a:endParaRPr lang="en-US" sz="1200" kern="1200">
              <a:solidFill>
                <a:schemeClr val="tx1"/>
              </a:solidFill>
              <a:effectLst/>
              <a:ea typeface="+mn-ea"/>
              <a:cs typeface="Times New Roman" panose="02020603050405020304" pitchFamily="18" charset="0"/>
            </a:endParaRPr>
          </a:p>
          <a:p>
            <a:pPr marL="0" marR="0">
              <a:lnSpc>
                <a:spcPct val="107000"/>
              </a:lnSpc>
              <a:spcBef>
                <a:spcPts val="0"/>
              </a:spcBef>
              <a:spcAft>
                <a:spcPts val="800"/>
              </a:spcAft>
            </a:pPr>
            <a:r>
              <a:rPr lang="en-US" sz="1200" u="sng" kern="1200">
                <a:solidFill>
                  <a:schemeClr val="tx1"/>
                </a:solidFill>
                <a:effectLst/>
                <a:ea typeface="+mn-ea"/>
                <a:cs typeface="Times New Roman" panose="02020603050405020304" pitchFamily="18" charset="0"/>
              </a:rPr>
              <a:t>Graph</a:t>
            </a:r>
          </a:p>
          <a:p>
            <a:pPr marL="0" marR="0" lvl="0" indent="0" algn="l" defTabSz="457200" rtl="0" eaLnBrk="1" fontAlgn="auto" latinLnBrk="0" hangingPunct="1">
              <a:lnSpc>
                <a:spcPct val="107000"/>
              </a:lnSpc>
              <a:spcBef>
                <a:spcPts val="0"/>
              </a:spcBef>
              <a:spcAft>
                <a:spcPts val="800"/>
              </a:spcAft>
              <a:buClrTx/>
              <a:buSzTx/>
              <a:buFontTx/>
              <a:buNone/>
              <a:tabLst/>
              <a:defRPr/>
            </a:pPr>
            <a:r>
              <a:rPr lang="en-US">
                <a:effectLst/>
              </a:rPr>
              <a:t>Kim, B. F., Santo, R. E., Scatterday, A. P., Fry, J. P., </a:t>
            </a:r>
            <a:r>
              <a:rPr lang="en-US" err="1">
                <a:effectLst/>
              </a:rPr>
              <a:t>Synk</a:t>
            </a:r>
            <a:r>
              <a:rPr lang="en-US">
                <a:effectLst/>
              </a:rPr>
              <a:t>, C. M., Cebron, S. R., Mekonnen, M. M., Hoekstra, A. Y., de Pee, S., Bloem, M. W., Neff, R. A., &amp; Nachman, K. E. (2020). Country-specific dietary shifts to mitigate climate and water crises. </a:t>
            </a:r>
            <a:r>
              <a:rPr lang="en-US" i="1">
                <a:effectLst/>
              </a:rPr>
              <a:t>Global Environmental Change</a:t>
            </a:r>
            <a:r>
              <a:rPr lang="en-US">
                <a:effectLst/>
              </a:rPr>
              <a:t>, </a:t>
            </a:r>
            <a:r>
              <a:rPr lang="en-US" i="1">
                <a:effectLst/>
              </a:rPr>
              <a:t>62</a:t>
            </a:r>
            <a:r>
              <a:rPr lang="en-US">
                <a:effectLst/>
              </a:rPr>
              <a:t>. </a:t>
            </a:r>
            <a:r>
              <a:rPr lang="en-US">
                <a:effectLst/>
                <a:hlinkClick r:id="rId3"/>
              </a:rPr>
              <a:t>https://doi.org/10.1016/j.gloenvcha.2019.05.010</a:t>
            </a:r>
            <a:endParaRPr lang="en-US">
              <a:effectLst/>
            </a:endParaRPr>
          </a:p>
        </p:txBody>
      </p:sp>
      <p:sp>
        <p:nvSpPr>
          <p:cNvPr id="4" name="Slide Number Placeholder 3">
            <a:extLst>
              <a:ext uri="{FF2B5EF4-FFF2-40B4-BE49-F238E27FC236}">
                <a16:creationId xmlns:a16="http://schemas.microsoft.com/office/drawing/2014/main" id="{CFACDB0E-CE9F-12A4-3EC0-7F0D65506EC4}"/>
              </a:ext>
            </a:extLst>
          </p:cNvPr>
          <p:cNvSpPr>
            <a:spLocks noGrp="1"/>
          </p:cNvSpPr>
          <p:nvPr>
            <p:ph type="sldNum" sz="quarter" idx="5"/>
          </p:nvPr>
        </p:nvSpPr>
        <p:spPr/>
        <p:txBody>
          <a:bodyPr/>
          <a:lstStyle/>
          <a:p>
            <a:fld id="{13D3DDD1-A2AC-0143-A10E-767D06A6F773}" type="slidenum">
              <a:rPr lang="en-US" smtClean="0"/>
              <a:pPr/>
              <a:t>23</a:t>
            </a:fld>
            <a:endParaRPr lang="en-US"/>
          </a:p>
        </p:txBody>
      </p:sp>
    </p:spTree>
    <p:extLst>
      <p:ext uri="{BB962C8B-B14F-4D97-AF65-F5344CB8AC3E}">
        <p14:creationId xmlns:p14="http://schemas.microsoft.com/office/powerpoint/2010/main" val="5955189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rgbClr val="416392"/>
              </a:buClr>
              <a:buSzPts val="3200"/>
              <a:buFont typeface="Noto Sans Symbols"/>
              <a:buNone/>
            </a:pPr>
            <a:r>
              <a:rPr lang="en-US" sz="1200" u="none" strike="noStrike" cap="none">
                <a:solidFill>
                  <a:srgbClr val="505050"/>
                </a:solidFill>
                <a:ea typeface="Calibri"/>
                <a:cs typeface="Calibri"/>
                <a:sym typeface="Calibri"/>
              </a:rPr>
              <a:t>As pointed out earlier in this module– The Paris Agreement set targets for the avg global temperature rise being “Well below” 2° ;  Ideally 1.5° C to avoid much of the devastating impact of climate change. </a:t>
            </a:r>
          </a:p>
          <a:p>
            <a:pPr marL="0" lvl="0" indent="0" algn="l" rtl="0">
              <a:spcBef>
                <a:spcPts val="0"/>
              </a:spcBef>
              <a:spcAft>
                <a:spcPts val="0"/>
              </a:spcAft>
              <a:buNone/>
            </a:pPr>
            <a:endParaRPr lang="en-US" sz="1200" b="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a:t>However, the results of a 2023 study showed that food demand alone could contribute as much as 0.9 degree of warming by end of century –  as depicted in the figure on the left.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a:t>Looking over to the pie chart  on the right, over 60% of that warming is attributable to meat and dairy.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a:t>This outsized contributions of animal products to food’s climate impact are more evident when you consider that animal source foods only provide 18% of global calories and 25% of global protein.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a:t>NOTE: You may have noticed that rice also takes up a big percentage. That is largely due to the method of growing rice in flooded fields but also the large volume of rice consumed globally as a staple food. </a:t>
            </a:r>
          </a:p>
          <a:p>
            <a:pPr marL="0" lvl="0" indent="0" algn="l" rtl="0">
              <a:spcBef>
                <a:spcPts val="0"/>
              </a:spcBef>
              <a:spcAft>
                <a:spcPts val="0"/>
              </a:spcAft>
              <a:buNone/>
            </a:pPr>
            <a:endParaRPr lang="en-US" sz="1200"/>
          </a:p>
          <a:p>
            <a:pPr marL="0" lvl="0" indent="0" algn="l" rtl="0">
              <a:spcBef>
                <a:spcPts val="0"/>
              </a:spcBef>
              <a:spcAft>
                <a:spcPts val="0"/>
              </a:spcAft>
              <a:buNone/>
            </a:pPr>
            <a:r>
              <a:rPr lang="en-US" sz="1200" b="0"/>
              <a:t>The Key point: we’re already over 1 degree of warming… add another degree from food and we’ve exceeded the target  and remember we’re not even considering non-food-related sectors here.</a:t>
            </a:r>
          </a:p>
          <a:p>
            <a:pPr marL="0" lvl="0" indent="0" algn="l" rtl="0">
              <a:spcBef>
                <a:spcPts val="0"/>
              </a:spcBef>
              <a:spcAft>
                <a:spcPts val="0"/>
              </a:spcAft>
              <a:buNone/>
            </a:pPr>
            <a:endParaRPr lang="en-US" sz="1200" b="0"/>
          </a:p>
          <a:p>
            <a:pPr marL="0" lvl="0" indent="0" algn="l" rtl="0">
              <a:spcBef>
                <a:spcPts val="0"/>
              </a:spcBef>
              <a:spcAft>
                <a:spcPts val="0"/>
              </a:spcAft>
              <a:buNone/>
            </a:pPr>
            <a:endParaRPr lang="en-US" sz="1200" b="0"/>
          </a:p>
          <a:p>
            <a:pPr marL="0" lvl="0" indent="0" algn="l" rtl="0">
              <a:spcBef>
                <a:spcPts val="0"/>
              </a:spcBef>
              <a:spcAft>
                <a:spcPts val="0"/>
              </a:spcAft>
              <a:buNone/>
            </a:pPr>
            <a:r>
              <a:rPr lang="en-US" sz="1200" b="0"/>
              <a:t>-----</a:t>
            </a:r>
          </a:p>
          <a:p>
            <a:pPr marL="0" lvl="0" indent="0" algn="l" rtl="0">
              <a:spcBef>
                <a:spcPts val="0"/>
              </a:spcBef>
              <a:spcAft>
                <a:spcPts val="0"/>
              </a:spcAft>
              <a:buNone/>
            </a:pPr>
            <a:endParaRPr lang="en-US" sz="1200" b="0"/>
          </a:p>
          <a:p>
            <a:pPr marL="0" lvl="0" indent="0" algn="l" rtl="0">
              <a:spcBef>
                <a:spcPts val="0"/>
              </a:spcBef>
              <a:spcAft>
                <a:spcPts val="0"/>
              </a:spcAft>
              <a:buNone/>
            </a:pPr>
            <a:endParaRPr lang="en-US" sz="1200" b="0"/>
          </a:p>
          <a:p>
            <a:pPr marL="0" lvl="0" indent="0" algn="l" rtl="0">
              <a:spcBef>
                <a:spcPts val="0"/>
              </a:spcBef>
              <a:spcAft>
                <a:spcPts val="0"/>
              </a:spcAft>
              <a:buNone/>
            </a:pPr>
            <a:r>
              <a:rPr lang="en-US" sz="1200" b="0" u="sng"/>
              <a:t>Graphs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effectLst/>
              </a:rPr>
              <a:t>Ivanovich, C., Sun, T., Gordon, D., &amp; Ocko, I. (2023). Future warming from global food consumption. </a:t>
            </a:r>
            <a:r>
              <a:rPr lang="en-US" i="1">
                <a:effectLst/>
              </a:rPr>
              <a:t>Nature Climate Change</a:t>
            </a:r>
            <a:r>
              <a:rPr lang="en-US">
                <a:effectLst/>
              </a:rPr>
              <a:t>, </a:t>
            </a:r>
            <a:r>
              <a:rPr lang="en-US" i="1">
                <a:effectLst/>
              </a:rPr>
              <a:t>13</a:t>
            </a:r>
            <a:r>
              <a:rPr lang="en-US">
                <a:effectLst/>
              </a:rPr>
              <a:t>, 297–302. </a:t>
            </a:r>
            <a:r>
              <a:rPr lang="en-US">
                <a:effectLst/>
                <a:hlinkClick r:id="rId3"/>
              </a:rPr>
              <a:t>https://doi.org/10.1038/s41558-023-01605-8</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24</a:t>
            </a:fld>
            <a:endParaRPr lang="en-US"/>
          </a:p>
        </p:txBody>
      </p:sp>
    </p:spTree>
    <p:extLst>
      <p:ext uri="{BB962C8B-B14F-4D97-AF65-F5344CB8AC3E}">
        <p14:creationId xmlns:p14="http://schemas.microsoft.com/office/powerpoint/2010/main" val="7339831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a:lnSpc>
                <a:spcPct val="107000"/>
              </a:lnSpc>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There has been a lot of interest about the potential of agriculture to actually absorb and sequester carbon from the atmosphere that would otherwise contribute to climate change. But there is considerable debate about the extent to which grazing systems like the one shown in this slide can offset the methane and nitrous oxide that ruminant animals like cows emit. </a:t>
            </a:r>
          </a:p>
          <a:p>
            <a:pPr marL="0" marR="0">
              <a:lnSpc>
                <a:spcPct val="107000"/>
              </a:lnSpc>
              <a:spcAft>
                <a:spcPts val="800"/>
              </a:spcAft>
            </a:pP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There are likely diminishing returns. Soil is like a sponge and eventually reaches a point where the soil can no longer continue to store more carbon.  </a:t>
            </a:r>
          </a:p>
          <a:p>
            <a:pPr marL="0" marR="0">
              <a:lnSpc>
                <a:spcPct val="107000"/>
              </a:lnSpc>
              <a:spcAft>
                <a:spcPts val="800"/>
              </a:spcAft>
            </a:pP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Also, it’s complicated because not all grazing systems are created equal and some sequester more carbon than others. There are many factors related to density of the animals, the soil conditions, and so on. </a:t>
            </a:r>
          </a:p>
          <a:p>
            <a:pPr marL="0" marR="0">
              <a:lnSpc>
                <a:spcPct val="107000"/>
              </a:lnSpc>
              <a:spcAft>
                <a:spcPts val="800"/>
              </a:spcAft>
            </a:pP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All in all, you probably look at this photo and could identify several reasons why a system  like this might be preferable to a densely packed feedlot. There are many benefits to raising cattle and other animals on pasture like this for animals, biodiversity, soil as well as the people and surrounding communities. But the reality is that there is not enough land to raise beef cattle like this to meet current demand for beef. To raise beef cattle on grazing systems like this, beef consumption in the US and elsewhere would have to decline dramatically. </a:t>
            </a:r>
            <a:r>
              <a:rPr lang="en-US" sz="1200" b="1" kern="100">
                <a:effectLst/>
                <a:latin typeface="Aptos" panose="020B0004020202020204" pitchFamily="34" charset="0"/>
                <a:ea typeface="Aptos" panose="020B0004020202020204" pitchFamily="34" charset="0"/>
                <a:cs typeface="Times New Roman" panose="02020603050405020304" pitchFamily="18" charset="0"/>
              </a:rPr>
              <a:t>We will revisit this more in the final section.</a:t>
            </a:r>
          </a:p>
        </p:txBody>
      </p:sp>
      <p:sp>
        <p:nvSpPr>
          <p:cNvPr id="4" name="Slide Number Placeholder 3"/>
          <p:cNvSpPr>
            <a:spLocks noGrp="1"/>
          </p:cNvSpPr>
          <p:nvPr>
            <p:ph type="sldNum" sz="quarter" idx="5"/>
          </p:nvPr>
        </p:nvSpPr>
        <p:spPr/>
        <p:txBody>
          <a:bodyPr/>
          <a:lstStyle/>
          <a:p>
            <a:fld id="{13D3DDD1-A2AC-0143-A10E-767D06A6F773}" type="slidenum">
              <a:rPr lang="en-US" smtClean="0"/>
              <a:pPr/>
              <a:t>25</a:t>
            </a:fld>
            <a:endParaRPr lang="en-US"/>
          </a:p>
        </p:txBody>
      </p:sp>
    </p:spTree>
    <p:extLst>
      <p:ext uri="{BB962C8B-B14F-4D97-AF65-F5344CB8AC3E}">
        <p14:creationId xmlns:p14="http://schemas.microsoft.com/office/powerpoint/2010/main" val="34015766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effectLst/>
                <a:latin typeface="Times New Roman" panose="02020603050405020304" pitchFamily="18" charset="0"/>
                <a:ea typeface="Calibri" panose="020F0502020204030204" pitchFamily="34" charset="0"/>
              </a:rPr>
              <a:t>The relationship between food and our environment is not a one-way street. Agriculture is both a contributor to --and affected by --climate change.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effectLst/>
              <a:latin typeface="Times New Roman" panose="02020603050405020304" pitchFamily="18" charset="0"/>
              <a:ea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effectLst/>
                <a:latin typeface="Times New Roman" panose="02020603050405020304" pitchFamily="18" charset="0"/>
                <a:ea typeface="Calibri" panose="020F0502020204030204" pitchFamily="34" charset="0"/>
              </a:rPr>
              <a:t>We’ll now look at a few of the impacts of climate change on our food system.</a:t>
            </a:r>
            <a:endParaRPr lang="en-US" sz="1200">
              <a:effectLs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26</a:t>
            </a:fld>
            <a:endParaRPr lang="en-US"/>
          </a:p>
        </p:txBody>
      </p:sp>
    </p:spTree>
    <p:extLst>
      <p:ext uri="{BB962C8B-B14F-4D97-AF65-F5344CB8AC3E}">
        <p14:creationId xmlns:p14="http://schemas.microsoft.com/office/powerpoint/2010/main" val="5129500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0" i="0">
                <a:solidFill>
                  <a:srgbClr val="555555"/>
                </a:solidFill>
                <a:effectLst/>
                <a:latin typeface="Open Sans" panose="020B0606030504020204" pitchFamily="34" charset="0"/>
              </a:rPr>
              <a:t>Food and climate are two complicated systems that are connected to many other natural systems, so it can be very difficult to predict future impacts. These are some of the primary impacts that we are already seeing and challenges we’ll need to manage in the future. </a:t>
            </a:r>
          </a:p>
          <a:p>
            <a:endParaRPr lang="en-US" b="0" i="0">
              <a:solidFill>
                <a:srgbClr val="555555"/>
              </a:solidFill>
              <a:effectLst/>
              <a:latin typeface="Open Sans" panose="020B0606030504020204" pitchFamily="34" charset="0"/>
            </a:endParaRPr>
          </a:p>
          <a:p>
            <a:r>
              <a:rPr lang="en-US" b="0" i="0">
                <a:solidFill>
                  <a:srgbClr val="555555"/>
                </a:solidFill>
                <a:effectLst/>
                <a:latin typeface="Open Sans" panose="020B0606030504020204" pitchFamily="34" charset="0"/>
              </a:rPr>
              <a:t>One major impact is reduced yields – both crops and livestock --resulting in economic losses across the agricultural sector. Farmers in lower-income regions already struggling with food insecurity will likely be hit the hardest.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a:solidFill>
                  <a:srgbClr val="555555"/>
                </a:solidFill>
                <a:effectLst/>
                <a:latin typeface="Open Sans" panose="020B0606030504020204" pitchFamily="34" charset="0"/>
              </a:rPr>
              <a:t>The frequency and intensity of extreme heat and heavy precipitation events are increasing in most continental regions of the world. </a:t>
            </a:r>
          </a:p>
          <a:p>
            <a:r>
              <a:rPr lang="en-US" b="0" i="0">
                <a:solidFill>
                  <a:srgbClr val="555555"/>
                </a:solidFill>
                <a:effectLst/>
                <a:latin typeface="Open Sans" panose="020B0606030504020204" pitchFamily="34" charset="0"/>
              </a:rPr>
              <a:t>We’re already seeing shifts in growing seasons, as well as shifts in locations where crops thrive, but also pests and pollinators. </a:t>
            </a:r>
          </a:p>
          <a:p>
            <a:endParaRPr lang="en-US" b="0" i="0">
              <a:solidFill>
                <a:srgbClr val="555555"/>
              </a:solidFill>
              <a:effectLst/>
              <a:latin typeface="Open Sans" panose="020B0606030504020204" pitchFamily="34" charset="0"/>
            </a:endParaRPr>
          </a:p>
          <a:p>
            <a:r>
              <a:rPr lang="en-US" b="0" i="0">
                <a:solidFill>
                  <a:srgbClr val="555555"/>
                </a:solidFill>
                <a:effectLst/>
                <a:latin typeface="Open Sans" panose="020B0606030504020204" pitchFamily="34" charset="0"/>
              </a:rPr>
              <a:t>High concentrations of CO2 in the atmosphere have been shown to impact the nutritional content of crops – and we’ll talk more about that. </a:t>
            </a:r>
          </a:p>
          <a:p>
            <a:endParaRPr lang="en-US" b="0" i="0">
              <a:solidFill>
                <a:srgbClr val="555555"/>
              </a:solidFill>
              <a:effectLst/>
              <a:latin typeface="Open Sans" panose="020B0606030504020204" pitchFamily="34" charset="0"/>
            </a:endParaRPr>
          </a:p>
          <a:p>
            <a:r>
              <a:rPr lang="en-US" b="0" i="0">
                <a:solidFill>
                  <a:srgbClr val="555555"/>
                </a:solidFill>
                <a:effectLst/>
                <a:latin typeface="Open Sans" panose="020B0606030504020204" pitchFamily="34" charset="0"/>
              </a:rPr>
              <a:t>There are broader implications for supply chains, food safety and food security. </a:t>
            </a:r>
            <a:r>
              <a:rPr lang="en-US" b="0" i="0">
                <a:solidFill>
                  <a:srgbClr val="212121"/>
                </a:solidFill>
                <a:effectLst/>
                <a:latin typeface="Source Sans Pro" panose="020B0503030403020204" pitchFamily="34" charset="0"/>
              </a:rPr>
              <a:t>Increases in the frequency and severity of extreme weather events can interrupt food delivery and resulting spikes in food prices after extreme events are expected to be more frequent in the future. For example, flooding can contribute to spoilage and contamination.</a:t>
            </a:r>
          </a:p>
          <a:p>
            <a:endParaRPr lang="en-US" b="0" i="0">
              <a:solidFill>
                <a:srgbClr val="111111"/>
              </a:solidFill>
              <a:effectLst/>
              <a:latin typeface="Georgia" panose="02040502050405020303" pitchFamily="18" charset="0"/>
            </a:endParaRPr>
          </a:p>
          <a:p>
            <a:r>
              <a:rPr lang="en-US" b="0" i="0">
                <a:solidFill>
                  <a:srgbClr val="111111"/>
                </a:solidFill>
                <a:effectLst/>
                <a:latin typeface="Georgia" panose="02040502050405020303" pitchFamily="18" charset="0"/>
              </a:rPr>
              <a:t>Rising temperatures can alter exposures to some pathogens and toxins. Salmonella, Campylobacter, Vibrio, and mycotoxigenic fungi can all potentially thrive in warmer environments. </a:t>
            </a:r>
            <a:r>
              <a:rPr lang="en-US" b="0" i="0">
                <a:solidFill>
                  <a:srgbClr val="222222"/>
                </a:solidFill>
                <a:effectLst/>
                <a:latin typeface="Open Sans" panose="020B0606030504020204" pitchFamily="34" charset="0"/>
              </a:rPr>
              <a:t>And because floodwaters can transport sewage, manure or pollutants from roads, farms and lawns, more pathogens and toxins could find their way into our food.</a:t>
            </a:r>
          </a:p>
          <a:p>
            <a:endParaRPr lang="en-US" b="0" i="0">
              <a:solidFill>
                <a:srgbClr val="222222"/>
              </a:solidFill>
              <a:effectLst/>
              <a:latin typeface="Open Sans" panose="020B0606030504020204" pitchFamily="34" charset="0"/>
            </a:endParaRPr>
          </a:p>
          <a:p>
            <a:r>
              <a:rPr lang="en-US" b="0" i="0">
                <a:solidFill>
                  <a:srgbClr val="222222"/>
                </a:solidFill>
                <a:effectLst/>
                <a:latin typeface="Open Sans" panose="020B0606030504020204" pitchFamily="34" charset="0"/>
              </a:rPr>
              <a:t>Heat waves and other extreme weather can make outdoor work in agriculture much more difficult. In addition, agricultural workers are at increased risk of exposures from pathogens and toxins. </a:t>
            </a:r>
          </a:p>
          <a:p>
            <a:endParaRPr lang="en-US" b="0" i="0">
              <a:solidFill>
                <a:srgbClr val="222222"/>
              </a:solidFill>
              <a:effectLst/>
              <a:latin typeface="Open Sans" panose="020B0606030504020204" pitchFamily="34" charset="0"/>
            </a:endParaRPr>
          </a:p>
          <a:p>
            <a:r>
              <a:rPr lang="en-US" b="0" i="0">
                <a:solidFill>
                  <a:srgbClr val="222222"/>
                </a:solidFill>
                <a:effectLst/>
                <a:latin typeface="Open Sans" panose="020B0606030504020204" pitchFamily="34" charset="0"/>
              </a:rPr>
              <a:t>Let’s take a closer look at some of these impacts on the next few slides.</a:t>
            </a:r>
          </a:p>
        </p:txBody>
      </p:sp>
      <p:sp>
        <p:nvSpPr>
          <p:cNvPr id="4" name="Slide Number Placeholder 3"/>
          <p:cNvSpPr>
            <a:spLocks noGrp="1"/>
          </p:cNvSpPr>
          <p:nvPr>
            <p:ph type="sldNum" sz="quarter" idx="5"/>
          </p:nvPr>
        </p:nvSpPr>
        <p:spPr/>
        <p:txBody>
          <a:bodyPr/>
          <a:lstStyle/>
          <a:p>
            <a:fld id="{13D3DDD1-A2AC-0143-A10E-767D06A6F773}" type="slidenum">
              <a:rPr lang="en-US" smtClean="0"/>
              <a:pPr/>
              <a:t>27</a:t>
            </a:fld>
            <a:endParaRPr lang="en-US"/>
          </a:p>
        </p:txBody>
      </p:sp>
    </p:spTree>
    <p:extLst>
      <p:ext uri="{BB962C8B-B14F-4D97-AF65-F5344CB8AC3E}">
        <p14:creationId xmlns:p14="http://schemas.microsoft.com/office/powerpoint/2010/main" val="37000016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This map shows projected changes in agricultural productivity in the year 2080  from increased global temperatures and higher levels of atmospheric carbon. Many areas of the world, including the United States and Mexico, much of South America, Africa, South Asia and Australia, are likely to experience a decline in agricultural yields – shown in this map in red and orange. About half of those regions could see declines up to 50%. A few regions – those shown in light and dark green --  will likely see an increase in productivity. These include Russia, China and other parts of east Asia, Canada and some nations in the far southern hemisphere.</a:t>
            </a:r>
          </a:p>
          <a:p>
            <a:endParaRPr lang="en-US"/>
          </a:p>
          <a:p>
            <a:endParaRPr lang="en-US"/>
          </a:p>
          <a:p>
            <a:r>
              <a:rPr lang="en-US"/>
              <a:t>-----</a:t>
            </a:r>
          </a:p>
          <a:p>
            <a:endParaRPr lang="en-US"/>
          </a:p>
          <a:p>
            <a:endParaRPr lang="en-US"/>
          </a:p>
          <a:p>
            <a:r>
              <a:rPr lang="en-US" u="sng"/>
              <a:t>Graphic</a:t>
            </a:r>
          </a:p>
          <a:p>
            <a:r>
              <a:rPr lang="en-US">
                <a:effectLst/>
              </a:rPr>
              <a:t>Cline, W. (2007). </a:t>
            </a:r>
            <a:r>
              <a:rPr lang="en-US" i="1">
                <a:effectLst/>
              </a:rPr>
              <a:t>Global Warming and Agriculture: Impact Estimates by Country</a:t>
            </a:r>
            <a:r>
              <a:rPr lang="en-US">
                <a:effectLst/>
              </a:rPr>
              <a:t>. Center for Global Development. </a:t>
            </a:r>
            <a:r>
              <a:rPr lang="en-US">
                <a:effectLst/>
                <a:hlinkClick r:id="rId3"/>
              </a:rPr>
              <a:t>https://www.cgdev.org/publication/9780881324037-global-warming-and-agriculture-impact-estimates-country</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28</a:t>
            </a:fld>
            <a:endParaRPr lang="en-US"/>
          </a:p>
        </p:txBody>
      </p:sp>
    </p:spTree>
    <p:extLst>
      <p:ext uri="{BB962C8B-B14F-4D97-AF65-F5344CB8AC3E}">
        <p14:creationId xmlns:p14="http://schemas.microsoft.com/office/powerpoint/2010/main" val="36759557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a:effectLst/>
                <a:ea typeface="Calibri" panose="020F0502020204030204" pitchFamily="34" charset="0"/>
                <a:cs typeface="Times New Roman" panose="02020603050405020304" pitchFamily="18" charset="0"/>
              </a:rPr>
              <a:t>You see this in the pairs of histograms that project changes in agricultural yields every 20 years over the next century. On the left of each pair in blue and green are the ranges of crop yield production where we will see INCREASED yield over time. For example, tomatoes may in the future be grown in parts of Canada where the growing season has historically been too short to support tomato production. </a:t>
            </a:r>
          </a:p>
          <a:p>
            <a:pPr marL="0" marR="0">
              <a:lnSpc>
                <a:spcPct val="107000"/>
              </a:lnSpc>
              <a:spcBef>
                <a:spcPts val="0"/>
              </a:spcBef>
              <a:spcAft>
                <a:spcPts val="800"/>
              </a:spcAft>
            </a:pPr>
            <a:endParaRPr lang="en-US" sz="120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ea typeface="Calibri" panose="020F0502020204030204" pitchFamily="34" charset="0"/>
                <a:cs typeface="Times New Roman" panose="02020603050405020304" pitchFamily="18" charset="0"/>
              </a:rPr>
              <a:t>On the right in the brown colors are the areas of DECREASED production over time. And you see as we project further into the future, more and more of the productive crop lands of the world are falling into those brown areas, getting darker and darker with more and more severe reductions in plant yield from agricultural productivity, the darkest brown being reductions of anywhere from 50% to 100% if we continue on a business-as-usual path with our greenhouse gas emissions. </a:t>
            </a:r>
            <a:r>
              <a:rPr lang="en-US" sz="1200">
                <a:solidFill>
                  <a:srgbClr val="212529"/>
                </a:solidFill>
                <a:effectLst/>
                <a:highlight>
                  <a:srgbClr val="FFFF00"/>
                </a:highlight>
                <a:ea typeface="Calibri" panose="020F0502020204030204" pitchFamily="34" charset="0"/>
              </a:rPr>
              <a:t>Yield growth</a:t>
            </a:r>
            <a:r>
              <a:rPr lang="en-US" sz="1200">
                <a:solidFill>
                  <a:srgbClr val="212529"/>
                </a:solidFill>
                <a:effectLst/>
                <a:ea typeface="Calibri" panose="020F0502020204030204" pitchFamily="34" charset="0"/>
              </a:rPr>
              <a:t> for wheat, maize, and other crops has been declining in many countries due to extreme heat, severe weather, and droughts. </a:t>
            </a:r>
            <a:r>
              <a:rPr lang="en-US" sz="1200">
                <a:effectLst/>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endParaRPr lang="en-US" sz="120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endParaRPr lang="en-US" sz="120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a:effectLst/>
                <a:ea typeface="Calibri" panose="020F0502020204030204" pitchFamily="34" charset="0"/>
                <a:cs typeface="Times New Roman" panose="02020603050405020304" pitchFamily="18" charset="0"/>
              </a:rPr>
              <a:t>Graph</a:t>
            </a:r>
          </a:p>
          <a:p>
            <a:pPr marL="0" marR="0" lvl="0" indent="0" algn="l" defTabSz="457200" rtl="0" eaLnBrk="1" fontAlgn="auto" latinLnBrk="0" hangingPunct="1">
              <a:lnSpc>
                <a:spcPct val="107000"/>
              </a:lnSpc>
              <a:spcBef>
                <a:spcPts val="0"/>
              </a:spcBef>
              <a:spcAft>
                <a:spcPts val="800"/>
              </a:spcAft>
              <a:buClrTx/>
              <a:buSzTx/>
              <a:buFontTx/>
              <a:buNone/>
              <a:tabLst/>
              <a:defRPr/>
            </a:pPr>
            <a:r>
              <a:rPr lang="en-US" sz="1200">
                <a:effectLst/>
              </a:rPr>
              <a:t>Jovović, Z., </a:t>
            </a:r>
            <a:r>
              <a:rPr lang="en-US" sz="1200" err="1">
                <a:effectLst/>
              </a:rPr>
              <a:t>Velimirović</a:t>
            </a:r>
            <a:r>
              <a:rPr lang="en-US" sz="1200">
                <a:effectLst/>
              </a:rPr>
              <a:t>, A., &amp; Yaman, N. (2024). Climate and Crop Production Crisis. In </a:t>
            </a:r>
            <a:r>
              <a:rPr lang="en-US" sz="1200" err="1">
                <a:effectLst/>
              </a:rPr>
              <a:t>Ö</a:t>
            </a:r>
            <a:r>
              <a:rPr lang="en-US" sz="1200">
                <a:effectLst/>
              </a:rPr>
              <a:t>. Çetin (Ed.), </a:t>
            </a:r>
            <a:r>
              <a:rPr lang="en-US" sz="1200" i="1">
                <a:effectLst/>
              </a:rPr>
              <a:t>Agriculture and Water Management Under Climate Change</a:t>
            </a:r>
            <a:r>
              <a:rPr lang="en-US" sz="1200">
                <a:effectLst/>
              </a:rPr>
              <a:t> (pp. 1–28). Springer, Cham. </a:t>
            </a:r>
            <a:r>
              <a:rPr lang="en-US" sz="1200">
                <a:effectLst/>
                <a:hlinkClick r:id="rId3"/>
              </a:rPr>
              <a:t>https://doi.org/10.1007/978-3-031-74307-8_1</a:t>
            </a:r>
            <a:endParaRPr lang="en-US" sz="1200">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29</a:t>
            </a:fld>
            <a:endParaRPr lang="en-US"/>
          </a:p>
        </p:txBody>
      </p:sp>
    </p:spTree>
    <p:extLst>
      <p:ext uri="{BB962C8B-B14F-4D97-AF65-F5344CB8AC3E}">
        <p14:creationId xmlns:p14="http://schemas.microsoft.com/office/powerpoint/2010/main" val="2835736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The series is composed of four modules. The initial module in the series is an Introduction to Sustainable Food Systems. The second is Food Systems for All. This is Module 3, Food and our Climate.</a:t>
            </a:r>
          </a:p>
        </p:txBody>
      </p:sp>
      <p:sp>
        <p:nvSpPr>
          <p:cNvPr id="4" name="Slide Number Placeholder 3"/>
          <p:cNvSpPr>
            <a:spLocks noGrp="1"/>
          </p:cNvSpPr>
          <p:nvPr>
            <p:ph type="sldNum" sz="quarter" idx="5"/>
          </p:nvPr>
        </p:nvSpPr>
        <p:spPr/>
        <p:txBody>
          <a:bodyPr/>
          <a:lstStyle/>
          <a:p>
            <a:fld id="{13D3DDD1-A2AC-0143-A10E-767D06A6F773}" type="slidenum">
              <a:rPr lang="en-US" smtClean="0"/>
              <a:pPr/>
              <a:t>3</a:t>
            </a:fld>
            <a:endParaRPr lang="en-US"/>
          </a:p>
        </p:txBody>
      </p:sp>
    </p:spTree>
    <p:extLst>
      <p:ext uri="{BB962C8B-B14F-4D97-AF65-F5344CB8AC3E}">
        <p14:creationId xmlns:p14="http://schemas.microsoft.com/office/powerpoint/2010/main" val="5363251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lgn="l"/>
            <a:r>
              <a:rPr lang="en-US" b="0" i="0">
                <a:solidFill>
                  <a:srgbClr val="000000"/>
                </a:solidFill>
                <a:effectLst/>
                <a:latin typeface="Helvetica Neue"/>
              </a:rPr>
              <a:t>Climate change can also make our food less nutritious, though the outcomes vary.</a:t>
            </a:r>
          </a:p>
          <a:p>
            <a:pPr algn="l"/>
            <a:endParaRPr lang="en-US" b="0" i="0">
              <a:solidFill>
                <a:srgbClr val="000000"/>
              </a:solidFill>
              <a:effectLst/>
              <a:latin typeface="Helvetica Neue"/>
            </a:endParaRPr>
          </a:p>
          <a:p>
            <a:pPr algn="l"/>
            <a:r>
              <a:rPr lang="en-US" b="0" i="0">
                <a:solidFill>
                  <a:srgbClr val="333333"/>
                </a:solidFill>
                <a:effectLst/>
                <a:latin typeface="proxima-nova"/>
              </a:rPr>
              <a:t>A growing body of research has demonstrated that rising levels of CO2 can reduce key nutrients for human health in a variety of crops.</a:t>
            </a:r>
          </a:p>
          <a:p>
            <a:pPr algn="l"/>
            <a:endParaRPr lang="en-US" b="0" i="0">
              <a:solidFill>
                <a:srgbClr val="333333"/>
              </a:solidFill>
              <a:effectLst/>
              <a:latin typeface="proxima-nova"/>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a:solidFill>
                  <a:srgbClr val="484C58"/>
                </a:solidFill>
                <a:effectLst/>
                <a:latin typeface="LL Circular Pro Bold Web"/>
              </a:rPr>
              <a:t>A 2018 review of 57  studies looked at a variety of root, stem, leafy and fruit vegetables. While elevated CO2 levels </a:t>
            </a:r>
            <a:r>
              <a:rPr lang="en-US" b="0" i="0" u="sng">
                <a:solidFill>
                  <a:srgbClr val="484C58"/>
                </a:solidFill>
                <a:effectLst/>
                <a:latin typeface="LL Circular Pro Bold Web"/>
              </a:rPr>
              <a:t>increased</a:t>
            </a:r>
            <a:r>
              <a:rPr lang="en-US" b="0" i="0">
                <a:solidFill>
                  <a:srgbClr val="484C58"/>
                </a:solidFill>
                <a:effectLst/>
                <a:latin typeface="LL Circular Pro Bold Web"/>
              </a:rPr>
              <a:t> the concentration of carbohydrates (figure on left), calcium and some antioxidants, higher CO2 </a:t>
            </a:r>
            <a:r>
              <a:rPr lang="en-US" b="0" i="0" u="sng">
                <a:solidFill>
                  <a:srgbClr val="484C58"/>
                </a:solidFill>
                <a:effectLst/>
                <a:latin typeface="LL Circular Pro Bold Web"/>
              </a:rPr>
              <a:t>decreased</a:t>
            </a:r>
            <a:r>
              <a:rPr lang="en-US" b="0" i="0">
                <a:solidFill>
                  <a:srgbClr val="484C58"/>
                </a:solidFill>
                <a:effectLst/>
                <a:latin typeface="LL Circular Pro Bold Web"/>
              </a:rPr>
              <a:t> zinc (by 9%), iron (16%) and magnesium (9%) levels (figure on right), as well as protein (nearly 10%) and nitrates (not pictured)</a:t>
            </a:r>
          </a:p>
          <a:p>
            <a:pPr algn="l"/>
            <a:endParaRPr lang="en-US" b="0" i="0">
              <a:solidFill>
                <a:srgbClr val="333333"/>
              </a:solidFill>
              <a:effectLst/>
              <a:latin typeface="proxima-nova"/>
            </a:endParaRPr>
          </a:p>
          <a:p>
            <a:pPr algn="l"/>
            <a:r>
              <a:rPr lang="en-US" b="0" i="0">
                <a:solidFill>
                  <a:srgbClr val="333333"/>
                </a:solidFill>
                <a:effectLst/>
                <a:latin typeface="proxima-nova"/>
              </a:rPr>
              <a:t>Another</a:t>
            </a:r>
            <a:r>
              <a:rPr lang="en-US" b="0" i="0">
                <a:solidFill>
                  <a:srgbClr val="484C58"/>
                </a:solidFill>
                <a:effectLst/>
                <a:latin typeface="LL Circular Pro Bold Web"/>
              </a:rPr>
              <a:t> recent study from researchers at Harvard School of Public Health, for example, found that when staple crops like wheat, corn, rice and soy are exposed to CO2 at the levels predicted for 2050, the plants lose as much as 10% of their zinc, 5% of their iron, and 8% of their protein. A 2018 study on rice crops found h</a:t>
            </a:r>
            <a:r>
              <a:rPr lang="en-US"/>
              <a:t>igher CO2 levels were associated with declines in protein, iron, and zinc, also consistent declines in vitamins B1, B2, B5, and B9 and, conversely, an increase in vitamin E</a:t>
            </a:r>
            <a:endParaRPr lang="en-US" b="0" i="0">
              <a:solidFill>
                <a:srgbClr val="484C58"/>
              </a:solidFill>
              <a:effectLst/>
              <a:latin typeface="LL Circular Pro Bold Web"/>
            </a:endParaRPr>
          </a:p>
          <a:p>
            <a:pPr algn="l"/>
            <a:endParaRPr lang="en-US" b="0" i="0">
              <a:solidFill>
                <a:srgbClr val="484C58"/>
              </a:solidFill>
              <a:effectLst/>
              <a:latin typeface="LL Circular Pro Bold Web"/>
            </a:endParaRPr>
          </a:p>
          <a:p>
            <a:pPr algn="l"/>
            <a:r>
              <a:rPr lang="en-US" b="0" i="0">
                <a:solidFill>
                  <a:srgbClr val="333333"/>
                </a:solidFill>
                <a:effectLst/>
                <a:latin typeface="proxima-nova"/>
              </a:rPr>
              <a:t>Deficiency in protein and micronutrients can have a range of health and developmental risks, including stunted growth and lower IQ as well as increased vulnerability to infectious diseases. This is of particular concern in lower- and middle-income populations already struggling with access to healthy food who consume 50-75% of their calories from staples like rice and grains.  For rice specifically, t</a:t>
            </a:r>
            <a:r>
              <a:rPr lang="en-US"/>
              <a:t>he greater potential health risks of these declines are associated with lowest overall GDP per capita for the highest rice-consuming countries, suggesting potential consequences for a global population of approximately 600 million.</a:t>
            </a:r>
          </a:p>
          <a:p>
            <a:pPr algn="l"/>
            <a:endParaRPr lang="en-US"/>
          </a:p>
          <a:p>
            <a:pPr algn="l"/>
            <a:endParaRPr lang="en-US"/>
          </a:p>
          <a:p>
            <a:pPr algn="l"/>
            <a:endParaRPr lang="en-US"/>
          </a:p>
          <a:p>
            <a:pPr algn="l"/>
            <a:r>
              <a:rPr lang="en-US"/>
              <a:t>-----</a:t>
            </a:r>
          </a:p>
          <a:p>
            <a:pPr algn="l"/>
            <a:endParaRPr lang="en-US"/>
          </a:p>
          <a:p>
            <a:pPr algn="l"/>
            <a:endParaRPr lang="en-US"/>
          </a:p>
          <a:p>
            <a:pPr algn="l"/>
            <a:r>
              <a:rPr lang="en-US" u="sng"/>
              <a:t>Graphs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effectLst/>
              </a:rPr>
              <a:t>Dong, J., Gruda, N., Lam, S. K., Li, X., &amp; Duan, Z. (2018). Effects of Elevated CO2 on Nutritional Quality of Vegetables: A Review. </a:t>
            </a:r>
            <a:r>
              <a:rPr lang="en-US" i="1">
                <a:effectLst/>
              </a:rPr>
              <a:t>Frontiers in Plant Science</a:t>
            </a:r>
            <a:r>
              <a:rPr lang="en-US">
                <a:effectLst/>
              </a:rPr>
              <a:t>, </a:t>
            </a:r>
            <a:r>
              <a:rPr lang="en-US" i="1">
                <a:effectLst/>
              </a:rPr>
              <a:t>9</a:t>
            </a:r>
            <a:r>
              <a:rPr lang="en-US">
                <a:effectLst/>
              </a:rPr>
              <a:t>. </a:t>
            </a:r>
            <a:r>
              <a:rPr lang="en-US">
                <a:effectLst/>
                <a:hlinkClick r:id="rId3"/>
              </a:rPr>
              <a:t>https://doi.org/10.3389/fpls.2018.00924</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30</a:t>
            </a:fld>
            <a:endParaRPr lang="en-US"/>
          </a:p>
        </p:txBody>
      </p:sp>
    </p:spTree>
    <p:extLst>
      <p:ext uri="{BB962C8B-B14F-4D97-AF65-F5344CB8AC3E}">
        <p14:creationId xmlns:p14="http://schemas.microsoft.com/office/powerpoint/2010/main" val="26594393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D3DDD1-A2AC-0143-A10E-767D06A6F773}" type="slidenum">
              <a:rPr lang="en-US" smtClean="0"/>
              <a:pPr/>
              <a:t>31</a:t>
            </a:fld>
            <a:endParaRPr lang="en-US"/>
          </a:p>
        </p:txBody>
      </p:sp>
    </p:spTree>
    <p:extLst>
      <p:ext uri="{BB962C8B-B14F-4D97-AF65-F5344CB8AC3E}">
        <p14:creationId xmlns:p14="http://schemas.microsoft.com/office/powerpoint/2010/main" val="34412098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i="0">
                <a:solidFill>
                  <a:srgbClr val="333333"/>
                </a:solidFill>
                <a:effectLst/>
                <a:latin typeface="Open Sans" panose="020B0606030504020204" pitchFamily="34" charset="0"/>
              </a:rPr>
              <a:t>Lastly, there will be impacts on oceans and aquatic ecosystems. The top chart shows historical global mean sea level. </a:t>
            </a:r>
            <a:r>
              <a:rPr lang="en-US"/>
              <a:t>Over the last century, sea levels have risen about 5.5 inches, which is greater than during any preceding century in at least 2,800 years. The bottom graph shows the projected mean sea level rise over the next 75 years under different scenarios. The most modest scenario, the bottom line in purple, is a sea level rise of an additional foot. </a:t>
            </a:r>
            <a:r>
              <a:rPr lang="en-US" b="0" i="0">
                <a:solidFill>
                  <a:srgbClr val="545D7E"/>
                </a:solidFill>
                <a:effectLst/>
                <a:latin typeface="Google Sans"/>
              </a:rPr>
              <a:t>Many coastal communities, especially in Florida, Louisiana, and the East Coast of the United States, would experience an increase in  flooding. </a:t>
            </a:r>
            <a:endParaRPr lang="en-US" b="0" i="0">
              <a:solidFill>
                <a:srgbClr val="333333"/>
              </a:solidFill>
              <a:effectLst/>
              <a:latin typeface="Open Sans" panose="020B0606030504020204" pitchFamily="34" charset="0"/>
            </a:endParaRPr>
          </a:p>
          <a:p>
            <a:endParaRPr lang="en-US" b="0" i="0">
              <a:solidFill>
                <a:srgbClr val="333333"/>
              </a:solidFill>
              <a:effectLst/>
              <a:latin typeface="Open Sans" panose="020B0606030504020204" pitchFamily="34" charset="0"/>
            </a:endParaRPr>
          </a:p>
          <a:p>
            <a:r>
              <a:rPr lang="en-US" b="0" i="0">
                <a:solidFill>
                  <a:srgbClr val="333333"/>
                </a:solidFill>
                <a:effectLst/>
                <a:latin typeface="Open Sans" panose="020B0606030504020204" pitchFamily="34" charset="0"/>
              </a:rPr>
              <a:t>The world’s oceans have absorbed about 93% of the excess heat caused by greenhouse gas warming since the mid-20th century, making them warmer and altering global and regional climate feedbacks. </a:t>
            </a:r>
            <a:r>
              <a:rPr lang="en-US" b="0" i="0">
                <a:solidFill>
                  <a:srgbClr val="212121"/>
                </a:solidFill>
                <a:effectLst/>
                <a:latin typeface="Source Sans Pro" panose="020B0503030403020204" pitchFamily="34" charset="0"/>
              </a:rPr>
              <a:t>Meanwhile, warmer water temperatures are likely to cause the habitat ranges of many fish and shellfish species to shift, which could disrupt </a:t>
            </a:r>
            <a:r>
              <a:rPr lang="en-US" b="0" i="0">
                <a:solidFill>
                  <a:srgbClr val="0071BC"/>
                </a:solidFill>
                <a:effectLst/>
                <a:latin typeface="Source Sans Pro" panose="020B0503030403020204" pitchFamily="34" charset="0"/>
              </a:rPr>
              <a:t>aquatic ecosystems and the economic security of coastal communities, many of whom rely on fish and seafood for protein and their livelihoods. One of the modules in this series takes a closer look at the sustainability of our seafood sector. </a:t>
            </a:r>
          </a:p>
          <a:p>
            <a:endParaRPr lang="en-US" b="0" i="0">
              <a:solidFill>
                <a:srgbClr val="0071BC"/>
              </a:solidFill>
              <a:effectLst/>
              <a:latin typeface="Source Sans Pro" panose="020B0503030403020204" pitchFamily="34" charset="0"/>
            </a:endParaRPr>
          </a:p>
          <a:p>
            <a:endParaRPr lang="en-US" b="0" i="0">
              <a:solidFill>
                <a:srgbClr val="0071BC"/>
              </a:solidFill>
              <a:effectLst/>
              <a:latin typeface="Source Sans Pro" panose="020B0503030403020204" pitchFamily="34" charset="0"/>
            </a:endParaRPr>
          </a:p>
          <a:p>
            <a:r>
              <a:rPr lang="en-US" b="0" i="0">
                <a:solidFill>
                  <a:srgbClr val="0071BC"/>
                </a:solidFill>
                <a:effectLst/>
                <a:latin typeface="Source Sans Pro" panose="020B0503030403020204" pitchFamily="34" charset="0"/>
              </a:rPr>
              <a:t>-----</a:t>
            </a:r>
          </a:p>
          <a:p>
            <a:endParaRPr lang="en-US" b="0" i="0">
              <a:solidFill>
                <a:srgbClr val="0071BC"/>
              </a:solidFill>
              <a:effectLst/>
              <a:latin typeface="Source Sans Pro" panose="020B0503030403020204" pitchFamily="34" charset="0"/>
            </a:endParaRPr>
          </a:p>
          <a:p>
            <a:endParaRPr lang="en-US" b="0" i="0">
              <a:solidFill>
                <a:srgbClr val="0071BC"/>
              </a:solidFill>
              <a:effectLst/>
              <a:latin typeface="Source Sans Pro" panose="020B0503030403020204" pitchFamily="34" charset="0"/>
            </a:endParaRPr>
          </a:p>
          <a:p>
            <a:r>
              <a:rPr lang="en-US" b="0" i="0" u="sng">
                <a:solidFill>
                  <a:srgbClr val="0071BC"/>
                </a:solidFill>
                <a:effectLst/>
                <a:latin typeface="Source Sans Pro" panose="020B0503030403020204" pitchFamily="34" charset="0"/>
              </a:rPr>
              <a:t>Graph</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effectLst/>
              </a:rPr>
              <a:t>Culligan, P. J. (2019). Green infrastructure and urban sustainability: A discussion of recent advances and future challenges based on multiyear observations in New York City. </a:t>
            </a:r>
            <a:r>
              <a:rPr lang="en-US" i="1">
                <a:effectLst/>
              </a:rPr>
              <a:t>Science and Technology for the Built Environment</a:t>
            </a:r>
            <a:r>
              <a:rPr lang="en-US">
                <a:effectLst/>
              </a:rPr>
              <a:t>, </a:t>
            </a:r>
            <a:r>
              <a:rPr lang="en-US" i="1">
                <a:effectLst/>
              </a:rPr>
              <a:t>25</a:t>
            </a:r>
            <a:r>
              <a:rPr lang="en-US">
                <a:effectLst/>
              </a:rPr>
              <a:t>(9), 1113–1120. </a:t>
            </a:r>
            <a:r>
              <a:rPr lang="en-US">
                <a:effectLst/>
                <a:hlinkClick r:id="rId3"/>
              </a:rPr>
              <a:t>https://doi.org/10.1080/23744731.2019.1629243</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32</a:t>
            </a:fld>
            <a:endParaRPr lang="en-US"/>
          </a:p>
        </p:txBody>
      </p:sp>
    </p:spTree>
    <p:extLst>
      <p:ext uri="{BB962C8B-B14F-4D97-AF65-F5344CB8AC3E}">
        <p14:creationId xmlns:p14="http://schemas.microsoft.com/office/powerpoint/2010/main" val="29797045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Climate change also impacts human health, creating a complex interplay of environmental and health outcomes. </a:t>
            </a:r>
          </a:p>
          <a:p>
            <a:endParaRPr lang="en-US"/>
          </a:p>
          <a:p>
            <a:r>
              <a:rPr lang="en-US"/>
              <a:t>The diagram highlights various pathways through which climate change affects health, including air pollution and increasing allergens, extreme heat, drought, environmental degradation, wildfires and wildfire smoke, which have impacts on living conditions, changes in vector ecology, so where pests that carry diseases like </a:t>
            </a:r>
            <a:r>
              <a:rPr lang="en-US" err="1"/>
              <a:t>lyme</a:t>
            </a:r>
            <a:r>
              <a:rPr lang="en-US"/>
              <a:t>, west </a:t>
            </a:r>
            <a:r>
              <a:rPr lang="en-US" err="1"/>
              <a:t>nile</a:t>
            </a:r>
            <a:r>
              <a:rPr lang="en-US"/>
              <a:t> and malaria can survive and thrive, impacts on food systems which we are talking about throughout this module, severe weather and floods and all of those impacts on physical health, and impacts on water quality and safety. The impacts can be on physical health and mental health. Vulnerable populations—such as low-income communities and those with pre-existing health conditions—are disproportionately affected, exacerbating health inequities. These are all connected, which means that a systems approach is needed so that if you address one factor, you recognize the potential additional impacts on other factors. </a:t>
            </a:r>
          </a:p>
          <a:p>
            <a:endParaRPr lang="en-US"/>
          </a:p>
          <a:p>
            <a:endParaRPr lang="en-US"/>
          </a:p>
          <a:p>
            <a:r>
              <a:rPr lang="en-US"/>
              <a:t>-----</a:t>
            </a:r>
          </a:p>
          <a:p>
            <a:endParaRPr lang="en-US"/>
          </a:p>
          <a:p>
            <a:endParaRPr lang="en-US"/>
          </a:p>
          <a:p>
            <a:r>
              <a:rPr lang="en-US" u="sng"/>
              <a:t>Graphic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effectLst/>
              </a:rPr>
              <a:t>California Department of Public Health. (2025). </a:t>
            </a:r>
            <a:r>
              <a:rPr lang="en-US" i="1">
                <a:effectLst/>
              </a:rPr>
              <a:t>Climate Change and Health Equity</a:t>
            </a:r>
            <a:r>
              <a:rPr lang="en-US">
                <a:effectLst/>
              </a:rPr>
              <a:t>. CDPH. </a:t>
            </a:r>
            <a:r>
              <a:rPr lang="en-US">
                <a:effectLst/>
                <a:hlinkClick r:id="rId3"/>
              </a:rPr>
              <a:t>https://www.cdph.ca.gov/Programs/OHE</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33</a:t>
            </a:fld>
            <a:endParaRPr lang="en-US"/>
          </a:p>
        </p:txBody>
      </p:sp>
    </p:spTree>
    <p:extLst>
      <p:ext uri="{BB962C8B-B14F-4D97-AF65-F5344CB8AC3E}">
        <p14:creationId xmlns:p14="http://schemas.microsoft.com/office/powerpoint/2010/main" val="28093940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Aside from direct impacts of climate, a changing climate influences many different health outcomes through weather events, heat, poor air quality and more – as displayed here in a 2020 synthesis of 94 systematic reviews.</a:t>
            </a:r>
          </a:p>
          <a:p>
            <a:endParaRPr lang="en-US"/>
          </a:p>
          <a:p>
            <a:r>
              <a:rPr lang="en-US"/>
              <a:t>The most common climate related health impacts were infectious diseases, overall mortality and respiratory, cardiovascular or neurological outcomes. </a:t>
            </a:r>
          </a:p>
          <a:p>
            <a:endParaRPr lang="en-US"/>
          </a:p>
          <a:p>
            <a:pPr marL="0" marR="0" lvl="0" indent="0" algn="l" defTabSz="457200" rtl="0" eaLnBrk="1" fontAlgn="auto" latinLnBrk="0" hangingPunct="1">
              <a:lnSpc>
                <a:spcPct val="100000"/>
              </a:lnSpc>
              <a:spcBef>
                <a:spcPts val="0"/>
              </a:spcBef>
              <a:spcAft>
                <a:spcPts val="0"/>
              </a:spcAft>
              <a:buClrTx/>
              <a:buSzTx/>
              <a:buFontTx/>
              <a:buNone/>
              <a:tabLst/>
              <a:defRPr/>
            </a:pPr>
            <a:r>
              <a:rPr lang="en-US"/>
              <a:t>-----</a:t>
            </a:r>
          </a:p>
          <a:p>
            <a:endParaRPr lang="en-US"/>
          </a:p>
          <a:p>
            <a:endParaRPr lang="en-US"/>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t>Summary of the combination of climate impact and health outcome (frequencies). The total frequency for one category of health outcome could exceed the number of publications included in this health outcome, since one publication could explore the health impact according to more than one climate factor (</a:t>
            </a:r>
            <a:r>
              <a:rPr lang="en-US" sz="1200" err="1"/>
              <a:t>eg</a:t>
            </a:r>
            <a:r>
              <a:rPr lang="en-US" sz="1200"/>
              <a:t>, one publication could explore both the impact of extreme weather events and temperature on mental health).</a:t>
            </a:r>
          </a:p>
          <a:p>
            <a:endParaRPr lang="en-US"/>
          </a:p>
          <a:p>
            <a:endParaRPr lang="en-US"/>
          </a:p>
          <a:p>
            <a:r>
              <a:rPr lang="en-US" u="sng"/>
              <a:t>Graph</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effectLst/>
              </a:rPr>
              <a:t>Rocque, R. J., Beaudoin, C., </a:t>
            </a:r>
            <a:r>
              <a:rPr lang="en-US" err="1">
                <a:effectLst/>
              </a:rPr>
              <a:t>Ndjaboue</a:t>
            </a:r>
            <a:r>
              <a:rPr lang="en-US">
                <a:effectLst/>
              </a:rPr>
              <a:t>, R., Cameron, L., Poirier-Bergeron, L., Poulin-Rheault, R.-A., Fallon, C., </a:t>
            </a:r>
            <a:r>
              <a:rPr lang="en-US" err="1">
                <a:effectLst/>
              </a:rPr>
              <a:t>Tricco</a:t>
            </a:r>
            <a:r>
              <a:rPr lang="en-US">
                <a:effectLst/>
              </a:rPr>
              <a:t>, A. C., &amp; Witteman, H. O. (2021). Health effects of climate change: An overview of systematic reviews. </a:t>
            </a:r>
            <a:r>
              <a:rPr lang="en-US" i="1">
                <a:effectLst/>
              </a:rPr>
              <a:t>BMJ Open</a:t>
            </a:r>
            <a:r>
              <a:rPr lang="en-US">
                <a:effectLst/>
              </a:rPr>
              <a:t>, </a:t>
            </a:r>
            <a:r>
              <a:rPr lang="en-US" i="1">
                <a:effectLst/>
              </a:rPr>
              <a:t>11</a:t>
            </a:r>
            <a:r>
              <a:rPr lang="en-US">
                <a:effectLst/>
              </a:rPr>
              <a:t>(6). </a:t>
            </a:r>
            <a:r>
              <a:rPr lang="en-US">
                <a:effectLst/>
                <a:hlinkClick r:id="rId3"/>
              </a:rPr>
              <a:t>https://doi.org/10.1136/bmjopen-2020-046333</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34</a:t>
            </a:fld>
            <a:endParaRPr lang="en-US"/>
          </a:p>
        </p:txBody>
      </p:sp>
    </p:spTree>
    <p:extLst>
      <p:ext uri="{BB962C8B-B14F-4D97-AF65-F5344CB8AC3E}">
        <p14:creationId xmlns:p14="http://schemas.microsoft.com/office/powerpoint/2010/main" val="40182175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a:ea typeface="ＭＳ Ｐゴシック" panose="020B0600070205080204" pitchFamily="34" charset="-128"/>
              </a:rPr>
              <a:t>The human impact is even more compelling, especially when considering that 40% world labor force work in agriculture jobs, which accounts for 4% world GDP (CIA Factbook)</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a:ea typeface="ＭＳ Ｐゴシック" panose="020B0600070205080204"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a:ea typeface="ＭＳ Ｐゴシック" panose="020B0600070205080204" pitchFamily="34" charset="-128"/>
              </a:rPr>
              <a:t>Those who work in the food system experience greater exposure to occupational hazards, including chemicals, weather, dangerous equipment.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a:ea typeface="ＭＳ Ｐゴシック" panose="020B0600070205080204"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a:ea typeface="ＭＳ Ｐゴシック" panose="020B0600070205080204"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a:ea typeface="ＭＳ Ｐゴシック" panose="020B0600070205080204" pitchFamily="34"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a:ea typeface="ＭＳ Ｐゴシック" panose="020B0600070205080204"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a:ea typeface="ＭＳ Ｐゴシック" panose="020B0600070205080204"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u="sng">
                <a:ea typeface="ＭＳ Ｐゴシック" panose="020B0600070205080204" pitchFamily="34" charset="-128"/>
              </a:rPr>
              <a:t>Data</a:t>
            </a:r>
            <a:endParaRPr lang="en-US" altLang="en-US">
              <a:ea typeface="ＭＳ Ｐゴシック" panose="020B0600070205080204"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effectLst/>
              </a:rPr>
              <a:t>FAO. (2024). </a:t>
            </a:r>
            <a:r>
              <a:rPr lang="en-US" i="1">
                <a:effectLst/>
              </a:rPr>
              <a:t>Employment indicators 2000–2022 (October 2024 update)</a:t>
            </a:r>
            <a:r>
              <a:rPr lang="en-US">
                <a:effectLst/>
              </a:rPr>
              <a:t> (No. FAOSTAT Analytical Brief 92). Food and Agriculture Organization of the United Nations. </a:t>
            </a:r>
            <a:r>
              <a:rPr lang="en-US">
                <a:effectLst/>
                <a:hlinkClick r:id="rId3"/>
              </a:rPr>
              <a:t>https://www.fao.org/statistics/highlights-archive/highlights-detail/employment-indicators-2000-2022-(september-2024-update)/en</a:t>
            </a:r>
            <a:endParaRPr lang="en-US" altLang="en-US">
              <a:ea typeface="ＭＳ Ｐゴシック" panose="020B0600070205080204"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effectLst/>
              </a:rPr>
              <a:t>World Bank. (2024). </a:t>
            </a:r>
            <a:r>
              <a:rPr lang="en-US" i="1">
                <a:effectLst/>
              </a:rPr>
              <a:t>World Bank Group</a:t>
            </a:r>
            <a:r>
              <a:rPr lang="en-US">
                <a:effectLst/>
              </a:rPr>
              <a:t>. Agriculture, Forestry, and Fishing, Value Added (% of GDP). </a:t>
            </a:r>
            <a:r>
              <a:rPr lang="en-US">
                <a:effectLst/>
                <a:hlinkClick r:id="rId4"/>
              </a:rPr>
              <a:t>https://data.worldbank.org/indicator/NV.AGR.TOTL.ZS</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35</a:t>
            </a:fld>
            <a:endParaRPr lang="en-US"/>
          </a:p>
        </p:txBody>
      </p:sp>
    </p:spTree>
    <p:extLst>
      <p:ext uri="{BB962C8B-B14F-4D97-AF65-F5344CB8AC3E}">
        <p14:creationId xmlns:p14="http://schemas.microsoft.com/office/powerpoint/2010/main" val="17310369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D3DDD1-A2AC-0143-A10E-767D06A6F773}" type="slidenum">
              <a:rPr lang="en-US" smtClean="0"/>
              <a:pPr/>
              <a:t>36</a:t>
            </a:fld>
            <a:endParaRPr lang="en-US"/>
          </a:p>
        </p:txBody>
      </p:sp>
    </p:spTree>
    <p:extLst>
      <p:ext uri="{BB962C8B-B14F-4D97-AF65-F5344CB8AC3E}">
        <p14:creationId xmlns:p14="http://schemas.microsoft.com/office/powerpoint/2010/main" val="28115121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Section D  will explore strategies to reduce the climate footprint of food systems.</a:t>
            </a:r>
          </a:p>
          <a:p>
            <a:endParaRPr lang="en-US"/>
          </a:p>
          <a:p>
            <a:r>
              <a:rPr lang="en-US"/>
              <a:t>Our climate footprint – sometimes called a carbon footprint – is a term used to describe the amount of greenhouse gases generated directly or indirectly by human activity.</a:t>
            </a:r>
          </a:p>
        </p:txBody>
      </p:sp>
      <p:sp>
        <p:nvSpPr>
          <p:cNvPr id="4" name="Slide Number Placeholder 3"/>
          <p:cNvSpPr>
            <a:spLocks noGrp="1"/>
          </p:cNvSpPr>
          <p:nvPr>
            <p:ph type="sldNum" sz="quarter" idx="5"/>
          </p:nvPr>
        </p:nvSpPr>
        <p:spPr/>
        <p:txBody>
          <a:bodyPr/>
          <a:lstStyle/>
          <a:p>
            <a:fld id="{13D3DDD1-A2AC-0143-A10E-767D06A6F773}" type="slidenum">
              <a:rPr lang="en-US" smtClean="0"/>
              <a:pPr/>
              <a:t>37</a:t>
            </a:fld>
            <a:endParaRPr lang="en-US"/>
          </a:p>
        </p:txBody>
      </p:sp>
    </p:spTree>
    <p:extLst>
      <p:ext uri="{BB962C8B-B14F-4D97-AF65-F5344CB8AC3E}">
        <p14:creationId xmlns:p14="http://schemas.microsoft.com/office/powerpoint/2010/main" val="24466795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i="0">
                <a:solidFill>
                  <a:srgbClr val="4F76BA"/>
                </a:solidFill>
                <a:effectLst/>
                <a:latin typeface="proxima-nova"/>
              </a:rPr>
              <a:t>Climate change is a complex problem and will require a multitude of solutions. We need changes to agriculture, but also the energy sector, manufacturing and transportation. The solutions need to reduce emissions AND sequester the carbon dioxide that is already in the atmosphere.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0">
              <a:solidFill>
                <a:srgbClr val="4F76BA"/>
              </a:solidFill>
              <a:effectLst/>
              <a:latin typeface="proxima-nova"/>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a:solidFill>
                  <a:srgbClr val="4F76BA"/>
                </a:solidFill>
                <a:effectLst/>
                <a:latin typeface="proxima-nova"/>
              </a:rPr>
              <a:t>Analyses by Project Drawdown shown here suggest that we already have the technology and solutions to make meaningful reductions in the amount of greenhouse gases in our atmosphere. It will require changes by individuals, communities, cities, and entire countries. And it will absolutely require changes in our policies – particularly those of countries who emit the most. </a:t>
            </a:r>
            <a:endParaRPr lang="en-US"/>
          </a:p>
          <a:p>
            <a:pPr rtl="0"/>
            <a:endParaRPr lang="en-US"/>
          </a:p>
          <a:p>
            <a:pPr rtl="0"/>
            <a:r>
              <a:rPr lang="en-US"/>
              <a:t>Project drawdown shows us here how important certain food systems-related strategies are compared to others. You can see that Reduced Food Waste and Plant-rich Diets are the largest circles, meaning they are some of the most impactful strategies for reducing greenhouse gasses in our atmosphere. Other important strategies address agricultural production and land use. </a:t>
            </a:r>
          </a:p>
          <a:p>
            <a:pPr rtl="0"/>
            <a:endParaRPr lang="en-US"/>
          </a:p>
          <a:p>
            <a:pPr rtl="0"/>
            <a:r>
              <a:rPr lang="en-US"/>
              <a:t>Although reducing food waste is equally important, in the rest of this module, we will  only address plant-rich diets as an action, given our roles as dietitians. We hope to spend more time on wasted food in future modules. </a:t>
            </a:r>
          </a:p>
          <a:p>
            <a:pPr rtl="0"/>
            <a:endParaRPr lang="en-US"/>
          </a:p>
          <a:p>
            <a:pPr rtl="0"/>
            <a:endParaRPr lang="en-US"/>
          </a:p>
          <a:p>
            <a:pPr rtl="0"/>
            <a:r>
              <a:rPr lang="en-US"/>
              <a:t>-----</a:t>
            </a:r>
          </a:p>
          <a:p>
            <a:pPr rtl="0"/>
            <a:endParaRPr lang="en-US"/>
          </a:p>
          <a:p>
            <a:pPr rtl="0"/>
            <a:endParaRPr lang="en-US"/>
          </a:p>
          <a:p>
            <a:pPr rtl="0"/>
            <a:r>
              <a:rPr lang="en-US" u="sng"/>
              <a:t>Graphic</a:t>
            </a:r>
          </a:p>
          <a:p>
            <a:r>
              <a:rPr lang="en-US">
                <a:effectLst/>
              </a:rPr>
              <a:t>Mehra, M. (2021). </a:t>
            </a:r>
            <a:r>
              <a:rPr lang="en-US" i="1">
                <a:effectLst/>
              </a:rPr>
              <a:t>Food, Agriculture, and Land Use: Resilient and Sustainable Land Management Practices</a:t>
            </a:r>
            <a:r>
              <a:rPr lang="en-US">
                <a:effectLst/>
              </a:rPr>
              <a:t>. Project Drawdown. </a:t>
            </a:r>
            <a:r>
              <a:rPr lang="en-US">
                <a:effectLst/>
                <a:hlinkClick r:id="rId3"/>
              </a:rPr>
              <a:t>https://unfccc.int/sites/default/files/resource/2%20PD_NBS_Mamta%20Mehra_Oct2021.pdf#:~:text=How%20can%20we%20reduce%20the%20pressures%20on,worldwide%20along%20with%20addressing%20the%20issue%20of</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38</a:t>
            </a:fld>
            <a:endParaRPr lang="en-US"/>
          </a:p>
        </p:txBody>
      </p:sp>
    </p:spTree>
    <p:extLst>
      <p:ext uri="{BB962C8B-B14F-4D97-AF65-F5344CB8AC3E}">
        <p14:creationId xmlns:p14="http://schemas.microsoft.com/office/powerpoint/2010/main" val="23377641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Sophisticated assessments from scientists around the world, including Project Drawdown and the Eat-Lancet commission on Planetary Health, consistently rank diets lower in meat and less wasted food as </a:t>
            </a:r>
            <a:r>
              <a:rPr lang="en-US" sz="1200">
                <a:effectLst/>
                <a:latin typeface="Times New Roman" panose="02020603050405020304" pitchFamily="18" charset="0"/>
                <a:ea typeface="Calibri" panose="020F0502020204030204" pitchFamily="34" charset="0"/>
                <a:cs typeface="Times New Roman" panose="02020603050405020304" pitchFamily="18" charset="0"/>
              </a:rPr>
              <a:t>among the most effective strategies to make food systems more sustainable, not only in terms of climate, but also overall sustainability.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effectLst/>
                <a:latin typeface="Times New Roman" panose="02020603050405020304" pitchFamily="18" charset="0"/>
                <a:ea typeface="Calibri" panose="020F0502020204030204" pitchFamily="34" charset="0"/>
                <a:cs typeface="Times New Roman" panose="02020603050405020304" pitchFamily="18" charset="0"/>
              </a:rPr>
              <a:t>The EAT-Lancet Commission says in their report: “</a:t>
            </a:r>
            <a:r>
              <a:rPr lang="en-US" sz="1200" i="1"/>
              <a:t>A diet that includes more plant-based foods and fewer animal source foods is healthy, sustainable, and good for both people and planet. It is not a question of all or nothing, but rather small changes for a large and positive impact.”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i="1"/>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0"/>
              <a:t>This is an image of the planetary health plate that emphasizes plant-based foods and encourages moderations in animal protein consumption.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i="1">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i="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0">
                <a:effectLst/>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i="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i="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0" u="sng">
                <a:effectLst/>
                <a:latin typeface="Times New Roman" panose="02020603050405020304" pitchFamily="18" charset="0"/>
                <a:ea typeface="Calibri" panose="020F0502020204030204" pitchFamily="34" charset="0"/>
                <a:cs typeface="Times New Roman" panose="02020603050405020304" pitchFamily="18" charset="0"/>
              </a:rPr>
              <a:t>Quote &amp; Graphic</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effectLst/>
              </a:rPr>
              <a:t>The EAT-Lancet Commission on Food, Planet, Health. (n.d.). </a:t>
            </a:r>
            <a:r>
              <a:rPr lang="en-US" sz="1200" i="1">
                <a:effectLst/>
              </a:rPr>
              <a:t>The Planetary Health Diet</a:t>
            </a:r>
            <a:r>
              <a:rPr lang="en-US" sz="1200">
                <a:effectLst/>
              </a:rPr>
              <a:t>. EAT Forum. Retrieved July 31, 2025, from </a:t>
            </a:r>
            <a:r>
              <a:rPr lang="en-US" sz="1200">
                <a:effectLst/>
                <a:hlinkClick r:id="rId3"/>
              </a:rPr>
              <a:t>https://eatforum.org/eat-lancet-commission/the-planetary-health-diet-and-you/</a:t>
            </a:r>
            <a:endParaRPr lang="en-US" sz="1200">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39</a:t>
            </a:fld>
            <a:endParaRPr lang="en-US"/>
          </a:p>
        </p:txBody>
      </p:sp>
    </p:spTree>
    <p:extLst>
      <p:ext uri="{BB962C8B-B14F-4D97-AF65-F5344CB8AC3E}">
        <p14:creationId xmlns:p14="http://schemas.microsoft.com/office/powerpoint/2010/main" val="1159860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t>The Johns Hopkins Center for a Livable Future is an inter-disciplinary academic center at the Johns Hopkins Bloomberg School of Public Health. The Center is engaged in education, research and practice at the intersection of public health, diet, food production and ecosystem health, which are all influenced by and connected to population growth, climate, resource depletion and equity. The Center collaborates with researchers, community groups and advocates at the local, state, national and international level and provides technical assistance to partner organizations. The Center’s vision is a healthier, sustainable and resilient food system for all. </a:t>
            </a:r>
          </a:p>
          <a:p>
            <a:pPr marL="0" lvl="0" indent="0" algn="l" rtl="0">
              <a:spcBef>
                <a:spcPts val="0"/>
              </a:spcBef>
              <a:spcAft>
                <a:spcPts val="0"/>
              </a:spcAft>
              <a:buNone/>
            </a:pPr>
            <a:endParaRPr lang="en-US"/>
          </a:p>
          <a:p>
            <a:pPr marL="0" lvl="0" indent="0" algn="l" rtl="0">
              <a:spcBef>
                <a:spcPts val="0"/>
              </a:spcBef>
              <a:spcAft>
                <a:spcPts val="0"/>
              </a:spcAft>
              <a:buNone/>
            </a:pPr>
            <a:r>
              <a:rPr lang="en-US"/>
              <a:t>This lecture series is based on the expertise and teaching resources of many faculty and staff at the Center, our collaborators across Johns Hopkins University and our many non-academic partners. We graciously acknowledge their work and thank them for allowing us to share it with you.</a:t>
            </a:r>
          </a:p>
        </p:txBody>
      </p:sp>
      <p:sp>
        <p:nvSpPr>
          <p:cNvPr id="4" name="Slide Number Placeholder 3"/>
          <p:cNvSpPr>
            <a:spLocks noGrp="1"/>
          </p:cNvSpPr>
          <p:nvPr>
            <p:ph type="sldNum" sz="quarter" idx="5"/>
          </p:nvPr>
        </p:nvSpPr>
        <p:spPr/>
        <p:txBody>
          <a:bodyPr/>
          <a:lstStyle/>
          <a:p>
            <a:fld id="{13D3DDD1-A2AC-0143-A10E-767D06A6F773}" type="slidenum">
              <a:rPr lang="en-US" smtClean="0"/>
              <a:pPr/>
              <a:t>4</a:t>
            </a:fld>
            <a:endParaRPr lang="en-US"/>
          </a:p>
        </p:txBody>
      </p:sp>
    </p:spTree>
    <p:extLst>
      <p:ext uri="{BB962C8B-B14F-4D97-AF65-F5344CB8AC3E}">
        <p14:creationId xmlns:p14="http://schemas.microsoft.com/office/powerpoint/2010/main" val="33427983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What if we do nothing to address food systems contributions to climate? This is called ‘business as usual” and is the first bar on the left in black. Under a business as usual scenario, food systems alone would emit enough greenhouse gas emissions to get us close to a 2 degree rise in temperatures -- that threshold to keep us from the more dire consequences of climate change. This does not include emissions from energy, transportation and manufacturing! You can see why it’s so critically important to reduce the food systems greenhouse gas emissions. </a:t>
            </a:r>
          </a:p>
          <a:p>
            <a:endParaRPr lang="en-US"/>
          </a:p>
          <a:p>
            <a:r>
              <a:rPr lang="en-US"/>
              <a:t>But how? What are the actions that will have the most impact?  </a:t>
            </a:r>
          </a:p>
          <a:p>
            <a:endParaRPr lang="en-US"/>
          </a:p>
          <a:p>
            <a:r>
              <a:rPr lang="en-US"/>
              <a:t>The rest of the bars show the GHG savings we would see from different actions. The two green bars show how much we’d reduce emissions if we made changes to our diet. Following a plant-rich diet alone can actually keep us below the 1.5 degrees Celsius threshold. </a:t>
            </a:r>
          </a:p>
          <a:p>
            <a:endParaRPr lang="en-US"/>
          </a:p>
          <a:p>
            <a:r>
              <a:rPr lang="en-US"/>
              <a:t>Improving agricultural production, reducing wasted food and making our entire food system more efficient can help, and we are making improvements in these areas. However, when it comes to diet, we are on the opposite track. Meat consumption is on the rise globally. </a:t>
            </a:r>
          </a:p>
          <a:p>
            <a:endParaRPr lang="en-US"/>
          </a:p>
          <a:p>
            <a:r>
              <a:rPr lang="en-US"/>
              <a:t>Let’s look at the very last bar on the right in dark gray. If we implement half of these solutions, we can cut emissions in half. If we implemented all of them, our food system could actually get below the threshold!</a:t>
            </a:r>
          </a:p>
          <a:p>
            <a:endParaRPr lang="en-US"/>
          </a:p>
          <a:p>
            <a:pPr marL="0" marR="0" lvl="0" indent="0" algn="l" defTabSz="457200" rtl="0" eaLnBrk="1" fontAlgn="auto" latinLnBrk="0" hangingPunct="1">
              <a:lnSpc>
                <a:spcPct val="100000"/>
              </a:lnSpc>
              <a:spcBef>
                <a:spcPts val="0"/>
              </a:spcBef>
              <a:spcAft>
                <a:spcPts val="0"/>
              </a:spcAft>
              <a:buClrTx/>
              <a:buSzTx/>
              <a:buFontTx/>
              <a:buNone/>
              <a:tabLst/>
              <a:defRPr/>
            </a:pPr>
            <a:r>
              <a:rPr lang="en-US"/>
              <a:t>This is why an ‘all-of-the-above’ approach is needed. </a:t>
            </a:r>
            <a:r>
              <a:rPr lang="en-US" sz="120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As nutrition professionals our largest place of influence will be toward shifting diets. We will focus on this for the rest of this module.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srgbClr val="333333"/>
              </a:solidFill>
              <a:effectLst/>
              <a:latin typeface="Helvetica" panose="020B0604020202020204" pitchFamily="34" charset="0"/>
              <a:ea typeface="Calibri" panose="020F0502020204030204" pitchFamily="34" charset="0"/>
              <a:cs typeface="Times New Roman" panose="02020603050405020304" pitchFamily="18" charset="0"/>
            </a:endParaRPr>
          </a:p>
          <a:p>
            <a:endParaRPr lang="en-US"/>
          </a:p>
          <a:p>
            <a:endParaRPr lang="en-US"/>
          </a:p>
          <a:p>
            <a:endParaRPr lang="en-US"/>
          </a:p>
          <a:p>
            <a:r>
              <a:rPr lang="en-US"/>
              <a:t>-----</a:t>
            </a:r>
          </a:p>
          <a:p>
            <a:endParaRPr lang="en-US"/>
          </a:p>
          <a:p>
            <a:endParaRPr lang="en-US"/>
          </a:p>
          <a:p>
            <a:r>
              <a:rPr lang="en-US" u="sng"/>
              <a:t>Graph</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effectLst/>
              </a:rPr>
              <a:t>Clark, M. A., Domingo, N. G. G., Colgan, K., Thakrar, S. K., Tilman, D., Lynch, J., Azevedo, I. L., &amp; Hill, J. D. (2020). Global food system emissions could preclude achieving the 1.5° and 2°C climate change targets. </a:t>
            </a:r>
            <a:r>
              <a:rPr lang="en-US" i="1">
                <a:effectLst/>
              </a:rPr>
              <a:t>Science</a:t>
            </a:r>
            <a:r>
              <a:rPr lang="en-US">
                <a:effectLst/>
              </a:rPr>
              <a:t>, </a:t>
            </a:r>
            <a:r>
              <a:rPr lang="en-US" i="1">
                <a:effectLst/>
              </a:rPr>
              <a:t>370</a:t>
            </a:r>
            <a:r>
              <a:rPr lang="en-US">
                <a:effectLst/>
              </a:rPr>
              <a:t>(6517), 705–708. </a:t>
            </a:r>
            <a:r>
              <a:rPr lang="en-US">
                <a:effectLst/>
                <a:hlinkClick r:id="rId3"/>
              </a:rPr>
              <a:t>https://doi.org/10.1126/science.aba7357</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40</a:t>
            </a:fld>
            <a:endParaRPr lang="en-US"/>
          </a:p>
        </p:txBody>
      </p:sp>
    </p:spTree>
    <p:extLst>
      <p:ext uri="{BB962C8B-B14F-4D97-AF65-F5344CB8AC3E}">
        <p14:creationId xmlns:p14="http://schemas.microsoft.com/office/powerpoint/2010/main" val="30802756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Let’s start with one of the most common questions: Do we ALL need to eat less meat? To answer that question, let’s look more closely at the distribution of meat </a:t>
            </a:r>
            <a:r>
              <a:rPr lang="en-US" sz="1200" b="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supply. Though the data doesn’t adjust for what is wasted, it’s a good estimate of consumption. </a:t>
            </a:r>
            <a:r>
              <a:rPr lang="en-US" sz="120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The countries in red and –to a lesser extent orange -- eat far more meat overall than most countries. The countries in red and the darkest shades of orange include the U.S., Mongolia, Australia, Brazil, Argentina and Spain.  The countries in yellow, on the other hand, eat very little meat – so many of the countries in Africa, East Asia and the Middle East. These countries also tend to have low food security and higher rates of nutritional deficiencies. For many of these countries, increasing consumption of animal protein would help meet nutritional needs. What this means is that for these countries to meet basic nutritional needs, these countries may need to INCREASE their per capita food systems-related greenhouse gas emissions.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srgbClr val="333333"/>
              </a:solidFill>
              <a:effectLst/>
              <a:latin typeface="Helvetica" panose="020B060402020202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srgbClr val="333333"/>
              </a:solidFill>
              <a:effectLst/>
              <a:latin typeface="Helvetica" panose="020B060402020202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srgbClr val="333333"/>
              </a:solidFill>
              <a:effectLst/>
              <a:latin typeface="Helvetica" panose="020B060402020202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srgbClr val="333333"/>
              </a:solidFill>
              <a:effectLst/>
              <a:latin typeface="Helvetica" panose="020B060402020202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u="sng">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Graphic</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effectLst/>
              </a:rPr>
              <a:t>Our World in Data. (2025). </a:t>
            </a:r>
            <a:r>
              <a:rPr lang="en-US" i="1">
                <a:effectLst/>
              </a:rPr>
              <a:t>Yearly per capita supply of all meat: Meat supply per person</a:t>
            </a:r>
            <a:r>
              <a:rPr lang="en-US">
                <a:effectLst/>
              </a:rPr>
              <a:t>. Our World in Data. </a:t>
            </a:r>
            <a:r>
              <a:rPr lang="en-US">
                <a:effectLst/>
                <a:hlinkClick r:id="rId3"/>
              </a:rPr>
              <a:t>https://ourworldindata.org/grapher/meat-supply-per-person?time=2022</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41</a:t>
            </a:fld>
            <a:endParaRPr lang="en-US"/>
          </a:p>
        </p:txBody>
      </p:sp>
    </p:spTree>
    <p:extLst>
      <p:ext uri="{BB962C8B-B14F-4D97-AF65-F5344CB8AC3E}">
        <p14:creationId xmlns:p14="http://schemas.microsoft.com/office/powerpoint/2010/main" val="6339376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15000"/>
              </a:lnSpc>
              <a:spcBef>
                <a:spcPts val="0"/>
              </a:spcBef>
              <a:spcAft>
                <a:spcPts val="0"/>
              </a:spcAft>
              <a:buClr>
                <a:schemeClr val="dk1"/>
              </a:buClr>
              <a:buSzPts val="1100"/>
              <a:buFont typeface="Arial"/>
              <a:buNone/>
              <a:tabLst/>
              <a:defRPr/>
            </a:pPr>
            <a:r>
              <a:rPr lang="en-US"/>
              <a:t>Let’s focus on what high-income countries can do to shift diets to be more sustainable and more in line with the Planetary health diet. </a:t>
            </a:r>
          </a:p>
        </p:txBody>
      </p:sp>
      <p:sp>
        <p:nvSpPr>
          <p:cNvPr id="4" name="Slide Number Placeholder 3"/>
          <p:cNvSpPr>
            <a:spLocks noGrp="1"/>
          </p:cNvSpPr>
          <p:nvPr>
            <p:ph type="sldNum" sz="quarter" idx="5"/>
          </p:nvPr>
        </p:nvSpPr>
        <p:spPr/>
        <p:txBody>
          <a:bodyPr/>
          <a:lstStyle/>
          <a:p>
            <a:fld id="{13D3DDD1-A2AC-0143-A10E-767D06A6F773}" type="slidenum">
              <a:rPr lang="en-US" smtClean="0"/>
              <a:pPr/>
              <a:t>42</a:t>
            </a:fld>
            <a:endParaRPr lang="en-US"/>
          </a:p>
        </p:txBody>
      </p:sp>
    </p:spTree>
    <p:extLst>
      <p:ext uri="{BB962C8B-B14F-4D97-AF65-F5344CB8AC3E}">
        <p14:creationId xmlns:p14="http://schemas.microsoft.com/office/powerpoint/2010/main" val="34637022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First and foremost – and likely not surprising given all that we have talked about – is reducing the consumption of animal</a:t>
            </a:r>
            <a:r>
              <a:rPr lang="en-US" baseline="0"/>
              <a:t> products, particularly red and processed meat. There are a number of strategies to achieve this. We can start reducing meat by replacing</a:t>
            </a:r>
            <a:r>
              <a:rPr lang="en-US"/>
              <a:t> animal protein, especially red and processed meat and dairy, with healthy plant-based protein sources, particularly beans, lentils and nuts. We can also shift toward types of meat that have a lower impact on the environment and health or is raised with regenerative methods</a:t>
            </a:r>
            <a:r>
              <a:rPr lang="en-US" strike="noStrike"/>
              <a:t>. Seafood  and poultry have lower greenhouse gas footprints than beef, though they have varying other environmental impacts. But there are many good options, and </a:t>
            </a:r>
            <a:r>
              <a:rPr lang="en-US"/>
              <a:t>you don’t have to cut out meat and dairy all together. The Planetary health diet recommends 1 serving of red meat per week, 2 servings of poultry, 2 or more of fish and 1 daily serving of dairy, in addition to daily intake of legumes and nuts.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Seafood or Aquatic food will be covered in another module.</a:t>
            </a:r>
          </a:p>
        </p:txBody>
      </p:sp>
      <p:sp>
        <p:nvSpPr>
          <p:cNvPr id="4" name="Slide Number Placeholder 3"/>
          <p:cNvSpPr>
            <a:spLocks noGrp="1"/>
          </p:cNvSpPr>
          <p:nvPr>
            <p:ph type="sldNum" sz="quarter" idx="5"/>
          </p:nvPr>
        </p:nvSpPr>
        <p:spPr/>
        <p:txBody>
          <a:bodyPr/>
          <a:lstStyle/>
          <a:p>
            <a:fld id="{13D3DDD1-A2AC-0143-A10E-767D06A6F773}" type="slidenum">
              <a:rPr lang="en-US" smtClean="0"/>
              <a:pPr/>
              <a:t>43</a:t>
            </a:fld>
            <a:endParaRPr lang="en-US"/>
          </a:p>
        </p:txBody>
      </p:sp>
    </p:spTree>
    <p:extLst>
      <p:ext uri="{BB962C8B-B14F-4D97-AF65-F5344CB8AC3E}">
        <p14:creationId xmlns:p14="http://schemas.microsoft.com/office/powerpoint/2010/main" val="27181820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800">
                <a:effectLst/>
                <a:ea typeface="Calibri" panose="020F0502020204030204" pitchFamily="34" charset="0"/>
                <a:cs typeface="Times New Roman" panose="02020603050405020304" pitchFamily="18" charset="0"/>
              </a:rPr>
              <a:t>When we start to discuss how to reduce greenhouse gas emissions from the food system, the question often arises, well, what if instead of eating beef produced in industrial feedlots and fed corn-based manufactured feed –which is the image on the left – we switched to beef produced on pasture like the image on the right? You might have heard the argument that grazing animals, what is called grass-finished beef, is better for the environment. This is largely true. </a:t>
            </a:r>
            <a:r>
              <a:rPr lang="en-US" sz="800">
                <a:effectLst/>
                <a:highlight>
                  <a:srgbClr val="00FFFF"/>
                </a:highlight>
                <a:ea typeface="Calibri" panose="020F0502020204030204" pitchFamily="34" charset="0"/>
                <a:cs typeface="Calibri"/>
              </a:rPr>
              <a:t>In general, r</a:t>
            </a:r>
            <a:r>
              <a:rPr lang="en-US" sz="800"/>
              <a:t>a</a:t>
            </a:r>
            <a:r>
              <a:rPr lang="en-US" sz="800" baseline="0"/>
              <a:t>ising animals in pasture-based systems is healthier for the animals and the land, and it’s also more humane. </a:t>
            </a:r>
            <a:r>
              <a:rPr lang="en-US" sz="800"/>
              <a:t>Additionally, raising animals without antibiotics reduces the risk of antibiotic and drug resistance in humans. Some</a:t>
            </a:r>
            <a:r>
              <a:rPr lang="en-US" sz="800" baseline="0"/>
              <a:t> studies have found nutritional benefits to grass-fed meat, and there are considerations for the well-being of farmers and farm workers, as well as others across the food system. </a:t>
            </a:r>
          </a:p>
          <a:p>
            <a:pPr marL="0" marR="0">
              <a:lnSpc>
                <a:spcPct val="107000"/>
              </a:lnSpc>
              <a:spcBef>
                <a:spcPts val="0"/>
              </a:spcBef>
              <a:spcAft>
                <a:spcPts val="800"/>
              </a:spcAft>
            </a:pPr>
            <a:endParaRPr lang="en-US" sz="800" baseline="0">
              <a:effectLst/>
              <a:ea typeface="Calibri" panose="020F0502020204030204" pitchFamily="34" charset="0"/>
              <a:cs typeface="Calibri"/>
            </a:endParaRPr>
          </a:p>
          <a:p>
            <a:pPr marL="0" marR="0" lvl="0" indent="0" algn="l" defTabSz="457200" rtl="0" eaLnBrk="1" fontAlgn="auto" latinLnBrk="0" hangingPunct="1">
              <a:lnSpc>
                <a:spcPct val="107000"/>
              </a:lnSpc>
              <a:spcBef>
                <a:spcPts val="0"/>
              </a:spcBef>
              <a:spcAft>
                <a:spcPts val="800"/>
              </a:spcAft>
              <a:buClrTx/>
              <a:buSzTx/>
              <a:buFontTx/>
              <a:buNone/>
              <a:tabLst/>
              <a:defRPr/>
            </a:pPr>
            <a:r>
              <a:rPr lang="en-US" sz="800" baseline="0">
                <a:effectLst/>
                <a:ea typeface="Calibri" panose="020F0502020204030204" pitchFamily="34" charset="0"/>
                <a:cs typeface="Calibri"/>
              </a:rPr>
              <a:t>Notably, some traditional and Indigenous systems involve raising </a:t>
            </a:r>
            <a:r>
              <a:rPr lang="en-US" sz="800" b="1" baseline="0">
                <a:effectLst/>
                <a:ea typeface="Calibri" panose="020F0502020204030204" pitchFamily="34" charset="0"/>
                <a:cs typeface="Calibri"/>
              </a:rPr>
              <a:t>buffalo (or Bison</a:t>
            </a:r>
            <a:r>
              <a:rPr lang="en-US" sz="800" baseline="0">
                <a:effectLst/>
                <a:ea typeface="Calibri" panose="020F0502020204030204" pitchFamily="34" charset="0"/>
                <a:cs typeface="Calibri"/>
              </a:rPr>
              <a:t>) on natural prairies with room to roam and respectful, humane harvest methods. They play a key role in regenerative agriculture, as</a:t>
            </a:r>
            <a:r>
              <a:rPr lang="en-US" sz="800">
                <a:effectLst/>
                <a:highlight>
                  <a:srgbClr val="00FFFF"/>
                </a:highlight>
                <a:ea typeface="Calibri" panose="020F0502020204030204" pitchFamily="34" charset="0"/>
                <a:cs typeface="Times New Roman" panose="02020603050405020304" pitchFamily="18" charset="0"/>
              </a:rPr>
              <a:t> these animals graze on perennial wild grasses, leaving their deep roots intact (which enhances carbon sequestration), </a:t>
            </a:r>
            <a:r>
              <a:rPr lang="en-US" sz="800" b="0" i="0" kern="1200">
                <a:solidFill>
                  <a:schemeClr val="tx1"/>
                </a:solidFill>
                <a:effectLst/>
                <a:highlight>
                  <a:srgbClr val="00FFFF"/>
                </a:highlight>
                <a:latin typeface="Aptos" panose="020B0004020202020204" pitchFamily="34" charset="0"/>
                <a:ea typeface="+mn-ea"/>
                <a:cs typeface="+mn-cs"/>
              </a:rPr>
              <a:t>controlling weeds without chemicals, and restoring fertility</a:t>
            </a:r>
            <a:r>
              <a:rPr lang="en-US" sz="800">
                <a:effectLst/>
                <a:highlight>
                  <a:srgbClr val="00FFFF"/>
                </a:highlight>
                <a:ea typeface="Calibri" panose="020F0502020204030204" pitchFamily="34" charset="0"/>
                <a:cs typeface="Times New Roman" panose="02020603050405020304" pitchFamily="18" charset="0"/>
              </a:rPr>
              <a:t>. </a:t>
            </a:r>
            <a:endParaRPr lang="en-US" sz="800">
              <a:effectLst/>
              <a:ea typeface="Calibri" panose="020F0502020204030204" pitchFamily="34" charset="0"/>
              <a:cs typeface="Calibri"/>
            </a:endParaRPr>
          </a:p>
          <a:p>
            <a:pPr marL="0" marR="0">
              <a:lnSpc>
                <a:spcPct val="107000"/>
              </a:lnSpc>
              <a:spcBef>
                <a:spcPts val="0"/>
              </a:spcBef>
              <a:spcAft>
                <a:spcPts val="800"/>
              </a:spcAft>
            </a:pPr>
            <a:endParaRPr lang="en-US" sz="800">
              <a:effectLst/>
              <a:ea typeface="Calibri" panose="020F0502020204030204" pitchFamily="34" charset="0"/>
              <a:cs typeface="Calibri"/>
            </a:endParaRPr>
          </a:p>
          <a:p>
            <a:pPr marL="0" marR="0">
              <a:lnSpc>
                <a:spcPct val="107000"/>
              </a:lnSpc>
              <a:spcBef>
                <a:spcPts val="0"/>
              </a:spcBef>
              <a:spcAft>
                <a:spcPts val="800"/>
              </a:spcAft>
            </a:pPr>
            <a:r>
              <a:rPr lang="en-US" sz="800">
                <a:effectLst/>
                <a:ea typeface="Calibri" panose="020F0502020204030204" pitchFamily="34" charset="0"/>
                <a:cs typeface="Calibri"/>
              </a:rPr>
              <a:t>However, w</a:t>
            </a:r>
            <a:r>
              <a:rPr lang="en-US" sz="800">
                <a:effectLst/>
                <a:highlight>
                  <a:srgbClr val="00FFFF"/>
                </a:highlight>
                <a:ea typeface="Calibri" panose="020F0502020204030204" pitchFamily="34" charset="0"/>
                <a:cs typeface="Calibri"/>
              </a:rPr>
              <a:t>hen it comes specifically to greenhouse gas emissions </a:t>
            </a:r>
            <a:r>
              <a:rPr lang="en-US" sz="800" b="0">
                <a:effectLst/>
                <a:highlight>
                  <a:srgbClr val="00FFFF"/>
                </a:highlight>
                <a:ea typeface="Calibri" panose="020F0502020204030204" pitchFamily="34" charset="0"/>
                <a:cs typeface="Calibri"/>
              </a:rPr>
              <a:t>from cows </a:t>
            </a:r>
            <a:r>
              <a:rPr lang="en-US" sz="800">
                <a:effectLst/>
                <a:highlight>
                  <a:srgbClr val="00FFFF"/>
                </a:highlight>
                <a:ea typeface="Calibri" panose="020F0502020204030204" pitchFamily="34" charset="0"/>
                <a:cs typeface="Calibri"/>
              </a:rPr>
              <a:t>and the sequestration of carbon (which means storing it in the ground) the factors are complex and the evidence is mixed</a:t>
            </a:r>
            <a:r>
              <a:rPr lang="en-US" sz="800">
                <a:effectLst/>
                <a:ea typeface="Calibri" panose="020F0502020204030204" pitchFamily="34" charset="0"/>
                <a:cs typeface="Calibri"/>
              </a:rPr>
              <a:t>. That could be an entire lecture of its own. </a:t>
            </a:r>
            <a:endParaRPr lang="en-US" sz="800">
              <a:effectLst/>
              <a:cs typeface="Calibri"/>
            </a:endParaRPr>
          </a:p>
          <a:p>
            <a:pPr marL="0" marR="0">
              <a:lnSpc>
                <a:spcPct val="107000"/>
              </a:lnSpc>
              <a:spcBef>
                <a:spcPts val="0"/>
              </a:spcBef>
              <a:spcAft>
                <a:spcPts val="800"/>
              </a:spcAft>
            </a:pPr>
            <a:endParaRPr lang="en-US" sz="300" b="0" i="0" kern="1200">
              <a:solidFill>
                <a:schemeClr val="tx1"/>
              </a:solidFill>
              <a:effectLst/>
              <a:latin typeface="Aptos" panose="020B0004020202020204" pitchFamily="34" charset="0"/>
              <a:ea typeface="+mn-ea"/>
              <a:cs typeface="+mn-cs"/>
            </a:endParaRPr>
          </a:p>
          <a:p>
            <a:pPr marL="0" marR="0">
              <a:lnSpc>
                <a:spcPct val="107000"/>
              </a:lnSpc>
              <a:spcBef>
                <a:spcPts val="0"/>
              </a:spcBef>
              <a:spcAft>
                <a:spcPts val="800"/>
              </a:spcAft>
            </a:pPr>
            <a:r>
              <a:rPr lang="en-US" sz="300" b="0" i="0" kern="1200">
                <a:solidFill>
                  <a:schemeClr val="tx1"/>
                </a:solidFill>
                <a:effectLst/>
                <a:latin typeface="Aptos" panose="020B0004020202020204" pitchFamily="34" charset="0"/>
                <a:ea typeface="+mn-ea"/>
                <a:cs typeface="+mn-cs"/>
              </a:rPr>
              <a:t>? </a:t>
            </a:r>
            <a:endParaRPr lang="en-US" sz="300"/>
          </a:p>
        </p:txBody>
      </p:sp>
      <p:sp>
        <p:nvSpPr>
          <p:cNvPr id="4" name="Slide Number Placeholder 3"/>
          <p:cNvSpPr>
            <a:spLocks noGrp="1"/>
          </p:cNvSpPr>
          <p:nvPr>
            <p:ph type="sldNum" sz="quarter" idx="5"/>
          </p:nvPr>
        </p:nvSpPr>
        <p:spPr/>
        <p:txBody>
          <a:bodyPr/>
          <a:lstStyle/>
          <a:p>
            <a:fld id="{13D3DDD1-A2AC-0143-A10E-767D06A6F773}" type="slidenum">
              <a:rPr lang="en-US" smtClean="0"/>
              <a:pPr/>
              <a:t>44</a:t>
            </a:fld>
            <a:endParaRPr lang="en-US"/>
          </a:p>
        </p:txBody>
      </p:sp>
    </p:spTree>
    <p:extLst>
      <p:ext uri="{BB962C8B-B14F-4D97-AF65-F5344CB8AC3E}">
        <p14:creationId xmlns:p14="http://schemas.microsoft.com/office/powerpoint/2010/main" val="17769343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a:effectLst/>
                <a:highlight>
                  <a:srgbClr val="00FFFF"/>
                </a:highlight>
                <a:ea typeface="Calibri" panose="020F0502020204030204" pitchFamily="34" charset="0"/>
                <a:cs typeface="Times New Roman" panose="02020603050405020304" pitchFamily="18" charset="0"/>
              </a:rPr>
              <a:t>As we noted earlier, in the U.S., we could not continue our current meat intake and simply switch it all over from industrial-raised meat to pasture-raised meat.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effectLst/>
              <a:highlight>
                <a:srgbClr val="00FFFF"/>
              </a:highlight>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effectLst/>
                <a:highlight>
                  <a:srgbClr val="00FFFF"/>
                </a:highlight>
                <a:ea typeface="Calibri" panose="020F0502020204030204" pitchFamily="34" charset="0"/>
                <a:cs typeface="Times New Roman" panose="02020603050405020304" pitchFamily="18" charset="0"/>
              </a:rPr>
              <a:t>If we looked at how global agricultural land is used, the vast majority is for raising food animals. And you can see on the right that about 68% of it comes from pasture and grazing lands. So those grazing systems per unit of output, they do require more land than the intensive system, even after accounting for the land that's used to grow the feed.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effectLst/>
              <a:highlight>
                <a:srgbClr val="00FFFF"/>
              </a:highlight>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effectLst/>
                <a:highlight>
                  <a:srgbClr val="00FFFF"/>
                </a:highlight>
                <a:ea typeface="Calibri" panose="020F0502020204030204" pitchFamily="34" charset="0"/>
                <a:cs typeface="Times New Roman" panose="02020603050405020304" pitchFamily="18" charset="0"/>
              </a:rPr>
              <a:t>However, one important point about land use and livestock systems is that grazing animals can be raised on land that is too hilly or too rocky to grow crops. A key example of this system working for the benefit of people and planet is the case of raising buffalo (or bison) in prairie areas, as mentioned in the previous slide. These b</a:t>
            </a:r>
            <a:r>
              <a:rPr lang="en-US" sz="1200">
                <a:highlight>
                  <a:srgbClr val="00FFFF"/>
                </a:highlight>
              </a:rPr>
              <a:t>uffalo-based agriculture systems are deeply valued by Indigenous people and are an essential part of healing relationships with the land and culture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effectLst/>
              <a:highlight>
                <a:srgbClr val="00FFFF"/>
              </a:highlight>
              <a:ea typeface="Calibri" panose="020F0502020204030204" pitchFamily="34" charset="0"/>
              <a:cs typeface="Times New Roman" panose="02020603050405020304" pitchFamily="18" charset="0"/>
            </a:endParaRPr>
          </a:p>
          <a:p>
            <a:r>
              <a:rPr lang="en-US" sz="1200">
                <a:effectLst/>
                <a:highlight>
                  <a:srgbClr val="00FFFF"/>
                </a:highlight>
                <a:ea typeface="Calibri" panose="020F0502020204030204" pitchFamily="34" charset="0"/>
                <a:cs typeface="Times New Roman" panose="02020603050405020304" pitchFamily="18" charset="0"/>
              </a:rPr>
              <a:t>But while we need to protect these important systems, we simply do not have enough agricultural land to shift all of our current meat consumption over to a grazing system</a:t>
            </a:r>
            <a:r>
              <a:rPr lang="en-US" sz="1200">
                <a:effectLst/>
                <a:highlight>
                  <a:srgbClr val="00FFFF"/>
                </a:highlight>
                <a:ea typeface="+mn-ea"/>
                <a:cs typeface="+mn-cs"/>
              </a:rPr>
              <a:t>. </a:t>
            </a:r>
            <a:r>
              <a:rPr lang="en-US" sz="1200">
                <a:effectLst/>
                <a:highlight>
                  <a:srgbClr val="00FFFF"/>
                </a:highlight>
                <a:ea typeface="Calibri" panose="020F0502020204030204" pitchFamily="34" charset="0"/>
                <a:cs typeface="Times New Roman" panose="02020603050405020304" pitchFamily="18" charset="0"/>
              </a:rPr>
              <a:t>The bottom line is that our food system needs to operate more efficiently and sustainably on existing land, and that will require reducing meat consumption across most high- and middle- income countries.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effectLst/>
              <a:highlight>
                <a:srgbClr val="00FFFF"/>
              </a:highlight>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effectLst/>
              <a:highlight>
                <a:srgbClr val="00FFFF"/>
              </a:highlight>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effectLst/>
                <a:highlight>
                  <a:srgbClr val="00FFFF"/>
                </a:highlight>
                <a:ea typeface="Calibri" panose="020F0502020204030204" pitchFamily="34" charset="0"/>
                <a:cs typeface="Times New Roman" panose="02020603050405020304" pitchFamily="18"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effectLst/>
              <a:highlight>
                <a:srgbClr val="00FFFF"/>
              </a:highlight>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effectLst/>
              <a:highlight>
                <a:srgbClr val="00FFFF"/>
              </a:highlight>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u="sng">
                <a:effectLst/>
                <a:highlight>
                  <a:srgbClr val="00FFFF"/>
                </a:highlight>
                <a:ea typeface="Calibri" panose="020F0502020204030204" pitchFamily="34" charset="0"/>
                <a:cs typeface="Times New Roman" panose="02020603050405020304" pitchFamily="18" charset="0"/>
              </a:rPr>
              <a:t>Graphic (Adapted) </a:t>
            </a:r>
            <a:endParaRPr lang="en-US" sz="1200">
              <a:effectLst/>
              <a:highlight>
                <a:srgbClr val="00FFFF"/>
              </a:highligh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effectLst/>
                <a:highlight>
                  <a:srgbClr val="00FFFF"/>
                </a:highlight>
              </a:rPr>
              <a:t>Poore, J., &amp; Nemecek, T. (2018). Reducing food’s environmental impacts through producers and consumers. </a:t>
            </a:r>
            <a:r>
              <a:rPr lang="en-US" sz="1200" i="1">
                <a:effectLst/>
                <a:highlight>
                  <a:srgbClr val="00FFFF"/>
                </a:highlight>
              </a:rPr>
              <a:t>Science</a:t>
            </a:r>
            <a:r>
              <a:rPr lang="en-US" sz="1200">
                <a:effectLst/>
                <a:highlight>
                  <a:srgbClr val="00FFFF"/>
                </a:highlight>
              </a:rPr>
              <a:t>, </a:t>
            </a:r>
            <a:r>
              <a:rPr lang="en-US" sz="1200" i="1">
                <a:effectLst/>
                <a:highlight>
                  <a:srgbClr val="00FFFF"/>
                </a:highlight>
              </a:rPr>
              <a:t>360</a:t>
            </a:r>
            <a:r>
              <a:rPr lang="en-US" sz="1200">
                <a:effectLst/>
                <a:highlight>
                  <a:srgbClr val="00FFFF"/>
                </a:highlight>
              </a:rPr>
              <a:t>(6392), 987–992. </a:t>
            </a:r>
            <a:r>
              <a:rPr lang="en-US" sz="1200">
                <a:effectLst/>
                <a:highlight>
                  <a:srgbClr val="00FFFF"/>
                </a:highlight>
                <a:hlinkClick r:id="rId3"/>
              </a:rPr>
              <a:t>https://doi.org/10.1126/science.aaq0216</a:t>
            </a:r>
            <a:endParaRPr lang="en-US" sz="1200">
              <a:effectLst/>
              <a:highlight>
                <a:srgbClr val="00FFFF"/>
              </a:highligh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45</a:t>
            </a:fld>
            <a:endParaRPr lang="en-US"/>
          </a:p>
        </p:txBody>
      </p:sp>
    </p:spTree>
    <p:extLst>
      <p:ext uri="{BB962C8B-B14F-4D97-AF65-F5344CB8AC3E}">
        <p14:creationId xmlns:p14="http://schemas.microsoft.com/office/powerpoint/2010/main" val="31917944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rtl="0"/>
            <a:r>
              <a:rPr lang="en-US" sz="1200" u="none" strike="noStrike" kern="1200">
                <a:solidFill>
                  <a:schemeClr val="tx1"/>
                </a:solidFill>
                <a:effectLst/>
                <a:ea typeface="+mn-ea"/>
                <a:cs typeface="+mn-cs"/>
              </a:rPr>
              <a:t>Let’s talk about dairy. Da</a:t>
            </a:r>
            <a:r>
              <a:rPr lang="en-US" sz="1200" u="none" strike="noStrike" kern="1200" baseline="0">
                <a:solidFill>
                  <a:schemeClr val="tx1"/>
                </a:solidFill>
                <a:effectLst/>
                <a:ea typeface="+mn-ea"/>
                <a:cs typeface="+mn-cs"/>
              </a:rPr>
              <a:t>iry intake is associated with health benefits and is </a:t>
            </a:r>
            <a:r>
              <a:rPr lang="en-US" sz="1200" u="none" strike="noStrike" kern="1200">
                <a:solidFill>
                  <a:schemeClr val="tx1"/>
                </a:solidFill>
                <a:effectLst/>
                <a:ea typeface="+mn-ea"/>
                <a:cs typeface="+mn-cs"/>
              </a:rPr>
              <a:t>a significant source of many critical micronutrients, including calcium, magnesium, phosphorus, iodine and zinc. Consumption of dairy can be important source of protein and other nutrients in young children, especially in food insecure populations. Among children in low-income countries, increased milk intake is positively associated with height, weight, and cognitive ability There is evidence of protection against heart disease and all-cause mortality in adults. Not covered here, the form of dairy impacts health differentially, whether fermented, liquid or cheese</a:t>
            </a:r>
          </a:p>
          <a:p>
            <a:pPr rtl="0"/>
            <a:endParaRPr lang="en-US" sz="1200" u="none" strike="noStrike" kern="1200">
              <a:solidFill>
                <a:schemeClr val="tx1"/>
              </a:solidFill>
              <a:effectLst/>
              <a:ea typeface="+mn-ea"/>
              <a:cs typeface="+mn-cs"/>
            </a:endParaRPr>
          </a:p>
          <a:p>
            <a:pPr fontAlgn="base"/>
            <a:r>
              <a:rPr lang="en-US" sz="1200" u="none" strike="noStrike" kern="1200" baseline="0">
                <a:solidFill>
                  <a:schemeClr val="tx1"/>
                </a:solidFill>
                <a:effectLst/>
                <a:ea typeface="+mn-ea"/>
                <a:cs typeface="+mn-cs"/>
              </a:rPr>
              <a:t>But dairy has a significant environmental footprint. </a:t>
            </a:r>
            <a:r>
              <a:rPr lang="en-US" sz="1200" u="none" strike="noStrike" kern="1200">
                <a:solidFill>
                  <a:schemeClr val="tx1"/>
                </a:solidFill>
                <a:effectLst/>
                <a:ea typeface="+mn-ea"/>
                <a:cs typeface="+mn-cs"/>
              </a:rPr>
              <a:t>While milk production emits more greenhouse </a:t>
            </a:r>
            <a:r>
              <a:rPr lang="en-US"/>
              <a:t>gas</a:t>
            </a:r>
            <a:r>
              <a:rPr lang="en-US" sz="1200" u="none" strike="noStrike" kern="1200">
                <a:solidFill>
                  <a:schemeClr val="tx1"/>
                </a:solidFill>
                <a:effectLst/>
                <a:ea typeface="+mn-ea"/>
                <a:cs typeface="+mn-cs"/>
              </a:rPr>
              <a:t> </a:t>
            </a:r>
            <a:r>
              <a:rPr lang="en-US"/>
              <a:t>emissions </a:t>
            </a:r>
            <a:r>
              <a:rPr lang="en-US" sz="1200" u="none" strike="noStrike" kern="1200">
                <a:solidFill>
                  <a:schemeClr val="tx1"/>
                </a:solidFill>
                <a:effectLst/>
                <a:ea typeface="+mn-ea"/>
                <a:cs typeface="+mn-cs"/>
              </a:rPr>
              <a:t>per liter than non-dairy alternatives such as soy or oat milk, dairy milk generally has greater nutrient density. Most of the environmental impact of dairy comes from animal feed production and farm activities. Da</a:t>
            </a:r>
            <a:r>
              <a:rPr lang="en-US" sz="1200" u="none" strike="noStrike" kern="1200" baseline="0">
                <a:solidFill>
                  <a:schemeClr val="tx1"/>
                </a:solidFill>
                <a:effectLst/>
                <a:ea typeface="+mn-ea"/>
                <a:cs typeface="+mn-cs"/>
              </a:rPr>
              <a:t>iry alternatives are generally mixed on health and environmental concerns depending on the main ingredient source</a:t>
            </a:r>
            <a:endParaRPr lang="en-US" sz="1200" u="none" strike="noStrike" kern="1200" baseline="0">
              <a:solidFill>
                <a:schemeClr val="tx1"/>
              </a:solidFill>
              <a:effectLst/>
              <a:ea typeface="Calibri"/>
              <a:cs typeface="Calibri"/>
            </a:endParaRPr>
          </a:p>
          <a:p>
            <a:pPr rtl="0" fontAlgn="base"/>
            <a:endParaRPr lang="en-US" sz="1200" u="none" strike="noStrike" kern="1200" baseline="0">
              <a:solidFill>
                <a:schemeClr val="tx1"/>
              </a:solidFill>
              <a:effectLst/>
              <a:ea typeface="+mn-ea"/>
              <a:cs typeface="+mn-cs"/>
            </a:endParaRPr>
          </a:p>
          <a:p>
            <a:r>
              <a:rPr lang="en-US"/>
              <a:t>A recent study compared the average nutrient profile of several plant-based beverages to dairy milks. </a:t>
            </a:r>
          </a:p>
          <a:p>
            <a:endParaRPr lang="en-US"/>
          </a:p>
          <a:p>
            <a:r>
              <a:rPr lang="en-US"/>
              <a:t>Compared to1% dairy milk, Plant-based milks  on average:</a:t>
            </a:r>
          </a:p>
          <a:p>
            <a:pPr marL="628650" lvl="1" indent="-171450">
              <a:buFont typeface="Arial" panose="020B0604020202020204" pitchFamily="34" charset="0"/>
              <a:buChar char="•"/>
            </a:pPr>
            <a:r>
              <a:rPr lang="en-US"/>
              <a:t>Were higher in sugar but also fiber,</a:t>
            </a:r>
          </a:p>
          <a:p>
            <a:pPr marL="628650" lvl="1" indent="-171450">
              <a:buFont typeface="Arial" panose="020B0604020202020204" pitchFamily="34" charset="0"/>
              <a:buChar char="•"/>
            </a:pPr>
            <a:r>
              <a:rPr lang="en-US"/>
              <a:t>Were lower in phosphorous, riboflavin, potassium, and B12. </a:t>
            </a:r>
          </a:p>
          <a:p>
            <a:pPr marL="628650" lvl="1" indent="-171450">
              <a:buFont typeface="Arial" panose="020B0604020202020204" pitchFamily="34" charset="0"/>
              <a:buChar char="•"/>
            </a:pPr>
            <a:r>
              <a:rPr lang="en-US"/>
              <a:t>Protein was lower  in all except soy and pea protein beverages</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Calcium and Vitamin D depended on fortification.</a:t>
            </a:r>
          </a:p>
          <a:p>
            <a:endParaRPr lang="en-US"/>
          </a:p>
          <a:p>
            <a:endParaRPr lang="en-US"/>
          </a:p>
          <a:p>
            <a:r>
              <a:rPr lang="en-US"/>
              <a:t>-----</a:t>
            </a:r>
          </a:p>
          <a:p>
            <a:endParaRPr lang="en-US"/>
          </a:p>
          <a:p>
            <a:endParaRPr lang="en-US" sz="1200" u="none" strike="noStrike" kern="1200">
              <a:solidFill>
                <a:schemeClr val="tx1"/>
              </a:solidFill>
              <a:effectLst/>
              <a:ea typeface="+mn-ea"/>
              <a:cs typeface="+mn-cs"/>
            </a:endParaRPr>
          </a:p>
          <a:p>
            <a:r>
              <a:rPr lang="en-US" sz="1200" u="sng" strike="noStrike" kern="1200">
                <a:solidFill>
                  <a:schemeClr val="tx1"/>
                </a:solidFill>
                <a:effectLst/>
                <a:ea typeface="+mn-ea"/>
                <a:cs typeface="+mn-cs"/>
              </a:rPr>
              <a:t>Note</a:t>
            </a:r>
          </a:p>
          <a:p>
            <a:pPr rtl="0" fontAlgn="base"/>
            <a:r>
              <a:rPr lang="en-US" sz="1200" u="none" strike="noStrike" kern="1200">
                <a:solidFill>
                  <a:schemeClr val="tx1"/>
                </a:solidFill>
                <a:effectLst/>
                <a:ea typeface="+mn-ea"/>
                <a:cs typeface="+mn-cs"/>
              </a:rPr>
              <a:t>One observational study of 136,000 adults found that dairy consumption was protective against serious heart disease and all-cause mortality (</a:t>
            </a:r>
            <a:r>
              <a:rPr lang="en-US" sz="1200" u="sng" strike="noStrike" kern="1200">
                <a:solidFill>
                  <a:schemeClr val="tx1"/>
                </a:solidFill>
                <a:effectLst/>
                <a:ea typeface="+mn-ea"/>
                <a:cs typeface="+mn-cs"/>
                <a:hlinkClick r:id="rId3"/>
              </a:rPr>
              <a:t>Dehghan et al, 2018</a:t>
            </a:r>
            <a:r>
              <a:rPr lang="en-US" sz="1200" u="none" strike="noStrike" kern="1200">
                <a:solidFill>
                  <a:schemeClr val="tx1"/>
                </a:solidFill>
                <a:effectLst/>
                <a:ea typeface="+mn-ea"/>
                <a:cs typeface="+mn-cs"/>
              </a:rPr>
              <a:t>), however, a previous meta-analysis found that total dairy intake was not associated with risk of cardiovascular disease or coronary heart disease (</a:t>
            </a:r>
            <a:r>
              <a:rPr lang="en-US" sz="1200" u="sng" strike="noStrike" kern="1200">
                <a:solidFill>
                  <a:schemeClr val="tx1"/>
                </a:solidFill>
                <a:effectLst/>
                <a:ea typeface="+mn-ea"/>
                <a:cs typeface="+mn-cs"/>
                <a:hlinkClick r:id="rId4"/>
              </a:rPr>
              <a:t>Guo et al, 2017</a:t>
            </a:r>
            <a:r>
              <a:rPr lang="en-US" sz="1200" u="none" strike="noStrike" kern="1200">
                <a:solidFill>
                  <a:schemeClr val="tx1"/>
                </a:solidFill>
                <a:effectLst/>
                <a:ea typeface="+mn-ea"/>
                <a:cs typeface="+mn-cs"/>
              </a:rPr>
              <a:t>). Dairy products that require large quantities of liquid milk, such as butter, Greek yogurt and hard cheese, have greater environmental impacts than milk alone (</a:t>
            </a:r>
            <a:r>
              <a:rPr lang="en-US" sz="1200" u="sng" strike="noStrike" kern="1200">
                <a:solidFill>
                  <a:schemeClr val="tx1"/>
                </a:solidFill>
                <a:effectLst/>
                <a:ea typeface="+mn-ea"/>
                <a:cs typeface="+mn-cs"/>
                <a:hlinkClick r:id="rId5"/>
              </a:rPr>
              <a:t>Shalant, 2017</a:t>
            </a:r>
            <a:r>
              <a:rPr lang="en-US" sz="1200" u="none" strike="noStrike" kern="1200">
                <a:solidFill>
                  <a:schemeClr val="tx1"/>
                </a:solidFill>
                <a:effectLst/>
                <a:ea typeface="+mn-ea"/>
                <a:cs typeface="+mn-cs"/>
              </a:rPr>
              <a:t>).</a:t>
            </a:r>
          </a:p>
          <a:p>
            <a:pPr rtl="0" fontAlgn="base"/>
            <a:endParaRPr lang="en-US" sz="1200" u="none" strike="noStrike" kern="1200">
              <a:solidFill>
                <a:schemeClr val="tx1"/>
              </a:solidFill>
              <a:effectLst/>
              <a:ea typeface="+mn-ea"/>
              <a:cs typeface="+mn-cs"/>
            </a:endParaRPr>
          </a:p>
          <a:p>
            <a:pPr rtl="0" fontAlgn="base"/>
            <a:r>
              <a:rPr lang="en-US" sz="1200" u="sng" strike="noStrike" kern="1200">
                <a:solidFill>
                  <a:schemeClr val="tx1"/>
                </a:solidFill>
                <a:effectLst/>
                <a:ea typeface="+mn-ea"/>
                <a:cs typeface="+mn-cs"/>
              </a:rPr>
              <a:t>Information</a:t>
            </a:r>
          </a:p>
          <a:p>
            <a:pPr marL="0" marR="0" lvl="0" indent="0" algn="l" defTabSz="457200" rtl="0" eaLnBrk="1" fontAlgn="base" latinLnBrk="0" hangingPunct="1">
              <a:lnSpc>
                <a:spcPct val="100000"/>
              </a:lnSpc>
              <a:spcBef>
                <a:spcPts val="0"/>
              </a:spcBef>
              <a:spcAft>
                <a:spcPts val="0"/>
              </a:spcAft>
              <a:buClrTx/>
              <a:buSzTx/>
              <a:buFontTx/>
              <a:buNone/>
              <a:tabLst/>
              <a:defRPr/>
            </a:pPr>
            <a:r>
              <a:rPr lang="en-US" err="1">
                <a:effectLst/>
              </a:rPr>
              <a:t>Smedman</a:t>
            </a:r>
            <a:r>
              <a:rPr lang="en-US">
                <a:effectLst/>
              </a:rPr>
              <a:t>, A., Månsson, H. L., Drewnowski, A., &amp; Edman, A.-K. M. (2010). Nutrient density of beverages in relation to climate impact. </a:t>
            </a:r>
            <a:r>
              <a:rPr lang="en-US" i="1">
                <a:effectLst/>
              </a:rPr>
              <a:t>Food &amp; Nutrition Research</a:t>
            </a:r>
            <a:r>
              <a:rPr lang="en-US">
                <a:effectLst/>
              </a:rPr>
              <a:t>, </a:t>
            </a:r>
            <a:r>
              <a:rPr lang="en-US" i="1">
                <a:effectLst/>
              </a:rPr>
              <a:t>54</a:t>
            </a:r>
            <a:r>
              <a:rPr lang="en-US">
                <a:effectLst/>
              </a:rPr>
              <a:t>(5170). </a:t>
            </a:r>
            <a:r>
              <a:rPr lang="en-US">
                <a:effectLst/>
                <a:hlinkClick r:id="rId6"/>
              </a:rPr>
              <a:t>https://doi.org/10.3402/fnr.v54i0.5170</a:t>
            </a:r>
            <a:endParaRPr lang="en-US">
              <a:effectLst/>
            </a:endParaRPr>
          </a:p>
          <a:p>
            <a:pPr marL="0" marR="0" lvl="0" indent="0" algn="l" defTabSz="457200" rtl="0" eaLnBrk="1" fontAlgn="base" latinLnBrk="0" hangingPunct="1">
              <a:lnSpc>
                <a:spcPct val="100000"/>
              </a:lnSpc>
              <a:spcBef>
                <a:spcPts val="0"/>
              </a:spcBef>
              <a:spcAft>
                <a:spcPts val="0"/>
              </a:spcAft>
              <a:buClrTx/>
              <a:buSzTx/>
              <a:buFontTx/>
              <a:buNone/>
              <a:tabLst/>
              <a:defRPr/>
            </a:pPr>
            <a:r>
              <a:rPr lang="en-US">
                <a:effectLst/>
              </a:rPr>
              <a:t>Drewnowski, A., Rehm, C. D., Martin, A., Verger, E. O., </a:t>
            </a:r>
            <a:r>
              <a:rPr lang="en-US" err="1">
                <a:effectLst/>
              </a:rPr>
              <a:t>Voinnesson</a:t>
            </a:r>
            <a:r>
              <a:rPr lang="en-US">
                <a:effectLst/>
              </a:rPr>
              <a:t>, M., &amp; Imbert, P. (2015). Energy and nutrient density of foods in relation to their carbon footprint. </a:t>
            </a:r>
            <a:r>
              <a:rPr lang="en-US" i="1">
                <a:effectLst/>
              </a:rPr>
              <a:t>The American Journal of Clinical Nutrition</a:t>
            </a:r>
            <a:r>
              <a:rPr lang="en-US">
                <a:effectLst/>
              </a:rPr>
              <a:t>, </a:t>
            </a:r>
            <a:r>
              <a:rPr lang="en-US" i="1">
                <a:effectLst/>
              </a:rPr>
              <a:t>101</a:t>
            </a:r>
            <a:r>
              <a:rPr lang="en-US">
                <a:effectLst/>
              </a:rPr>
              <a:t>(1), 184–191. </a:t>
            </a:r>
            <a:r>
              <a:rPr lang="en-US">
                <a:effectLst/>
                <a:hlinkClick r:id="rId7"/>
              </a:rPr>
              <a:t>https://doi.org/10.3945/ajcn.114.092486</a:t>
            </a:r>
            <a:endParaRPr lang="en-US" sz="1200" u="none" strike="noStrike" kern="1200">
              <a:solidFill>
                <a:schemeClr val="tx1"/>
              </a:solidFill>
              <a:effectLst/>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r>
              <a:rPr lang="en-US">
                <a:effectLst/>
              </a:rPr>
              <a:t>Johnson, A. J., Stevenson, J., Pettit, J., Jasthi, B., </a:t>
            </a:r>
            <a:r>
              <a:rPr lang="en-US" err="1">
                <a:effectLst/>
              </a:rPr>
              <a:t>Byhre</a:t>
            </a:r>
            <a:r>
              <a:rPr lang="en-US">
                <a:effectLst/>
              </a:rPr>
              <a:t>, T., &amp; Harnack, L. (2025). Assessing the Nutrient Content of Plant-Based Milk Alternative Products Available in the United States. </a:t>
            </a:r>
            <a:r>
              <a:rPr lang="en-US" i="1">
                <a:effectLst/>
              </a:rPr>
              <a:t>Journal of the Academy of Nutrition and Dietetics</a:t>
            </a:r>
            <a:r>
              <a:rPr lang="en-US">
                <a:effectLst/>
              </a:rPr>
              <a:t>, </a:t>
            </a:r>
            <a:r>
              <a:rPr lang="en-US" i="1">
                <a:effectLst/>
              </a:rPr>
              <a:t>125</a:t>
            </a:r>
            <a:r>
              <a:rPr lang="en-US">
                <a:effectLst/>
              </a:rPr>
              <a:t>(4), 515–527. </a:t>
            </a:r>
            <a:r>
              <a:rPr lang="en-US">
                <a:effectLst/>
                <a:hlinkClick r:id="rId8"/>
              </a:rPr>
              <a:t>https://doi.org/10.1016/j.jand.2024.06.003</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46</a:t>
            </a:fld>
            <a:endParaRPr lang="en-US"/>
          </a:p>
        </p:txBody>
      </p:sp>
    </p:spTree>
    <p:extLst>
      <p:ext uri="{BB962C8B-B14F-4D97-AF65-F5344CB8AC3E}">
        <p14:creationId xmlns:p14="http://schemas.microsoft.com/office/powerpoint/2010/main" val="25634455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In a 2023 study, researchers synthesized lifecycle assessments of dairy and plant-based milks. The median per-liter greenhouse gas emissions associated with soy, oat, almond, spelt, pea, and coconut milks were 62–78% lower than that associated with cow’s milk which is shown on the left of this image. </a:t>
            </a:r>
          </a:p>
          <a:p>
            <a:endParaRPr lang="en-US"/>
          </a:p>
          <a:p>
            <a:r>
              <a:rPr lang="en-US"/>
              <a:t>Among plant milks, rice was the most greenhouse gas-intensive, although this was based on only one study.</a:t>
            </a:r>
          </a:p>
          <a:p>
            <a:endParaRPr lang="en-US"/>
          </a:p>
          <a:p>
            <a:endParaRPr lang="en-US"/>
          </a:p>
          <a:p>
            <a:r>
              <a:rPr lang="en-US"/>
              <a:t>-----</a:t>
            </a:r>
          </a:p>
          <a:p>
            <a:endParaRPr lang="en-US"/>
          </a:p>
          <a:p>
            <a:endParaRPr lang="en-US"/>
          </a:p>
          <a:p>
            <a:r>
              <a:rPr lang="en-US" u="sng"/>
              <a:t>Note</a:t>
            </a:r>
          </a:p>
          <a:p>
            <a:r>
              <a:rPr lang="en-US"/>
              <a:t>Greenhouse gas emissions (kg CO</a:t>
            </a:r>
            <a:r>
              <a:rPr lang="en-US" baseline="-25000"/>
              <a:t>2</a:t>
            </a:r>
            <a:r>
              <a:rPr lang="en-US"/>
              <a:t>e/L milk) associated with dairy and plant-based milks. Points represent single studies with a horizontal line at the median for each milk type. In cases where a single study reported multiple estimates (e.g., refrigerated and shelf stable; conventional and organic) for a given milk type, we averaged them to avoid over-representing results from those studies</a:t>
            </a:r>
          </a:p>
          <a:p>
            <a:endParaRPr lang="en-US"/>
          </a:p>
          <a:p>
            <a:r>
              <a:rPr lang="en-US" u="sng"/>
              <a:t>Graph</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effectLst/>
              </a:rPr>
              <a:t>Ramsing, R., Santo, R., Kim, B. F., Altema-Johnson, D., Wooden, A., Chang, K. B., Semba, R. D., &amp; Love, D. C. (2023). Dairy and Plant-Based Milks: Implications for Nutrition and Planetary Health. </a:t>
            </a:r>
            <a:r>
              <a:rPr lang="en-US" i="1">
                <a:effectLst/>
              </a:rPr>
              <a:t>Current Environmental Health Reports</a:t>
            </a:r>
            <a:r>
              <a:rPr lang="en-US">
                <a:effectLst/>
              </a:rPr>
              <a:t>, </a:t>
            </a:r>
            <a:r>
              <a:rPr lang="en-US" i="1">
                <a:effectLst/>
              </a:rPr>
              <a:t>10</a:t>
            </a:r>
            <a:r>
              <a:rPr lang="en-US">
                <a:effectLst/>
              </a:rPr>
              <a:t>(3), 291–302. </a:t>
            </a:r>
            <a:r>
              <a:rPr lang="en-US">
                <a:effectLst/>
                <a:hlinkClick r:id="rId3"/>
              </a:rPr>
              <a:t>https://doi.org/10.1007/s40572-023-00400-z</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47</a:t>
            </a:fld>
            <a:endParaRPr lang="en-US"/>
          </a:p>
        </p:txBody>
      </p:sp>
    </p:spTree>
    <p:extLst>
      <p:ext uri="{BB962C8B-B14F-4D97-AF65-F5344CB8AC3E}">
        <p14:creationId xmlns:p14="http://schemas.microsoft.com/office/powerpoint/2010/main" val="24280838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strike="noStrike" kern="1200">
                <a:solidFill>
                  <a:schemeClr val="tx1"/>
                </a:solidFill>
                <a:effectLst/>
                <a:ea typeface="+mn-ea"/>
                <a:cs typeface="+mn-cs"/>
              </a:rPr>
              <a:t>One more nuance to consider</a:t>
            </a:r>
            <a:r>
              <a:rPr lang="en-US" sz="1200" u="none" strike="noStrike" kern="1200" baseline="0">
                <a:solidFill>
                  <a:schemeClr val="tx1"/>
                </a:solidFill>
                <a:effectLst/>
                <a:ea typeface="+mn-ea"/>
                <a:cs typeface="+mn-cs"/>
              </a:rPr>
              <a:t> is the type of dairy consumed. </a:t>
            </a:r>
            <a:endParaRPr lang="en-US" sz="1200" u="none" strike="noStrike" kern="1200">
              <a:solidFill>
                <a:schemeClr val="tx1"/>
              </a:solidFill>
              <a:effectLs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u="none" strike="noStrike" kern="1200">
              <a:solidFill>
                <a:schemeClr val="tx1"/>
              </a:solidFill>
              <a:effectLs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strike="noStrike" kern="1200">
                <a:solidFill>
                  <a:schemeClr val="tx1"/>
                </a:solidFill>
                <a:effectLst/>
                <a:ea typeface="+mn-ea"/>
                <a:cs typeface="+mn-cs"/>
              </a:rPr>
              <a:t>Dairy products that require large quantities of milk, such as butter and hard cheese, have greater environmental impacts than liquid milk alone – as depicted in this whisker plot. However, serving size also matters. For example, we tend to eat smaller portions of cheese and butter by weight than milk.</a:t>
            </a:r>
          </a:p>
          <a:p>
            <a:pPr defTabSz="914400">
              <a:defRPr/>
            </a:pPr>
            <a:endParaRPr lang="en-US"/>
          </a:p>
          <a:p>
            <a:pPr defTabSz="914400">
              <a:defRPr/>
            </a:pPr>
            <a:endParaRPr lang="en-US"/>
          </a:p>
          <a:p>
            <a:pPr defTabSz="914400">
              <a:defRPr/>
            </a:pPr>
            <a:r>
              <a:rPr lang="en-US"/>
              <a:t>-----</a:t>
            </a:r>
          </a:p>
          <a:p>
            <a:pPr defTabSz="914400">
              <a:defRPr/>
            </a:pPr>
            <a:endParaRPr lang="en-US"/>
          </a:p>
          <a:p>
            <a:pPr defTabSz="914400">
              <a:defRPr/>
            </a:pPr>
            <a:endParaRPr lang="en-US"/>
          </a:p>
          <a:p>
            <a:pPr defTabSz="914400">
              <a:defRPr/>
            </a:pPr>
            <a:r>
              <a:rPr lang="en-US" u="sng"/>
              <a:t>Graph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err="1">
                <a:effectLst/>
              </a:rPr>
              <a:t>Shalant</a:t>
            </a:r>
            <a:r>
              <a:rPr lang="en-US">
                <a:effectLst/>
              </a:rPr>
              <a:t>, J. (2017). </a:t>
            </a:r>
            <a:r>
              <a:rPr lang="en-US" i="1">
                <a:effectLst/>
              </a:rPr>
              <a:t>To Shrink Your Carbon Footprint, Ease Up on the Dairy</a:t>
            </a:r>
            <a:r>
              <a:rPr lang="en-US">
                <a:effectLst/>
              </a:rPr>
              <a:t>. NRDC. </a:t>
            </a:r>
            <a:r>
              <a:rPr lang="en-US">
                <a:effectLst/>
                <a:hlinkClick r:id="rId3"/>
              </a:rPr>
              <a:t>https://www.nrdc.org/stories/shrink-your-carbon-footprint-ease-dairy</a:t>
            </a:r>
            <a:endParaRPr lang="en-US">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NRDC. (2017). </a:t>
            </a:r>
            <a:r>
              <a:rPr lang="en-US" i="1">
                <a:effectLst/>
              </a:rPr>
              <a:t>Less Beef, Less Carbon: Americans Shrink Their Diet-Related Carbon Footprint by 10 Percent Between 2005 and 2014</a:t>
            </a:r>
            <a:r>
              <a:rPr lang="en-US">
                <a:effectLst/>
              </a:rPr>
              <a:t> (Nos. 16-11-B; Issue Paper). National Resource Defense Council. </a:t>
            </a:r>
            <a:r>
              <a:rPr lang="en-US" sz="1200" b="0" i="0" u="sng" kern="1200">
                <a:solidFill>
                  <a:schemeClr val="tx1"/>
                </a:solidFill>
                <a:effectLst/>
                <a:latin typeface="Aptos" panose="020B0004020202020204" pitchFamily="34" charset="0"/>
                <a:ea typeface="+mn-ea"/>
                <a:cs typeface="+mn-cs"/>
                <a:hlinkClick r:id="rId4"/>
              </a:rPr>
              <a:t>https://www.nrdc.org/sites/default/files/less-beef-less-carbon-ip.pdf</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48</a:t>
            </a:fld>
            <a:endParaRPr lang="en-US"/>
          </a:p>
        </p:txBody>
      </p:sp>
    </p:spTree>
    <p:extLst>
      <p:ext uri="{BB962C8B-B14F-4D97-AF65-F5344CB8AC3E}">
        <p14:creationId xmlns:p14="http://schemas.microsoft.com/office/powerpoint/2010/main" val="9221202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26C40-A6E4-41FA-3A6A-E6D3A6CE80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380BE9-6E72-B017-81B4-05791C95B35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7CB486B-8187-9862-4AE0-B02AF47355B3}"/>
              </a:ext>
            </a:extLst>
          </p:cNvPr>
          <p:cNvSpPr>
            <a:spLocks noGrp="1"/>
          </p:cNvSpPr>
          <p:nvPr>
            <p:ph type="body" idx="1"/>
          </p:nvPr>
        </p:nvSpPr>
        <p:spPr/>
        <p:txBody>
          <a:bodyPr/>
          <a:lstStyle/>
          <a:p>
            <a:pPr marL="0" marR="0" lvl="0" indent="0" algn="l" defTabSz="457200" rtl="0" eaLnBrk="1" fontAlgn="auto" latinLnBrk="0" hangingPunct="1">
              <a:lnSpc>
                <a:spcPct val="115000"/>
              </a:lnSpc>
              <a:spcBef>
                <a:spcPts val="0"/>
              </a:spcBef>
              <a:spcAft>
                <a:spcPts val="0"/>
              </a:spcAft>
              <a:buClr>
                <a:schemeClr val="dk1"/>
              </a:buClr>
              <a:buSzPts val="1100"/>
              <a:buFont typeface="Arial"/>
              <a:buNone/>
              <a:tabLst/>
              <a:defRPr/>
            </a:pPr>
            <a:r>
              <a:rPr lang="en-US"/>
              <a:t>The second thing high high-income countries can do to shift diets to be more sustainable is to consume more whole grains, vegetables, legumes and nuts.</a:t>
            </a:r>
          </a:p>
          <a:p>
            <a:pPr marL="0" marR="0" lvl="0" indent="0" algn="l" defTabSz="457200" rtl="0" eaLnBrk="1" fontAlgn="auto" latinLnBrk="0" hangingPunct="1">
              <a:lnSpc>
                <a:spcPct val="115000"/>
              </a:lnSpc>
              <a:spcBef>
                <a:spcPts val="0"/>
              </a:spcBef>
              <a:spcAft>
                <a:spcPts val="0"/>
              </a:spcAft>
              <a:buClr>
                <a:schemeClr val="dk1"/>
              </a:buClr>
              <a:buSzPts val="1100"/>
              <a:buFont typeface="Arial"/>
              <a:buNone/>
              <a:tabLst/>
              <a:defRPr/>
            </a:pPr>
            <a:endParaRPr lang="en-US"/>
          </a:p>
          <a:p>
            <a:pPr marL="0" marR="0" lvl="0" indent="0" algn="l" defTabSz="457200" rtl="0" eaLnBrk="1" fontAlgn="auto" latinLnBrk="0" hangingPunct="1">
              <a:lnSpc>
                <a:spcPct val="115000"/>
              </a:lnSpc>
              <a:spcBef>
                <a:spcPts val="0"/>
              </a:spcBef>
              <a:spcAft>
                <a:spcPts val="0"/>
              </a:spcAft>
              <a:buClr>
                <a:schemeClr val="dk1"/>
              </a:buClr>
              <a:buSzPts val="1100"/>
              <a:buFont typeface="Arial"/>
              <a:buNone/>
              <a:tabLst/>
              <a:defRPr/>
            </a:pPr>
            <a:endParaRPr lang="en-US"/>
          </a:p>
        </p:txBody>
      </p:sp>
      <p:sp>
        <p:nvSpPr>
          <p:cNvPr id="4" name="Slide Number Placeholder 3">
            <a:extLst>
              <a:ext uri="{FF2B5EF4-FFF2-40B4-BE49-F238E27FC236}">
                <a16:creationId xmlns:a16="http://schemas.microsoft.com/office/drawing/2014/main" id="{476D083C-E9EA-C102-6D72-64408D5FB851}"/>
              </a:ext>
            </a:extLst>
          </p:cNvPr>
          <p:cNvSpPr>
            <a:spLocks noGrp="1"/>
          </p:cNvSpPr>
          <p:nvPr>
            <p:ph type="sldNum" sz="quarter" idx="5"/>
          </p:nvPr>
        </p:nvSpPr>
        <p:spPr/>
        <p:txBody>
          <a:bodyPr/>
          <a:lstStyle/>
          <a:p>
            <a:fld id="{13D3DDD1-A2AC-0143-A10E-767D06A6F773}" type="slidenum">
              <a:rPr lang="en-US" smtClean="0"/>
              <a:pPr/>
              <a:t>49</a:t>
            </a:fld>
            <a:endParaRPr lang="en-US"/>
          </a:p>
        </p:txBody>
      </p:sp>
    </p:spTree>
    <p:extLst>
      <p:ext uri="{BB962C8B-B14F-4D97-AF65-F5344CB8AC3E}">
        <p14:creationId xmlns:p14="http://schemas.microsoft.com/office/powerpoint/2010/main" val="2630054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a:solidFill>
                  <a:schemeClr val="bg1"/>
                </a:solidFill>
                <a:latin typeface="Montserrat"/>
                <a:ea typeface="Montserrat"/>
                <a:cs typeface="Montserrat"/>
                <a:sym typeface="Montserrat"/>
              </a:rPr>
              <a:t>Food + Planet </a:t>
            </a:r>
            <a:r>
              <a:rPr lang="en-US" sz="1200">
                <a:solidFill>
                  <a:schemeClr val="bg1"/>
                </a:solidFill>
                <a:latin typeface="Montserrat"/>
                <a:ea typeface="Montserrat"/>
                <a:cs typeface="Montserrat"/>
                <a:sym typeface="Montserrat"/>
              </a:rPr>
              <a:t>is a collective, visionary 501c3 founded by four registered dietitians with varied experience in the food system. Our aim is to empower healthcare professionals to be leaders in sustainable food systems. We envision a science and practice of nutrition that honors nature as the foundation of health through the four dimensions of sustainability: Sociocultural, Economic, Planetary and of course, Nutrition.</a:t>
            </a:r>
          </a:p>
        </p:txBody>
      </p:sp>
      <p:sp>
        <p:nvSpPr>
          <p:cNvPr id="4" name="Slide Number Placeholder 3"/>
          <p:cNvSpPr>
            <a:spLocks noGrp="1"/>
          </p:cNvSpPr>
          <p:nvPr>
            <p:ph type="sldNum" sz="quarter" idx="5"/>
          </p:nvPr>
        </p:nvSpPr>
        <p:spPr/>
        <p:txBody>
          <a:bodyPr/>
          <a:lstStyle/>
          <a:p>
            <a:fld id="{13D3DDD1-A2AC-0143-A10E-767D06A6F773}" type="slidenum">
              <a:rPr lang="en-US" smtClean="0"/>
              <a:pPr/>
              <a:t>5</a:t>
            </a:fld>
            <a:endParaRPr lang="en-US"/>
          </a:p>
        </p:txBody>
      </p:sp>
    </p:spTree>
    <p:extLst>
      <p:ext uri="{BB962C8B-B14F-4D97-AF65-F5344CB8AC3E}">
        <p14:creationId xmlns:p14="http://schemas.microsoft.com/office/powerpoint/2010/main" val="108538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While eating less meat is critical, health benefits</a:t>
            </a:r>
            <a:r>
              <a:rPr lang="en-US" baseline="0"/>
              <a:t> are only realized when a variety of healthy foods such as whole grains, vegetables, legumes and nuts are consumed instead. Substituting a cheese pizza or a candy bar is not the goal here! H</a:t>
            </a:r>
            <a:r>
              <a:rPr lang="en-US"/>
              <a:t>ealthy plant-based proteins can adequately replace animal products in most cases when there is variety and sufficient calories. Reducing refined grains in favor of whole grains is also important and in general, purchase local produce in season.</a:t>
            </a:r>
          </a:p>
        </p:txBody>
      </p:sp>
      <p:sp>
        <p:nvSpPr>
          <p:cNvPr id="4" name="Slide Number Placeholder 3"/>
          <p:cNvSpPr>
            <a:spLocks noGrp="1"/>
          </p:cNvSpPr>
          <p:nvPr>
            <p:ph type="sldNum" sz="quarter" idx="5"/>
          </p:nvPr>
        </p:nvSpPr>
        <p:spPr/>
        <p:txBody>
          <a:bodyPr/>
          <a:lstStyle/>
          <a:p>
            <a:fld id="{13D3DDD1-A2AC-0143-A10E-767D06A6F773}" type="slidenum">
              <a:rPr lang="en-US" smtClean="0"/>
              <a:pPr/>
              <a:t>50</a:t>
            </a:fld>
            <a:endParaRPr lang="en-US"/>
          </a:p>
        </p:txBody>
      </p:sp>
    </p:spTree>
    <p:extLst>
      <p:ext uri="{BB962C8B-B14F-4D97-AF65-F5344CB8AC3E}">
        <p14:creationId xmlns:p14="http://schemas.microsoft.com/office/powerpoint/2010/main" val="10846664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aseline="0"/>
              <a:t>Not all plant-based proteins are created equally. Legumes (or pulses) in particular offer huge value in terms of both nutrition and environment. We are eating slightly more legumes in the US but still very little compared to other proteins. </a:t>
            </a:r>
          </a:p>
          <a:p>
            <a:endParaRPr lang="en-US" baseline="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ea typeface="+mn-ea"/>
                <a:cs typeface="+mn-cs"/>
              </a:rPr>
              <a:t>Pulses are a subgroup of legumes used mainly as protein sources in the diet. Common pulses include beans, dry peas, chickpeas, and lentils. Legumes that are used as vegetables - peas, green beans - or for oils - soybean, groundnuts - are not considered pulses. Pulses are high in protein, fiber, and many vitamins. They are associated</a:t>
            </a:r>
            <a:r>
              <a:rPr lang="en-US" sz="1200" kern="1200" baseline="0">
                <a:solidFill>
                  <a:schemeClr val="tx1"/>
                </a:solidFill>
                <a:effectLst/>
                <a:ea typeface="+mn-ea"/>
                <a:cs typeface="+mn-cs"/>
              </a:rPr>
              <a:t> with healthier overall diets, lower BMI’s and lower risk of diabetes and other chronic diseases. They are highly affordable.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a:solidFill>
                  <a:schemeClr val="tx1"/>
                </a:solidFill>
                <a:effectLst/>
                <a:ea typeface="+mn-ea"/>
                <a:cs typeface="+mn-cs"/>
              </a:rPr>
              <a:t>They are also favored for their role in nitrogen fixation in the soil</a:t>
            </a:r>
            <a:r>
              <a:rPr lang="en-US" sz="1200" kern="1200">
                <a:solidFill>
                  <a:schemeClr val="tx1"/>
                </a:solidFill>
                <a:effectLst/>
                <a:ea typeface="+mn-ea"/>
                <a:cs typeface="+mn-cs"/>
              </a:rPr>
              <a:t>. And their greenhouse gas footprint is far, far lower compared to beef.</a:t>
            </a:r>
          </a:p>
        </p:txBody>
      </p:sp>
      <p:sp>
        <p:nvSpPr>
          <p:cNvPr id="4" name="Slide Number Placeholder 3"/>
          <p:cNvSpPr>
            <a:spLocks noGrp="1"/>
          </p:cNvSpPr>
          <p:nvPr>
            <p:ph type="sldNum" sz="quarter" idx="5"/>
          </p:nvPr>
        </p:nvSpPr>
        <p:spPr/>
        <p:txBody>
          <a:bodyPr/>
          <a:lstStyle/>
          <a:p>
            <a:fld id="{13D3DDD1-A2AC-0143-A10E-767D06A6F773}" type="slidenum">
              <a:rPr lang="en-US" smtClean="0"/>
              <a:pPr/>
              <a:t>51</a:t>
            </a:fld>
            <a:endParaRPr lang="en-US"/>
          </a:p>
        </p:txBody>
      </p:sp>
    </p:spTree>
    <p:extLst>
      <p:ext uri="{BB962C8B-B14F-4D97-AF65-F5344CB8AC3E}">
        <p14:creationId xmlns:p14="http://schemas.microsoft.com/office/powerpoint/2010/main" val="33477764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Often overlooked, nuts and seeds are</a:t>
            </a:r>
            <a:r>
              <a:rPr lang="en-US" baseline="0"/>
              <a:t> nutrition powerhouses providing healthy fats, fiber, vitamin E and calcium. They tend to require more water and sometimes chemicals to grow than legumes, but it depends on the nuts and growing conditions – some tree nuts can be grown solely with rain-fed agriculture, while others are grown in water scarce areas, such as California almonds. Peanuts, which are classified as legumes, are grown in the soil. They have similar low GHG footprint to other legumes and also fix nitrogen into the soil. Seeds, including pumpkin and sunflower, are nutritious and have lower environmental footprints compared to tree nuts.</a:t>
            </a:r>
          </a:p>
        </p:txBody>
      </p:sp>
      <p:sp>
        <p:nvSpPr>
          <p:cNvPr id="4" name="Slide Number Placeholder 3"/>
          <p:cNvSpPr>
            <a:spLocks noGrp="1"/>
          </p:cNvSpPr>
          <p:nvPr>
            <p:ph type="sldNum" sz="quarter" idx="5"/>
          </p:nvPr>
        </p:nvSpPr>
        <p:spPr/>
        <p:txBody>
          <a:bodyPr/>
          <a:lstStyle/>
          <a:p>
            <a:fld id="{13D3DDD1-A2AC-0143-A10E-767D06A6F773}" type="slidenum">
              <a:rPr lang="en-US" smtClean="0"/>
              <a:pPr/>
              <a:t>52</a:t>
            </a:fld>
            <a:endParaRPr lang="en-US"/>
          </a:p>
        </p:txBody>
      </p:sp>
    </p:spTree>
    <p:extLst>
      <p:ext uri="{BB962C8B-B14F-4D97-AF65-F5344CB8AC3E}">
        <p14:creationId xmlns:p14="http://schemas.microsoft.com/office/powerpoint/2010/main" val="7343228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Alternative meat products, often called “alt-meats” are processed plant-based products designed to look, feel, and taste like meat. Morningstar Farms and Boca Burgers were early brands but there are many more now, including Impossible Foods and Beyond Meat. These products are derived from plant-based ingredients – mostly soy, wheat or pea protein – and are designed to imitate the experience of eating meat – the taste, texture, smell. But alternative meats generally do not include products made from natural foods, such as tofu or burgers made from beans or mushrooms. </a:t>
            </a:r>
            <a:endParaRPr lang="en-US" baseline="0"/>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a:t>The nutritional profile and environmental impacts</a:t>
            </a:r>
            <a:r>
              <a:rPr lang="en-US"/>
              <a:t> of alternative meat products</a:t>
            </a:r>
            <a:r>
              <a:rPr lang="en-US" baseline="0"/>
              <a:t> vary greatly due to the diversity of </a:t>
            </a:r>
            <a:r>
              <a:rPr lang="en-US"/>
              <a:t>ingredients </a:t>
            </a:r>
            <a:r>
              <a:rPr lang="en-US" baseline="0"/>
              <a:t>and processing. </a:t>
            </a:r>
            <a:r>
              <a:rPr lang="en-US"/>
              <a:t> Ingredients or inputs include the protein ingredients – such as soy, pea protein, wheat gluten, as well as fats and vegetable oils, ingredients that help the product maintain it’s form, other binding agents, and lastly seasonings and coloring agents.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p>
          <a:p>
            <a:pPr marL="0" marR="0" lvl="0" indent="0" algn="l" defTabSz="457200" rtl="0" eaLnBrk="1" fontAlgn="auto" latinLnBrk="0" hangingPunct="1">
              <a:lnSpc>
                <a:spcPct val="100000"/>
              </a:lnSpc>
              <a:spcBef>
                <a:spcPts val="0"/>
              </a:spcBef>
              <a:spcAft>
                <a:spcPts val="0"/>
              </a:spcAft>
              <a:buClrTx/>
              <a:buSzTx/>
              <a:buFontTx/>
              <a:buNone/>
              <a:tabLst/>
              <a:defRPr/>
            </a:pPr>
            <a:r>
              <a:rPr lang="en-US"/>
              <a:t>These ingredients then get processed into various forms, such as coarse ground products that resemble foods such as breakfast sausages and chicken nuggets. They can be emulsified and formed into foods that mimic deli meat and hot dogs. Or they can be turned into crumbles that resemble ground meat. But there is indeed quite a bit of processing involved, and the overall environmental impact varies depending on what goes into the product and how those ingredients are produced. The land use, water use, runoff of agricultural fertilizers and pesticides are all different depending on the ingredients used. As with any other food, there are also varying degrees of individual and  public health outcomes and impacts on animal welfare.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ea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ea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ea typeface="Calibri"/>
                <a:cs typeface="Calibri"/>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ea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ea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u="sng">
                <a:ea typeface="Calibri"/>
                <a:cs typeface="Calibri"/>
              </a:rPr>
              <a:t>Graphic</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effectLst/>
              </a:rPr>
              <a:t>Santo, R. E., Kim, B. F., Goldman, S. E., Dutkiewicz, J., Biehl, E. M. B., Bloem, M. W., Neff, R. A., &amp; Nachman, K. E. (2020). Considering Plant-Based Meat Substitutes and Cell-Based Meats: A Public Health and Food Systems Perspective. </a:t>
            </a:r>
            <a:r>
              <a:rPr lang="en-US" i="1">
                <a:effectLst/>
              </a:rPr>
              <a:t>Frontiers in Sustainable Food Systems</a:t>
            </a:r>
            <a:r>
              <a:rPr lang="en-US">
                <a:effectLst/>
              </a:rPr>
              <a:t>, </a:t>
            </a:r>
            <a:r>
              <a:rPr lang="en-US" i="1">
                <a:effectLst/>
              </a:rPr>
              <a:t>4</a:t>
            </a:r>
            <a:r>
              <a:rPr lang="en-US">
                <a:effectLst/>
              </a:rPr>
              <a:t>. </a:t>
            </a:r>
            <a:r>
              <a:rPr lang="en-US">
                <a:effectLst/>
                <a:hlinkClick r:id="rId3"/>
              </a:rPr>
              <a:t>https://doi.org/10.3389/fsufs.2020.00134</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53</a:t>
            </a:fld>
            <a:endParaRPr lang="en-US"/>
          </a:p>
        </p:txBody>
      </p:sp>
    </p:spTree>
    <p:extLst>
      <p:ext uri="{BB962C8B-B14F-4D97-AF65-F5344CB8AC3E}">
        <p14:creationId xmlns:p14="http://schemas.microsoft.com/office/powerpoint/2010/main" val="3147456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defRPr/>
            </a:pPr>
            <a:r>
              <a:rPr lang="en-US" baseline="0"/>
              <a:t>Let’s compare the greenhouse gas emissions of alternative meats to other foods. Studies are limited here, but tofu, pulses and peas have extremely low greenhouse gas emissions overall. Alternative meats tend to me higher, but with a much wider range because of the different ingredients and production methods.</a:t>
            </a:r>
            <a:r>
              <a:rPr lang="en-US"/>
              <a:t>  </a:t>
            </a:r>
            <a:r>
              <a:rPr lang="en-US" baseline="0"/>
              <a:t>However, overall, plant-based products have much lower greenhouse gas footprints compared to beef and dairy.</a:t>
            </a:r>
            <a:r>
              <a:rPr lang="en-US"/>
              <a:t> </a:t>
            </a:r>
            <a:r>
              <a:rPr lang="en-US" baseline="0"/>
              <a:t>One notable exception is cell-based meat, which is made from animal cells, not plant-based ingredients. But that technology is very new and there is </a:t>
            </a:r>
            <a:r>
              <a:rPr lang="en-US"/>
              <a:t>tremendous variation in the greenhouse gas emissions due to the wide range of products and </a:t>
            </a:r>
            <a:r>
              <a:rPr lang="en-US" baseline="0"/>
              <a:t>methods</a:t>
            </a:r>
            <a:r>
              <a:rPr lang="en-US"/>
              <a:t> used, many of which are proprietary</a:t>
            </a:r>
            <a:r>
              <a:rPr lang="en-US" baseline="0"/>
              <a:t>. The </a:t>
            </a:r>
            <a:r>
              <a:rPr lang="en-US"/>
              <a:t>2020 CLF research review on the public health impacts of </a:t>
            </a:r>
            <a:r>
              <a:rPr lang="en-US" baseline="0"/>
              <a:t>meat alternatives</a:t>
            </a:r>
            <a:r>
              <a:rPr lang="en-US"/>
              <a:t>, provides more background on this topic</a:t>
            </a:r>
            <a:r>
              <a:rPr lang="en-US" baseline="0"/>
              <a:t>.</a:t>
            </a:r>
            <a:r>
              <a:rPr lang="en-US"/>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ea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ea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ea typeface="Calibri"/>
                <a:cs typeface="Calibri"/>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ea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ea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u="sng">
                <a:ea typeface="Calibri"/>
                <a:cs typeface="Calibri"/>
              </a:rPr>
              <a:t>Graphic</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effectLst/>
              </a:rPr>
              <a:t>Santo, R. E., Kim, B. F., Goldman, S. E., Dutkiewicz, J., Biehl, E. M. B., Bloem, M. W., Neff, R. A., &amp; Nachman, K. E. (2020). Considering Plant-Based Meat Substitutes and Cell-Based Meats: A Public Health and Food Systems Perspective. </a:t>
            </a:r>
            <a:r>
              <a:rPr lang="en-US" i="1">
                <a:effectLst/>
              </a:rPr>
              <a:t>Frontiers in Sustainable Food Systems</a:t>
            </a:r>
            <a:r>
              <a:rPr lang="en-US">
                <a:effectLst/>
              </a:rPr>
              <a:t>, </a:t>
            </a:r>
            <a:r>
              <a:rPr lang="en-US" i="1">
                <a:effectLst/>
              </a:rPr>
              <a:t>4</a:t>
            </a:r>
            <a:r>
              <a:rPr lang="en-US">
                <a:effectLst/>
              </a:rPr>
              <a:t>. </a:t>
            </a:r>
            <a:r>
              <a:rPr lang="en-US">
                <a:effectLst/>
                <a:hlinkClick r:id="rId3"/>
              </a:rPr>
              <a:t>https://doi.org/10.3389/fsufs.2020.00134</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54</a:t>
            </a:fld>
            <a:endParaRPr lang="en-US"/>
          </a:p>
        </p:txBody>
      </p:sp>
    </p:spTree>
    <p:extLst>
      <p:ext uri="{BB962C8B-B14F-4D97-AF65-F5344CB8AC3E}">
        <p14:creationId xmlns:p14="http://schemas.microsoft.com/office/powerpoint/2010/main" val="26850935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D3DDD1-A2AC-0143-A10E-767D06A6F773}" type="slidenum">
              <a:rPr lang="en-US" smtClean="0"/>
              <a:pPr/>
              <a:t>55</a:t>
            </a:fld>
            <a:endParaRPr lang="en-US"/>
          </a:p>
        </p:txBody>
      </p:sp>
    </p:spTree>
    <p:extLst>
      <p:ext uri="{BB962C8B-B14F-4D97-AF65-F5344CB8AC3E}">
        <p14:creationId xmlns:p14="http://schemas.microsoft.com/office/powerpoint/2010/main" val="7218655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effectLst/>
                <a:ea typeface="Calibri" panose="020F0502020204030204" pitchFamily="34" charset="0"/>
                <a:cs typeface="Times New Roman" panose="02020603050405020304" pitchFamily="18" charset="0"/>
              </a:rPr>
              <a:t>In this last section we will focus on helping consumers shift to more climate friendly, sustainable diets.</a:t>
            </a:r>
          </a:p>
        </p:txBody>
      </p:sp>
      <p:sp>
        <p:nvSpPr>
          <p:cNvPr id="4" name="Slide Number Placeholder 3"/>
          <p:cNvSpPr>
            <a:spLocks noGrp="1"/>
          </p:cNvSpPr>
          <p:nvPr>
            <p:ph type="sldNum" sz="quarter" idx="5"/>
          </p:nvPr>
        </p:nvSpPr>
        <p:spPr/>
        <p:txBody>
          <a:bodyPr/>
          <a:lstStyle/>
          <a:p>
            <a:fld id="{13D3DDD1-A2AC-0143-A10E-767D06A6F773}" type="slidenum">
              <a:rPr lang="en-US" smtClean="0"/>
              <a:pPr/>
              <a:t>56</a:t>
            </a:fld>
            <a:endParaRPr lang="en-US"/>
          </a:p>
        </p:txBody>
      </p:sp>
    </p:spTree>
    <p:extLst>
      <p:ext uri="{BB962C8B-B14F-4D97-AF65-F5344CB8AC3E}">
        <p14:creationId xmlns:p14="http://schemas.microsoft.com/office/powerpoint/2010/main" val="26059589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D3DDD1-A2AC-0143-A10E-767D06A6F773}" type="slidenum">
              <a:rPr lang="en-US" smtClean="0"/>
              <a:pPr/>
              <a:t>57</a:t>
            </a:fld>
            <a:endParaRPr lang="en-US"/>
          </a:p>
        </p:txBody>
      </p:sp>
    </p:spTree>
    <p:extLst>
      <p:ext uri="{BB962C8B-B14F-4D97-AF65-F5344CB8AC3E}">
        <p14:creationId xmlns:p14="http://schemas.microsoft.com/office/powerpoint/2010/main" val="27503165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91440" lvl="0" indent="0" rtl="0">
              <a:spcBef>
                <a:spcPts val="0"/>
              </a:spcBef>
            </a:pPr>
            <a:r>
              <a:rPr lang="en-US"/>
              <a:t>Meat consumption is likely more complicated than other food groups.</a:t>
            </a:r>
          </a:p>
          <a:p>
            <a:pPr marL="91440" lvl="0" indent="0" rtl="0">
              <a:spcBef>
                <a:spcPts val="0"/>
              </a:spcBef>
            </a:pPr>
            <a:endParaRPr lang="en-US"/>
          </a:p>
          <a:p>
            <a:pPr marL="91440" lvl="0" indent="0" rtl="0">
              <a:spcBef>
                <a:spcPts val="0"/>
              </a:spcBef>
            </a:pPr>
            <a:r>
              <a:rPr lang="en-US"/>
              <a:t>Here is one way to conceptualize the many different factors and relationships that influence consumers relationship with meat. The individual level influences are mostly situated within the control of each person. These include knowledge, values and attitudes, age, gender and health status. Interpersonal</a:t>
            </a:r>
            <a:r>
              <a:rPr lang="en-US" baseline="0"/>
              <a:t> factors are related to family and social relationships, religion and culture, and s</a:t>
            </a:r>
            <a:r>
              <a:rPr lang="en-US"/>
              <a:t>ocioeconomics. </a:t>
            </a:r>
            <a:r>
              <a:rPr lang="en-US" baseline="0"/>
              <a:t>The Community </a:t>
            </a:r>
            <a:r>
              <a:rPr lang="en-US"/>
              <a:t>level includes institutional or organizational relationships and characteristics such as neighborhoods, work sites, and schools. Independently of individual level socioeconomic status, socioeconomic characteristics of the environment such as a person’s neighborhood or built environment also strongly influence eating behaviors. The macro/public policy level factors involve local, state, and federal policies.</a:t>
            </a:r>
          </a:p>
          <a:p>
            <a:pPr marL="91440" lvl="0" indent="0" rtl="0">
              <a:spcBef>
                <a:spcPts val="0"/>
              </a:spcBef>
            </a:pPr>
            <a:endParaRPr lang="en-US"/>
          </a:p>
          <a:p>
            <a:pPr marL="91440" lvl="0" indent="0" rtl="0">
              <a:spcBef>
                <a:spcPts val="0"/>
              </a:spcBef>
            </a:pPr>
            <a:r>
              <a:rPr lang="en-US"/>
              <a:t>There are many levels of influence, and therefore multi-level approaches will be needed to shift the role of meat in our diets.</a:t>
            </a:r>
          </a:p>
          <a:p>
            <a:pPr marL="91440" lvl="0" indent="0" rtl="0">
              <a:spcBef>
                <a:spcPts val="0"/>
              </a:spcBef>
            </a:pPr>
            <a:endParaRPr lang="en-US"/>
          </a:p>
          <a:p>
            <a:pPr marL="91440" lvl="0" indent="0" rtl="0">
              <a:spcBef>
                <a:spcPts val="0"/>
              </a:spcBef>
            </a:pPr>
            <a:endParaRPr lang="en-US"/>
          </a:p>
          <a:p>
            <a:pPr marL="91440" lvl="0" indent="0" rtl="0">
              <a:spcBef>
                <a:spcPts val="0"/>
              </a:spcBef>
            </a:pPr>
            <a:r>
              <a:rPr lang="en-US"/>
              <a:t>-----</a:t>
            </a:r>
          </a:p>
          <a:p>
            <a:pPr marL="91440" lvl="0" indent="0" rtl="0">
              <a:spcBef>
                <a:spcPts val="0"/>
              </a:spcBef>
            </a:pPr>
            <a:endParaRPr lang="en-US"/>
          </a:p>
          <a:p>
            <a:pPr marL="91440" indent="0"/>
            <a:endParaRPr lang="en-US"/>
          </a:p>
          <a:p>
            <a:pPr marL="91440" indent="0"/>
            <a:r>
              <a:rPr lang="en-US" u="sng"/>
              <a:t>Note</a:t>
            </a:r>
          </a:p>
          <a:p>
            <a:pPr marL="91440" indent="0"/>
            <a:r>
              <a:rPr lang="en-US"/>
              <a:t>Figure based on CLF compilation of literature</a:t>
            </a:r>
            <a:endParaRPr lang="en-US">
              <a:ea typeface="Calibri"/>
              <a:cs typeface="Calibri"/>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58</a:t>
            </a:fld>
            <a:endParaRPr lang="en-US"/>
          </a:p>
        </p:txBody>
      </p:sp>
    </p:spTree>
    <p:extLst>
      <p:ext uri="{BB962C8B-B14F-4D97-AF65-F5344CB8AC3E}">
        <p14:creationId xmlns:p14="http://schemas.microsoft.com/office/powerpoint/2010/main" val="13131851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The Center for a Livable Future fielded a nationally representative survey of 50,000 people in 2015 asking questions about changes in their meat consumption over the past year. Two</a:t>
            </a:r>
            <a:r>
              <a:rPr lang="en-US" b="0" i="0">
                <a:solidFill>
                  <a:srgbClr val="212121"/>
                </a:solidFill>
                <a:effectLst/>
                <a:latin typeface="Cambria" panose="02040503050406030204" pitchFamily="18" charset="0"/>
              </a:rPr>
              <a:t>-thirds of respondents reported reducing meat consumption in the past year. Reductions of red and processed meat were the most common changes reported. </a:t>
            </a:r>
          </a:p>
          <a:p>
            <a:endParaRPr lang="en-US" b="0" i="0">
              <a:solidFill>
                <a:srgbClr val="212121"/>
              </a:solidFill>
              <a:effectLst/>
              <a:latin typeface="Cambria" panose="02040503050406030204" pitchFamily="18" charset="0"/>
            </a:endParaRPr>
          </a:p>
          <a:p>
            <a:r>
              <a:rPr lang="en-US"/>
              <a:t>The respondents were stratified by household income. Across both income groups, cost and health were most frequently cited as the reasons for reducing meat consumption. Environmental reasons and animal welfare were not a primary driver for many people although research suggests that people who are driven by concerns about animal welfare tend to completely eliminate meat rather than simply reduce consumption. </a:t>
            </a:r>
          </a:p>
          <a:p>
            <a:endParaRPr lang="en-US"/>
          </a:p>
          <a:p>
            <a:endParaRPr lang="en-US"/>
          </a:p>
          <a:p>
            <a:r>
              <a:rPr lang="en-US"/>
              <a:t>-----</a:t>
            </a:r>
          </a:p>
          <a:p>
            <a:endParaRPr lang="en-US"/>
          </a:p>
          <a:p>
            <a:endParaRPr lang="en-US"/>
          </a:p>
          <a:p>
            <a:r>
              <a:rPr lang="en-US" u="sng"/>
              <a:t>Graph</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effectLst/>
              </a:rPr>
              <a:t>Neff, R. A., Edwards, D., Palmer, A., Ramsing, R., Righter, A., &amp; Wolfson, J. (2018). Reducing meat consumption in the USA: A nationally representative survey of attitudes and </a:t>
            </a:r>
            <a:r>
              <a:rPr lang="en-US" err="1">
                <a:effectLst/>
              </a:rPr>
              <a:t>behaviours</a:t>
            </a:r>
            <a:r>
              <a:rPr lang="en-US">
                <a:effectLst/>
              </a:rPr>
              <a:t>. </a:t>
            </a:r>
            <a:r>
              <a:rPr lang="en-US" i="1">
                <a:effectLst/>
              </a:rPr>
              <a:t>Public Health Nutrition</a:t>
            </a:r>
            <a:r>
              <a:rPr lang="en-US">
                <a:effectLst/>
              </a:rPr>
              <a:t>, </a:t>
            </a:r>
            <a:r>
              <a:rPr lang="en-US" i="1">
                <a:effectLst/>
              </a:rPr>
              <a:t>21</a:t>
            </a:r>
            <a:r>
              <a:rPr lang="en-US">
                <a:effectLst/>
              </a:rPr>
              <a:t>(10), 1835–1844. </a:t>
            </a:r>
            <a:r>
              <a:rPr lang="en-US">
                <a:effectLst/>
                <a:hlinkClick r:id="rId3"/>
              </a:rPr>
              <a:t>https://doi.org/10.1017/S1368980017004190</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59</a:t>
            </a:fld>
            <a:endParaRPr lang="en-US"/>
          </a:p>
        </p:txBody>
      </p:sp>
    </p:spTree>
    <p:extLst>
      <p:ext uri="{BB962C8B-B14F-4D97-AF65-F5344CB8AC3E}">
        <p14:creationId xmlns:p14="http://schemas.microsoft.com/office/powerpoint/2010/main" val="1884708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After completing this module, you should be able to (read learning objectives).</a:t>
            </a:r>
          </a:p>
        </p:txBody>
      </p:sp>
      <p:sp>
        <p:nvSpPr>
          <p:cNvPr id="4" name="Slide Number Placeholder 3"/>
          <p:cNvSpPr>
            <a:spLocks noGrp="1"/>
          </p:cNvSpPr>
          <p:nvPr>
            <p:ph type="sldNum" sz="quarter" idx="5"/>
          </p:nvPr>
        </p:nvSpPr>
        <p:spPr/>
        <p:txBody>
          <a:bodyPr/>
          <a:lstStyle/>
          <a:p>
            <a:fld id="{13D3DDD1-A2AC-0143-A10E-767D06A6F773}" type="slidenum">
              <a:rPr lang="en-US" smtClean="0"/>
              <a:pPr/>
              <a:t>6</a:t>
            </a:fld>
            <a:endParaRPr lang="en-US"/>
          </a:p>
        </p:txBody>
      </p:sp>
    </p:spTree>
    <p:extLst>
      <p:ext uri="{BB962C8B-B14F-4D97-AF65-F5344CB8AC3E}">
        <p14:creationId xmlns:p14="http://schemas.microsoft.com/office/powerpoint/2010/main" val="40059211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a:ea typeface="ＭＳ Ｐゴシック" charset="-128"/>
              </a:rPr>
              <a:t>Research and surveys suggest several barriers to reducing meat. Many are on the individual and intrapersonal levels, such as taste preferences, culture, convenience, preference, identity and knowledge. But we know that the food environment and other factors outside of an individual’s control can also heavily influence what consumers have access to and what they choose to eat.  </a:t>
            </a:r>
          </a:p>
          <a:p>
            <a:endParaRPr lang="en-US"/>
          </a:p>
          <a:p>
            <a:r>
              <a:rPr lang="en-US"/>
              <a:t>In the CLF survey, of the one-third of survey respondents who had NOT reduced their meat consumption, the primary reasons are the beliefs that a healthy diet includes meat, and that a meal is incomplete or boring without meat. Other reasons are cost, taste preferences, and not knowing how to cook a meatless meal. Which of these are easier to overcome and which are harder? Some depend on knowledge and experience with buying and preparing non-meat meals. And some might be overcome by exposure to good-tasting meatless meals. </a:t>
            </a:r>
          </a:p>
          <a:p>
            <a:endParaRPr lang="en-US"/>
          </a:p>
          <a:p>
            <a:r>
              <a:rPr lang="en-US"/>
              <a:t>This was consistent across all income groups and similar by gender.</a:t>
            </a:r>
          </a:p>
          <a:p>
            <a:endParaRPr lang="en-US"/>
          </a:p>
          <a:p>
            <a:endParaRPr lang="en-US"/>
          </a:p>
          <a:p>
            <a:r>
              <a:rPr lang="en-US"/>
              <a:t>-----</a:t>
            </a:r>
          </a:p>
          <a:p>
            <a:endParaRPr lang="en-US"/>
          </a:p>
          <a:p>
            <a:endParaRPr lang="en-US"/>
          </a:p>
          <a:p>
            <a:r>
              <a:rPr lang="en-US" u="sng"/>
              <a:t>Graph</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effectLst/>
              </a:rPr>
              <a:t>Neff, R. A., Edwards, D., Palmer, A., Ramsing, R., Righter, A., &amp; Wolfson, J. (2018). Reducing meat consumption in the USA: A nationally representative survey of attitudes and </a:t>
            </a:r>
            <a:r>
              <a:rPr lang="en-US" err="1">
                <a:effectLst/>
              </a:rPr>
              <a:t>behaviours</a:t>
            </a:r>
            <a:r>
              <a:rPr lang="en-US">
                <a:effectLst/>
              </a:rPr>
              <a:t>. </a:t>
            </a:r>
            <a:r>
              <a:rPr lang="en-US" i="1">
                <a:effectLst/>
              </a:rPr>
              <a:t>Public Health Nutrition</a:t>
            </a:r>
            <a:r>
              <a:rPr lang="en-US">
                <a:effectLst/>
              </a:rPr>
              <a:t>, </a:t>
            </a:r>
            <a:r>
              <a:rPr lang="en-US" i="1">
                <a:effectLst/>
              </a:rPr>
              <a:t>21</a:t>
            </a:r>
            <a:r>
              <a:rPr lang="en-US">
                <a:effectLst/>
              </a:rPr>
              <a:t>(10), 1835–1844. </a:t>
            </a:r>
            <a:r>
              <a:rPr lang="en-US">
                <a:effectLst/>
                <a:hlinkClick r:id="rId3"/>
              </a:rPr>
              <a:t>https://doi.org/10.1017/S1368980017004190</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60</a:t>
            </a:fld>
            <a:endParaRPr lang="en-US"/>
          </a:p>
        </p:txBody>
      </p:sp>
    </p:spTree>
    <p:extLst>
      <p:ext uri="{BB962C8B-B14F-4D97-AF65-F5344CB8AC3E}">
        <p14:creationId xmlns:p14="http://schemas.microsoft.com/office/powerpoint/2010/main" val="37783086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When it comes to the HOW to help people shift, many different approaches have been explored with some success and a lot of failure.</a:t>
            </a:r>
          </a:p>
          <a:p>
            <a:endParaRPr lang="en-US"/>
          </a:p>
          <a:p>
            <a:r>
              <a:rPr lang="en-US"/>
              <a:t>From limiting or eliminating choices all together, making substitutions, adjusting prices and using defaults to education and skills training. Some of these reflect interventions (like eliminating choices altogether) are potentially more effective but less feasible and socially acceptable than the others that involve incentives or education..  </a:t>
            </a:r>
          </a:p>
          <a:p>
            <a:endParaRPr lang="en-US"/>
          </a:p>
          <a:p>
            <a:r>
              <a:rPr lang="en-US"/>
              <a:t>Effective solutions will likely include a combination of strategies.</a:t>
            </a:r>
          </a:p>
          <a:p>
            <a:endParaRPr lang="en-US"/>
          </a:p>
          <a:p>
            <a:endParaRPr lang="en-US"/>
          </a:p>
          <a:p>
            <a:r>
              <a:rPr lang="en-US"/>
              <a:t>-----</a:t>
            </a:r>
          </a:p>
          <a:p>
            <a:endParaRPr lang="en-US"/>
          </a:p>
          <a:p>
            <a:endParaRPr lang="en-US"/>
          </a:p>
          <a:p>
            <a:r>
              <a:rPr lang="en-US" u="sng"/>
              <a:t>Note</a:t>
            </a:r>
          </a:p>
          <a:p>
            <a:r>
              <a:rPr lang="en-US"/>
              <a:t>Examples of different intervention types to reduce meat overconsumption; darker </a:t>
            </a:r>
            <a:r>
              <a:rPr lang="en-US" err="1"/>
              <a:t>colours</a:t>
            </a:r>
            <a:r>
              <a:rPr lang="en-US"/>
              <a:t> represent potentially more effective but less feasible and socially acceptable options (based on data from </a:t>
            </a:r>
            <a:r>
              <a:rPr lang="en-US">
                <a:hlinkClick r:id="rId3"/>
              </a:rPr>
              <a:t>Lombardini and Lankoski, 2013</a:t>
            </a:r>
            <a:r>
              <a:rPr lang="en-US"/>
              <a:t> (eliminate choice); </a:t>
            </a:r>
            <a:r>
              <a:rPr lang="en-US">
                <a:hlinkClick r:id="rId4"/>
              </a:rPr>
              <a:t>Harwatt et al., 2017</a:t>
            </a:r>
            <a:r>
              <a:rPr lang="en-US"/>
              <a:t> (restrict choice); </a:t>
            </a:r>
            <a:r>
              <a:rPr lang="en-US">
                <a:hlinkClick r:id="rId5"/>
              </a:rPr>
              <a:t>Bødker et al., 2015</a:t>
            </a:r>
            <a:r>
              <a:rPr lang="en-US"/>
              <a:t> (fiscal disincentives); </a:t>
            </a:r>
            <a:r>
              <a:rPr lang="en-US">
                <a:hlinkClick r:id="rId6"/>
              </a:rPr>
              <a:t>Hansen et al., 2019</a:t>
            </a:r>
            <a:r>
              <a:rPr lang="en-US"/>
              <a:t> (change defaults); </a:t>
            </a:r>
            <a:r>
              <a:rPr lang="en-US">
                <a:hlinkClick r:id="rId7"/>
              </a:rPr>
              <a:t>Flynn et al., 2013</a:t>
            </a:r>
            <a:r>
              <a:rPr lang="en-US"/>
              <a:t> (provide services); </a:t>
            </a:r>
            <a:r>
              <a:rPr lang="en-US">
                <a:hlinkClick r:id="rId8"/>
              </a:rPr>
              <a:t>Diepeveen et al., 2013</a:t>
            </a:r>
            <a:r>
              <a:rPr lang="en-US"/>
              <a:t> (provide information)).</a:t>
            </a:r>
          </a:p>
          <a:p>
            <a:endParaRPr lang="en-US"/>
          </a:p>
          <a:p>
            <a:r>
              <a:rPr lang="en-US" u="sng"/>
              <a:t>Framework</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effectLst/>
              </a:rPr>
              <a:t>Rust, N. A., Ridding, L., Ward, C., Clark, B., Kehoe, L., Dora, M., Whittingham, M. J., McGowan, P., Chaudhary, A., Reynolds, C. J., </a:t>
            </a:r>
            <a:r>
              <a:rPr lang="en-US" err="1">
                <a:effectLst/>
              </a:rPr>
              <a:t>Trivedy</a:t>
            </a:r>
            <a:r>
              <a:rPr lang="en-US">
                <a:effectLst/>
              </a:rPr>
              <a:t>, C., &amp; West, N. (2020). How to transition to reduced-meat diets that benefit people and the planet. </a:t>
            </a:r>
            <a:r>
              <a:rPr lang="en-US" i="1">
                <a:effectLst/>
              </a:rPr>
              <a:t>Science of The Total Environment</a:t>
            </a:r>
            <a:r>
              <a:rPr lang="en-US">
                <a:effectLst/>
              </a:rPr>
              <a:t>, </a:t>
            </a:r>
            <a:r>
              <a:rPr lang="en-US" i="1">
                <a:effectLst/>
              </a:rPr>
              <a:t>718</a:t>
            </a:r>
            <a:r>
              <a:rPr lang="en-US">
                <a:effectLst/>
              </a:rPr>
              <a:t>. </a:t>
            </a:r>
            <a:r>
              <a:rPr lang="en-US">
                <a:effectLst/>
                <a:hlinkClick r:id="rId9"/>
              </a:rPr>
              <a:t>https://doi.org/10.1016/j.scitotenv.2020.137208</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61</a:t>
            </a:fld>
            <a:endParaRPr lang="en-US"/>
          </a:p>
        </p:txBody>
      </p:sp>
    </p:spTree>
    <p:extLst>
      <p:ext uri="{BB962C8B-B14F-4D97-AF65-F5344CB8AC3E}">
        <p14:creationId xmlns:p14="http://schemas.microsoft.com/office/powerpoint/2010/main" val="20539371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As nutrition and health professionals, connecting with consumers by helping them better understand that food impacts more than our own personal health is an important first step along the continuum of dietary behavior change. Multiple studies confirm there is a low level of awareness among most consumers about the connection between diet and climate change.  It’s also important to note that meat intake has personal and cultural value, so awareness only is unlikely to propel shifts. Likewise, nudges may lead to short term, but not necessarily long-term change.</a:t>
            </a:r>
          </a:p>
          <a:p>
            <a:endParaRPr lang="en-US"/>
          </a:p>
          <a:p>
            <a:r>
              <a:rPr lang="en-US"/>
              <a:t>Because of this, recommendations for a successful consumer-focused strategy include two elements: (1) approaches to raise awareness and (2) pathways to facilitate change. </a:t>
            </a:r>
          </a:p>
          <a:p>
            <a:endParaRPr lang="en-US"/>
          </a:p>
          <a:p>
            <a:endParaRPr lang="en-US"/>
          </a:p>
          <a:p>
            <a:r>
              <a:rPr lang="en-US"/>
              <a:t>-----</a:t>
            </a:r>
          </a:p>
          <a:p>
            <a:endParaRPr lang="en-US"/>
          </a:p>
          <a:p>
            <a:endParaRPr lang="en-US"/>
          </a:p>
          <a:p>
            <a:r>
              <a:rPr lang="en-US" u="sng"/>
              <a:t>Information</a:t>
            </a:r>
            <a:r>
              <a:rPr lang="en-US"/>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effectLst/>
              </a:rPr>
              <a:t>Wellesley, L., &amp; Froggatt, A. (2023). </a:t>
            </a:r>
            <a:r>
              <a:rPr lang="en-US" i="1">
                <a:effectLst/>
              </a:rPr>
              <a:t>Changing Climate, Changing Diets: Pathways to Lower Meat Consumption</a:t>
            </a:r>
            <a:r>
              <a:rPr lang="en-US">
                <a:effectLst/>
              </a:rPr>
              <a:t>. Chatham House. </a:t>
            </a:r>
            <a:r>
              <a:rPr lang="en-US">
                <a:effectLst/>
                <a:hlinkClick r:id="rId3"/>
              </a:rPr>
              <a:t>https://www.chathamhouse.org/2015/11/changing-climate-changing-diets-pathways-lower-meat-consumption</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62</a:t>
            </a:fld>
            <a:endParaRPr lang="en-US"/>
          </a:p>
        </p:txBody>
      </p:sp>
    </p:spTree>
    <p:extLst>
      <p:ext uri="{BB962C8B-B14F-4D97-AF65-F5344CB8AC3E}">
        <p14:creationId xmlns:p14="http://schemas.microsoft.com/office/powerpoint/2010/main" val="2372879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diagram explains how these two pathways work together. Although education efforts tend to focus on building knowledge and values (in the blue boxes, marked as 1), environmental cues are extremely powerful. Our behavior is often under control of the faster, automatic decision-making system (red box , marked as 2), rather</a:t>
            </a:r>
            <a:r>
              <a:rPr lang="en-US" baseline="0"/>
              <a:t> than our reflective system</a:t>
            </a:r>
            <a:r>
              <a:rPr lang="en-US"/>
              <a:t>.</a:t>
            </a:r>
            <a:r>
              <a:rPr lang="en-US" baseline="0"/>
              <a:t> In fact, most decisions are made in an instant and are highly influenced by these environmental cues. Over time and with practice and repetition, intentional choices become more habitual and reflexive.  They are driven by experiences and new associations (green arrows, marked as 3) that can be formed through education, motivational outreach and new environmental cues.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u="sng" baseline="0"/>
              <a:t>Graphic</a:t>
            </a:r>
            <a:r>
              <a:rPr lang="en-US" baseline="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Marteau, T. M. (2017). Towards environmentally sustainable human </a:t>
            </a:r>
            <a:r>
              <a:rPr lang="en-US" err="1">
                <a:effectLst/>
              </a:rPr>
              <a:t>behaviour</a:t>
            </a:r>
            <a:r>
              <a:rPr lang="en-US">
                <a:effectLst/>
              </a:rPr>
              <a:t>: Targeting non-conscious and conscious processes for effective and acceptable policies. </a:t>
            </a:r>
            <a:r>
              <a:rPr lang="en-US" i="1">
                <a:effectLst/>
              </a:rPr>
              <a:t>Philosophical Transactions of the Royal Society A: Mathematical, Physical and Engineering Sciences</a:t>
            </a:r>
            <a:r>
              <a:rPr lang="en-US">
                <a:effectLst/>
              </a:rPr>
              <a:t>, </a:t>
            </a:r>
            <a:r>
              <a:rPr lang="en-US" i="1">
                <a:effectLst/>
              </a:rPr>
              <a:t>375</a:t>
            </a:r>
            <a:r>
              <a:rPr lang="en-US">
                <a:effectLst/>
              </a:rPr>
              <a:t>(2095). </a:t>
            </a:r>
            <a:r>
              <a:rPr lang="en-US">
                <a:effectLst/>
                <a:hlinkClick r:id="rId3"/>
              </a:rPr>
              <a:t>https://doi.org/10.1098/rsta.2016.0371</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63</a:t>
            </a:fld>
            <a:endParaRPr lang="en-US"/>
          </a:p>
        </p:txBody>
      </p:sp>
    </p:spTree>
    <p:extLst>
      <p:ext uri="{BB962C8B-B14F-4D97-AF65-F5344CB8AC3E}">
        <p14:creationId xmlns:p14="http://schemas.microsoft.com/office/powerpoint/2010/main" val="261618570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We’ve spent a lot of time on consumer behaviors and food choices. As nutrition professionals and educators, you will quickly observe what is termed as the consumer </a:t>
            </a:r>
            <a:r>
              <a:rPr lang="en-US" b="1"/>
              <a:t>intention-behavior gap</a:t>
            </a:r>
            <a:r>
              <a:rPr lang="en-US"/>
              <a:t> that is described in the earlier figure from Marteau, et al. When a deeply engrained daily habit or behavior exists, it is difficult to connect the choice at hand to long-term health and environmental consequences.  In the case of diets and climate, broad changes are needed to achieve the needed dietary transition.  Although bottom-up consumer pressure on food manufacturing and food environments have value, these actions rarely get to the needed societal tipping point.</a:t>
            </a:r>
          </a:p>
          <a:p>
            <a:endParaRPr lang="en-US"/>
          </a:p>
          <a:p>
            <a:r>
              <a:rPr lang="en-US"/>
              <a:t>Good policy can influence the broader external and food choice environment where these needed shifts can happen. </a:t>
            </a:r>
          </a:p>
          <a:p>
            <a:endParaRPr lang="en-US"/>
          </a:p>
          <a:p>
            <a:r>
              <a:rPr lang="en-US"/>
              <a:t>Types of policies that support consumer choices include:</a:t>
            </a:r>
          </a:p>
          <a:p>
            <a:pPr marL="628650" lvl="1" indent="-171450">
              <a:buFont typeface="Arial" panose="020B0604020202020204" pitchFamily="34" charset="0"/>
              <a:buChar char="•"/>
            </a:pPr>
            <a:r>
              <a:rPr lang="en-US" b="1">
                <a:effectLst/>
              </a:rPr>
              <a:t>Mandates – </a:t>
            </a:r>
            <a:r>
              <a:rPr lang="en-US" b="0">
                <a:effectLst/>
              </a:rPr>
              <a:t>to</a:t>
            </a:r>
            <a:r>
              <a:rPr lang="en-US" b="1">
                <a:effectLst/>
              </a:rPr>
              <a:t> </a:t>
            </a:r>
            <a:r>
              <a:rPr lang="en-US">
                <a:effectLst/>
              </a:rPr>
              <a:t>protect against the adverse effects of an unhealthy substance or environment</a:t>
            </a:r>
          </a:p>
          <a:p>
            <a:pPr marL="628650" lvl="1" indent="-171450">
              <a:buFont typeface="Arial" panose="020B0604020202020204" pitchFamily="34" charset="0"/>
              <a:buChar char="•"/>
            </a:pPr>
            <a:r>
              <a:rPr lang="en-US" b="1">
                <a:effectLst/>
              </a:rPr>
              <a:t>Restrictions</a:t>
            </a:r>
            <a:r>
              <a:rPr lang="en-US">
                <a:effectLst/>
              </a:rPr>
              <a:t>–limit access to an unhealthy substance or environment</a:t>
            </a:r>
          </a:p>
          <a:p>
            <a:pPr marL="628650" lvl="1" indent="-171450">
              <a:buFont typeface="Arial" panose="020B0604020202020204" pitchFamily="34" charset="0"/>
              <a:buChar char="•"/>
            </a:pPr>
            <a:r>
              <a:rPr lang="en-US" b="1">
                <a:effectLst/>
              </a:rPr>
              <a:t>Economic incentives</a:t>
            </a:r>
            <a:r>
              <a:rPr lang="en-US">
                <a:effectLst/>
              </a:rPr>
              <a:t>– aim to better align price incentives with health outcomes, encouraging higher consumption of healthy products and lower consumption of unhealthy products</a:t>
            </a:r>
          </a:p>
          <a:p>
            <a:pPr marL="628650" lvl="1" indent="-171450">
              <a:buFont typeface="Arial" panose="020B0604020202020204" pitchFamily="34" charset="0"/>
              <a:buChar char="•"/>
            </a:pPr>
            <a:r>
              <a:rPr lang="en-US" b="1">
                <a:effectLst/>
              </a:rPr>
              <a:t>Marketing limits </a:t>
            </a:r>
            <a:r>
              <a:rPr lang="en-US">
                <a:effectLst/>
              </a:rPr>
              <a:t>- limit advertising and promotion of an unhealthy substance or environment</a:t>
            </a:r>
          </a:p>
          <a:p>
            <a:pPr marL="628650" lvl="1" indent="-171450">
              <a:buFont typeface="Arial" panose="020B0604020202020204" pitchFamily="34" charset="0"/>
              <a:buChar char="•"/>
            </a:pPr>
            <a:r>
              <a:rPr lang="en-US" b="1">
                <a:effectLst/>
              </a:rPr>
              <a:t>Information provision </a:t>
            </a:r>
            <a:r>
              <a:rPr lang="en-US">
                <a:effectLst/>
              </a:rPr>
              <a:t>- provide the public with important health information, including encouraging healthy behaviors and warning about the dangers of an unhealthy substance or environment</a:t>
            </a:r>
          </a:p>
          <a:p>
            <a:pPr marL="628650" lvl="1" indent="-171450">
              <a:buFont typeface="Arial" panose="020B0604020202020204" pitchFamily="34" charset="0"/>
              <a:buChar char="•"/>
            </a:pPr>
            <a:r>
              <a:rPr lang="en-US" b="1">
                <a:effectLst/>
              </a:rPr>
              <a:t>Environmental defaults </a:t>
            </a:r>
            <a:r>
              <a:rPr lang="en-US">
                <a:effectLst/>
              </a:rPr>
              <a:t>- preserve the freedom of individuals to expose themselves to an unhealthy substance or environment but makes it easier for them to avoid it.</a:t>
            </a:r>
          </a:p>
          <a:p>
            <a:pPr marL="171450" indent="-171450">
              <a:buFont typeface="Arial" panose="020B0604020202020204" pitchFamily="34" charset="0"/>
              <a:buChar char="•"/>
            </a:pPr>
            <a:endParaRPr lang="en-US">
              <a:effectLst/>
            </a:endParaRPr>
          </a:p>
          <a:p>
            <a:pPr marL="0" indent="0">
              <a:buFont typeface="Arial" panose="020B0604020202020204" pitchFamily="34" charset="0"/>
              <a:buNone/>
            </a:pPr>
            <a:r>
              <a:rPr lang="en-US">
                <a:effectLst/>
              </a:rPr>
              <a:t>There are pros and cons of each type, and some are harder to enact than others. Some successful policies that have been used to support sustainable, climate friendly food choices include labeling, pricing incentives, procurement policies and environment defaults.  Federal policies such as the Farm Bill can also impact the broader food environment. </a:t>
            </a:r>
          </a:p>
          <a:p>
            <a:pPr marL="0" indent="0">
              <a:buFont typeface="Arial" panose="020B0604020202020204" pitchFamily="34" charset="0"/>
              <a:buNone/>
            </a:pPr>
            <a:endParaRPr lang="en-US">
              <a:effectLst/>
            </a:endParaRPr>
          </a:p>
          <a:p>
            <a:pPr marL="0" indent="0">
              <a:buFont typeface="Arial" panose="020B0604020202020204" pitchFamily="34" charset="0"/>
              <a:buNone/>
            </a:pPr>
            <a:r>
              <a:rPr lang="en-US">
                <a:effectLst/>
              </a:rPr>
              <a:t>All in all, policy and consumer-focused strategies can go hand in hand to accelerate and solidify needed dietary shifts for a sustainable, healthy future.</a:t>
            </a:r>
          </a:p>
          <a:p>
            <a:pPr marL="0" indent="0">
              <a:buFont typeface="Arial" panose="020B0604020202020204" pitchFamily="34" charset="0"/>
              <a:buNone/>
            </a:pPr>
            <a:endParaRPr lang="en-US">
              <a:effectLst/>
            </a:endParaRPr>
          </a:p>
          <a:p>
            <a:pPr marL="0" indent="0">
              <a:buFont typeface="Arial" panose="020B0604020202020204" pitchFamily="34" charset="0"/>
              <a:buNone/>
            </a:pPr>
            <a:endParaRPr lang="en-US">
              <a:effectLst/>
            </a:endParaRPr>
          </a:p>
          <a:p>
            <a:pPr marL="0" indent="0">
              <a:buFont typeface="Arial" panose="020B0604020202020204" pitchFamily="34" charset="0"/>
              <a:buNone/>
            </a:pPr>
            <a:r>
              <a:rPr lang="en-US">
                <a:effectLst/>
              </a:rPr>
              <a:t>-----</a:t>
            </a:r>
          </a:p>
          <a:p>
            <a:pPr marL="0" indent="0">
              <a:buFont typeface="Arial" panose="020B0604020202020204" pitchFamily="34" charset="0"/>
              <a:buNone/>
            </a:pPr>
            <a:endParaRPr lang="en-US">
              <a:effectLst/>
            </a:endParaRPr>
          </a:p>
          <a:p>
            <a:pPr marL="0" indent="0">
              <a:buFont typeface="Arial" panose="020B0604020202020204" pitchFamily="34" charset="0"/>
              <a:buNone/>
            </a:pPr>
            <a:endParaRPr lang="en-US">
              <a:effectLst/>
            </a:endParaRPr>
          </a:p>
          <a:p>
            <a:pPr marL="0" indent="0">
              <a:buFont typeface="Arial" panose="020B0604020202020204" pitchFamily="34" charset="0"/>
              <a:buNone/>
            </a:pPr>
            <a:r>
              <a:rPr lang="en-US" u="sng">
                <a:effectLst/>
              </a:rPr>
              <a:t>Information</a:t>
            </a:r>
            <a:r>
              <a:rPr lang="en-US">
                <a:effectLst/>
              </a:rPr>
              <a:t>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effectLst/>
              </a:rPr>
              <a:t>Gorski, M. T., &amp; Roberto, C. A. (2015). Public health policies to encourage healthy eating habits: Recent perspectives. </a:t>
            </a:r>
            <a:r>
              <a:rPr lang="en-US" i="1">
                <a:effectLst/>
              </a:rPr>
              <a:t>Journal of Healthcare Leadership</a:t>
            </a:r>
            <a:r>
              <a:rPr lang="en-US">
                <a:effectLst/>
              </a:rPr>
              <a:t>, </a:t>
            </a:r>
            <a:r>
              <a:rPr lang="en-US" i="1">
                <a:effectLst/>
              </a:rPr>
              <a:t>7</a:t>
            </a:r>
            <a:r>
              <a:rPr lang="en-US">
                <a:effectLst/>
              </a:rPr>
              <a:t>, 81–90. </a:t>
            </a:r>
            <a:r>
              <a:rPr lang="en-US">
                <a:effectLst/>
                <a:hlinkClick r:id="rId3"/>
              </a:rPr>
              <a:t>https://doi.org/10.2147/JHL.S69188</a:t>
            </a:r>
            <a:endParaRPr lang="en-US">
              <a:effectLst/>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err="1">
                <a:effectLst/>
              </a:rPr>
              <a:t>Aschemann</a:t>
            </a:r>
            <a:r>
              <a:rPr lang="en-US">
                <a:effectLst/>
              </a:rPr>
              <a:t>-Witzel, J., &amp; Janssen, M. (2022). The role of policy actions to accelerate food consumer </a:t>
            </a:r>
            <a:r>
              <a:rPr lang="en-US" err="1">
                <a:effectLst/>
              </a:rPr>
              <a:t>behaviour</a:t>
            </a:r>
            <a:r>
              <a:rPr lang="en-US">
                <a:effectLst/>
              </a:rPr>
              <a:t> change. </a:t>
            </a:r>
            <a:r>
              <a:rPr lang="en-US" i="1">
                <a:effectLst/>
              </a:rPr>
              <a:t>Agricultural and Food Economics</a:t>
            </a:r>
            <a:r>
              <a:rPr lang="en-US">
                <a:effectLst/>
              </a:rPr>
              <a:t>, </a:t>
            </a:r>
            <a:r>
              <a:rPr lang="en-US" i="1">
                <a:effectLst/>
              </a:rPr>
              <a:t>10</a:t>
            </a:r>
            <a:r>
              <a:rPr lang="en-US">
                <a:effectLst/>
              </a:rPr>
              <a:t>(1), 22. </a:t>
            </a:r>
            <a:r>
              <a:rPr lang="en-US">
                <a:effectLst/>
                <a:hlinkClick r:id="rId4"/>
              </a:rPr>
              <a:t>https://doi.org/10.1186/s40100-022-00230-x</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64</a:t>
            </a:fld>
            <a:endParaRPr lang="en-US"/>
          </a:p>
        </p:txBody>
      </p:sp>
    </p:spTree>
    <p:extLst>
      <p:ext uri="{BB962C8B-B14F-4D97-AF65-F5344CB8AC3E}">
        <p14:creationId xmlns:p14="http://schemas.microsoft.com/office/powerpoint/2010/main" val="23881962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a:solidFill>
                  <a:schemeClr val="tx1"/>
                </a:solidFill>
                <a:effectLst/>
                <a:ea typeface="+mn-ea"/>
                <a:cs typeface="+mn-cs"/>
              </a:rPr>
              <a:t>Despite challenges, focusing on  incremental changes is an important and effective strategy.</a:t>
            </a:r>
          </a:p>
          <a:p>
            <a:endParaRPr lang="en-US" sz="1200" kern="1200">
              <a:solidFill>
                <a:schemeClr val="tx1"/>
              </a:solidFill>
              <a:effectLst/>
              <a:ea typeface="+mn-ea"/>
              <a:cs typeface="+mn-cs"/>
            </a:endParaRPr>
          </a:p>
          <a:p>
            <a:r>
              <a:rPr lang="en-US" sz="1200" kern="1200">
                <a:solidFill>
                  <a:schemeClr val="tx1"/>
                </a:solidFill>
                <a:effectLst/>
                <a:ea typeface="+mn-ea"/>
                <a:cs typeface="+mn-cs"/>
              </a:rPr>
              <a:t>In a 2015 survey of 1,120 respondents, over half reported they ate less red meat, poultry or fish in the past year. Of those, 32% ate less by cutting meat out of their diet one day a week, 4% by eliminating it from at least one meal, 66% by buying less, 56% by eating smaller portions, and only 8% by cutting it out completely. These results support the strong body of evidence that most people make dietary changes gradually, not all at once. </a:t>
            </a:r>
          </a:p>
          <a:p>
            <a:endParaRPr lang="en-US" sz="1200" kern="1200">
              <a:solidFill>
                <a:schemeClr val="tx1"/>
              </a:solidFill>
              <a:effectLst/>
              <a:ea typeface="+mn-ea"/>
              <a:cs typeface="+mn-cs"/>
            </a:endParaRPr>
          </a:p>
          <a:p>
            <a:r>
              <a:rPr lang="en-US" sz="1200" kern="1200">
                <a:solidFill>
                  <a:schemeClr val="tx1"/>
                </a:solidFill>
                <a:effectLst/>
                <a:ea typeface="+mn-ea"/>
                <a:cs typeface="+mn-cs"/>
              </a:rPr>
              <a:t>Other research has found that long-term vegetarians </a:t>
            </a:r>
            <a:r>
              <a:rPr lang="en-US" sz="1200"/>
              <a:t>shifted gradually and cited multiple reasons for reducing meat consumption – not just health. </a:t>
            </a:r>
          </a:p>
          <a:p>
            <a:pPr lvl="0">
              <a:spcBef>
                <a:spcPts val="1800"/>
              </a:spcBef>
            </a:pPr>
            <a:r>
              <a:rPr lang="en-US" sz="1200"/>
              <a:t>This study also pointed out  that an emphasis on reduction vs. “pure” diet is more effective in decreasing overall animal product consumption and added that former vegetarians still eat a lot less meat than the U.S. population. </a:t>
            </a:r>
          </a:p>
          <a:p>
            <a:endParaRPr lang="en-US"/>
          </a:p>
          <a:p>
            <a:endParaRPr lang="en-US"/>
          </a:p>
          <a:p>
            <a:r>
              <a:rPr lang="en-US"/>
              <a:t>-----</a:t>
            </a:r>
          </a:p>
          <a:p>
            <a:endParaRPr lang="en-US"/>
          </a:p>
          <a:p>
            <a:endParaRPr lang="en-US"/>
          </a:p>
          <a:p>
            <a:r>
              <a:rPr lang="en-US" u="sng"/>
              <a:t>Graphic (Adapted)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effectLst/>
              </a:rPr>
              <a:t>Neff, R. A., Edwards, D., Palmer, A., Ramsing, R., Righter, A., &amp; Wolfson, J. (2018). Reducing meat consumption in the USA: A nationally representative survey of attitudes and </a:t>
            </a:r>
            <a:r>
              <a:rPr lang="en-US" err="1">
                <a:effectLst/>
              </a:rPr>
              <a:t>behaviours</a:t>
            </a:r>
            <a:r>
              <a:rPr lang="en-US">
                <a:effectLst/>
              </a:rPr>
              <a:t>. </a:t>
            </a:r>
            <a:r>
              <a:rPr lang="en-US" i="1">
                <a:effectLst/>
              </a:rPr>
              <a:t>Public Health Nutrition</a:t>
            </a:r>
            <a:r>
              <a:rPr lang="en-US">
                <a:effectLst/>
              </a:rPr>
              <a:t>, </a:t>
            </a:r>
            <a:r>
              <a:rPr lang="en-US" i="1">
                <a:effectLst/>
              </a:rPr>
              <a:t>21</a:t>
            </a:r>
            <a:r>
              <a:rPr lang="en-US">
                <a:effectLst/>
              </a:rPr>
              <a:t>(10), 1835–1844. </a:t>
            </a:r>
            <a:r>
              <a:rPr lang="en-US">
                <a:effectLst/>
                <a:hlinkClick r:id="rId3"/>
              </a:rPr>
              <a:t>https://doi.org/10.1017/S1368980017004190</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65</a:t>
            </a:fld>
            <a:endParaRPr lang="en-US"/>
          </a:p>
        </p:txBody>
      </p:sp>
    </p:spTree>
    <p:extLst>
      <p:ext uri="{BB962C8B-B14F-4D97-AF65-F5344CB8AC3E}">
        <p14:creationId xmlns:p14="http://schemas.microsoft.com/office/powerpoint/2010/main" val="4437090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t>In a 2024 United Kingdom analysis, a </a:t>
            </a:r>
            <a:r>
              <a:rPr lang="en-US"/>
              <a:t>17.5 g decrease in per capita total meat consumption was driven by </a:t>
            </a:r>
            <a:r>
              <a:rPr lang="en-US" sz="1200"/>
              <a:t>reduced meat portions (52%), followed by fewer meat-eating days (24%), fewer meat consumers (17%) and fewer meat-eating meal occasions (7%).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t>These findings add to our understanding of the value  and contribution of small changes when seeking larger change. </a:t>
            </a:r>
          </a:p>
          <a:p>
            <a:endParaRPr lang="en-US"/>
          </a:p>
          <a:p>
            <a:r>
              <a:rPr lang="en-US"/>
              <a:t>In the decomposition analysis, of the 17.5 g decrease in per capita total meat consumption, portion size contributed nearly 52%, the number of meat-eating days contributed 24.5%, proportion of meat consumers contributed 17% and the number of daily meat-eating occasions contributed 6.5%. </a:t>
            </a:r>
          </a:p>
          <a:p>
            <a:endParaRPr lang="en-US"/>
          </a:p>
          <a:p>
            <a:r>
              <a:rPr lang="en-US"/>
              <a:t>In subgroup analyses, portion size remained the largest contributor among all groups (men: 69.4%, women: 38.5%, adults: 48.1%, children: 66.3%, first income tertile: 54.8%, second income tertile: 73.8%, third income tertile: 45.4%.</a:t>
            </a:r>
          </a:p>
          <a:p>
            <a:endParaRPr lang="en-US"/>
          </a:p>
          <a:p>
            <a:r>
              <a:rPr lang="en-US"/>
              <a:t>The modest contribution of reducing meat-eating days indicates that we should not overestimate the impact of a weekly ‘Meatless Monday’ or ‘Veggie Thursday’. </a:t>
            </a:r>
          </a:p>
          <a:p>
            <a:endParaRPr lang="en-US"/>
          </a:p>
          <a:p>
            <a:endParaRPr lang="en-US"/>
          </a:p>
          <a:p>
            <a:r>
              <a:rPr lang="en-US"/>
              <a:t>-----</a:t>
            </a:r>
          </a:p>
          <a:p>
            <a:endParaRPr lang="en-US"/>
          </a:p>
          <a:p>
            <a:endParaRPr lang="en-US"/>
          </a:p>
          <a:p>
            <a:r>
              <a:rPr lang="en-US" u="sng"/>
              <a:t>Graph</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effectLst/>
              </a:rPr>
              <a:t>Reinders, M. J., &amp; </a:t>
            </a:r>
            <a:r>
              <a:rPr lang="en-US" err="1">
                <a:effectLst/>
              </a:rPr>
              <a:t>Dagevos</a:t>
            </a:r>
            <a:r>
              <a:rPr lang="en-US">
                <a:effectLst/>
              </a:rPr>
              <a:t>, H. (2024). Meat reduction in small portions. </a:t>
            </a:r>
            <a:r>
              <a:rPr lang="en-US" i="1">
                <a:effectLst/>
              </a:rPr>
              <a:t>Nature Food</a:t>
            </a:r>
            <a:r>
              <a:rPr lang="en-US">
                <a:effectLst/>
              </a:rPr>
              <a:t>, </a:t>
            </a:r>
            <a:r>
              <a:rPr lang="en-US" i="1">
                <a:effectLst/>
              </a:rPr>
              <a:t>12</a:t>
            </a:r>
            <a:r>
              <a:rPr lang="en-US">
                <a:effectLst/>
              </a:rPr>
              <a:t>(5), 972–973. </a:t>
            </a:r>
            <a:r>
              <a:rPr lang="en-US">
                <a:effectLst/>
                <a:hlinkClick r:id="rId3"/>
              </a:rPr>
              <a:t>https://doi.org/10.1038/s43016-024-01084-w</a:t>
            </a:r>
            <a:endParaRPr lang="en-US">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effectLst/>
              </a:rPr>
              <a:t>Vonderschmidt, A., Jaacks, L. M., Alexander, P., Green, R., Bellows, A. L., &amp; Stewart, C. (2024). Smaller meat portions contribute the most to reducing meat consumption in the United Kingdom. </a:t>
            </a:r>
            <a:r>
              <a:rPr lang="en-US" i="1">
                <a:effectLst/>
              </a:rPr>
              <a:t>Nature Food</a:t>
            </a:r>
            <a:r>
              <a:rPr lang="en-US">
                <a:effectLst/>
              </a:rPr>
              <a:t>, </a:t>
            </a:r>
            <a:r>
              <a:rPr lang="en-US" i="1">
                <a:effectLst/>
              </a:rPr>
              <a:t>5</a:t>
            </a:r>
            <a:r>
              <a:rPr lang="en-US">
                <a:effectLst/>
              </a:rPr>
              <a:t>(12), 982–987. </a:t>
            </a:r>
            <a:r>
              <a:rPr lang="en-US">
                <a:effectLst/>
                <a:hlinkClick r:id="rId4"/>
              </a:rPr>
              <a:t>https://doi.org/10.1038/s43016-024-01070-2</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66</a:t>
            </a:fld>
            <a:endParaRPr lang="en-US"/>
          </a:p>
        </p:txBody>
      </p:sp>
    </p:spTree>
    <p:extLst>
      <p:ext uri="{BB962C8B-B14F-4D97-AF65-F5344CB8AC3E}">
        <p14:creationId xmlns:p14="http://schemas.microsoft.com/office/powerpoint/2010/main" val="69386488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a:t>In wrapping up, there are many different approaches to working with consumers and modifying food environments to facilitate changes. Meatless Monday encourages small changes. </a:t>
            </a:r>
          </a:p>
          <a:p>
            <a:r>
              <a:rPr lang="en-US" sz="1200"/>
              <a:t>.</a:t>
            </a:r>
          </a:p>
          <a:p>
            <a:r>
              <a:rPr lang="en-US" sz="1200"/>
              <a:t>Other programs utilize product placement and hedonic labeling to encourage desired choices. This type of strategy refers to a behavior economics concept called  “nudging” or choice architecture.  This could be as simple as putting the vegetable first on the food line or having the healthier options at eye level. </a:t>
            </a:r>
          </a:p>
          <a:p>
            <a:endParaRPr lang="en-US" sz="1200"/>
          </a:p>
          <a:p>
            <a:r>
              <a:rPr lang="en-US" sz="1200"/>
              <a:t>Programs like Greener by Default present only plant-based menus but allows consumers to add animal proteins as desired.</a:t>
            </a:r>
          </a:p>
        </p:txBody>
      </p:sp>
      <p:sp>
        <p:nvSpPr>
          <p:cNvPr id="4" name="Slide Number Placeholder 3"/>
          <p:cNvSpPr>
            <a:spLocks noGrp="1"/>
          </p:cNvSpPr>
          <p:nvPr>
            <p:ph type="sldNum" sz="quarter" idx="5"/>
          </p:nvPr>
        </p:nvSpPr>
        <p:spPr/>
        <p:txBody>
          <a:bodyPr/>
          <a:lstStyle/>
          <a:p>
            <a:fld id="{13D3DDD1-A2AC-0143-A10E-767D06A6F773}" type="slidenum">
              <a:rPr lang="en-US" smtClean="0"/>
              <a:pPr/>
              <a:t>67</a:t>
            </a:fld>
            <a:endParaRPr lang="en-US"/>
          </a:p>
        </p:txBody>
      </p:sp>
    </p:spTree>
    <p:extLst>
      <p:ext uri="{BB962C8B-B14F-4D97-AF65-F5344CB8AC3E}">
        <p14:creationId xmlns:p14="http://schemas.microsoft.com/office/powerpoint/2010/main" val="408010649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In this evaluation study of Meatless Monday’s weekly newsletter recipients, people who reported practicing MM were significantly more likely to decrease meat consumption compared to people who were not practicing MM. In one model, participants practicing MM were 15 times more likely to avoid meat on more than one day per week) and three times more likely to eliminate meat from their diet entirely. They were five times more likely to incorporate more meatless meals at home and three times more likely when eating out.</a:t>
            </a:r>
          </a:p>
          <a:p>
            <a:endParaRPr lang="en-US"/>
          </a:p>
          <a:p>
            <a:r>
              <a:rPr lang="en-US"/>
              <a:t>Likewise, Participants who subscribed to the weekly e-newsletter for longer were significantly more likely to reduce their meat intake.</a:t>
            </a:r>
          </a:p>
          <a:p>
            <a:endParaRPr lang="en-US"/>
          </a:p>
          <a:p>
            <a:r>
              <a:rPr lang="en-US"/>
              <a:t>Participants who received the e-newsletter for more than one year were twice as likely to eliminate meat from their diet entirely compared to those who received it for less than one year/ Additionally, longer duration increased the odds of avoiding meat more than one day per week by three times Moreover, participants who received the e-newsletter for over three years showed a trend towards a higher likelihood of increasing meatless meals at home and when eating out, compared to those who subscribed for less than one year.</a:t>
            </a:r>
          </a:p>
          <a:p>
            <a:endParaRPr lang="en-US"/>
          </a:p>
          <a:p>
            <a:endParaRPr lang="en-US"/>
          </a:p>
          <a:p>
            <a:r>
              <a:rPr lang="en-US"/>
              <a:t>-----</a:t>
            </a:r>
          </a:p>
          <a:p>
            <a:endParaRPr lang="en-US"/>
          </a:p>
          <a:p>
            <a:endParaRPr lang="en-US"/>
          </a:p>
          <a:p>
            <a:r>
              <a:rPr lang="en-US" u="sng"/>
              <a:t>Information</a:t>
            </a:r>
            <a:r>
              <a:rPr lang="en-US"/>
              <a:t> </a:t>
            </a:r>
          </a:p>
          <a:p>
            <a:r>
              <a:rPr lang="en-US" err="1"/>
              <a:t>Shakory</a:t>
            </a:r>
            <a:r>
              <a:rPr lang="en-US"/>
              <a:t>, S., Altema-Johnson, D., Hendrickson, Z. M., &amp; Ramsing, R. (2025). Dietary changes among people practicing Meatless Monday: A cross-sectional study. </a:t>
            </a:r>
            <a:r>
              <a:rPr lang="en-US" i="1"/>
              <a:t>Appetite</a:t>
            </a:r>
            <a:r>
              <a:rPr lang="en-US"/>
              <a:t>, </a:t>
            </a:r>
            <a:r>
              <a:rPr lang="en-US" i="1"/>
              <a:t>204</a:t>
            </a:r>
            <a:r>
              <a:rPr lang="en-US"/>
              <a:t>, 107760. </a:t>
            </a:r>
            <a:r>
              <a:rPr lang="en-US">
                <a:hlinkClick r:id="rId3"/>
              </a:rPr>
              <a:t>https://doi.org/10.1016/j.appet.2024.107760</a:t>
            </a:r>
            <a:r>
              <a:rPr lang="en-US"/>
              <a:t> </a:t>
            </a:r>
          </a:p>
        </p:txBody>
      </p:sp>
      <p:sp>
        <p:nvSpPr>
          <p:cNvPr id="4" name="Slide Number Placeholder 3"/>
          <p:cNvSpPr>
            <a:spLocks noGrp="1"/>
          </p:cNvSpPr>
          <p:nvPr>
            <p:ph type="sldNum" sz="quarter" idx="5"/>
          </p:nvPr>
        </p:nvSpPr>
        <p:spPr/>
        <p:txBody>
          <a:bodyPr/>
          <a:lstStyle/>
          <a:p>
            <a:fld id="{13D3DDD1-A2AC-0143-A10E-767D06A6F773}" type="slidenum">
              <a:rPr lang="en-US" smtClean="0"/>
              <a:pPr/>
              <a:t>68</a:t>
            </a:fld>
            <a:endParaRPr lang="en-US"/>
          </a:p>
        </p:txBody>
      </p:sp>
    </p:spTree>
    <p:extLst>
      <p:ext uri="{BB962C8B-B14F-4D97-AF65-F5344CB8AC3E}">
        <p14:creationId xmlns:p14="http://schemas.microsoft.com/office/powerpoint/2010/main" val="162504199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D3DDD1-A2AC-0143-A10E-767D06A6F773}" type="slidenum">
              <a:rPr lang="en-US" smtClean="0"/>
              <a:pPr/>
              <a:t>70</a:t>
            </a:fld>
            <a:endParaRPr lang="en-US"/>
          </a:p>
        </p:txBody>
      </p:sp>
    </p:spTree>
    <p:extLst>
      <p:ext uri="{BB962C8B-B14F-4D97-AF65-F5344CB8AC3E}">
        <p14:creationId xmlns:p14="http://schemas.microsoft.com/office/powerpoint/2010/main" val="596663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2A406-16A7-6252-758C-F5556BC3DA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ECBD01-F509-571A-EB8D-4304ACF4C6A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0F3D045-24A7-9FF1-1D15-02D2B5EA7F3A}"/>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effectLst/>
                <a:latin typeface="Times New Roman" panose="02020603050405020304" pitchFamily="18" charset="0"/>
                <a:ea typeface="Calibri" panose="020F0502020204030204" pitchFamily="34" charset="0"/>
              </a:rPr>
              <a:t>Section A will be a quick review of climate change as a primer for the remaining sections.</a:t>
            </a:r>
          </a:p>
        </p:txBody>
      </p:sp>
      <p:sp>
        <p:nvSpPr>
          <p:cNvPr id="4" name="Slide Number Placeholder 3">
            <a:extLst>
              <a:ext uri="{FF2B5EF4-FFF2-40B4-BE49-F238E27FC236}">
                <a16:creationId xmlns:a16="http://schemas.microsoft.com/office/drawing/2014/main" id="{7DF4F286-9A14-387B-4E31-DF7CD3C7E6EC}"/>
              </a:ext>
            </a:extLst>
          </p:cNvPr>
          <p:cNvSpPr>
            <a:spLocks noGrp="1"/>
          </p:cNvSpPr>
          <p:nvPr>
            <p:ph type="sldNum" sz="quarter" idx="5"/>
          </p:nvPr>
        </p:nvSpPr>
        <p:spPr/>
        <p:txBody>
          <a:bodyPr/>
          <a:lstStyle/>
          <a:p>
            <a:fld id="{13D3DDD1-A2AC-0143-A10E-767D06A6F773}" type="slidenum">
              <a:rPr lang="en-US" smtClean="0"/>
              <a:pPr/>
              <a:t>7</a:t>
            </a:fld>
            <a:endParaRPr lang="en-US"/>
          </a:p>
        </p:txBody>
      </p:sp>
    </p:spTree>
    <p:extLst>
      <p:ext uri="{BB962C8B-B14F-4D97-AF65-F5344CB8AC3E}">
        <p14:creationId xmlns:p14="http://schemas.microsoft.com/office/powerpoint/2010/main" val="231347811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D3DDD1-A2AC-0143-A10E-767D06A6F773}" type="slidenum">
              <a:rPr lang="en-US" smtClean="0"/>
              <a:pPr/>
              <a:t>71</a:t>
            </a:fld>
            <a:endParaRPr lang="en-US"/>
          </a:p>
        </p:txBody>
      </p:sp>
    </p:spTree>
    <p:extLst>
      <p:ext uri="{BB962C8B-B14F-4D97-AF65-F5344CB8AC3E}">
        <p14:creationId xmlns:p14="http://schemas.microsoft.com/office/powerpoint/2010/main" val="42516799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D3DDD1-A2AC-0143-A10E-767D06A6F773}" type="slidenum">
              <a:rPr lang="en-US" smtClean="0"/>
              <a:pPr/>
              <a:t>73</a:t>
            </a:fld>
            <a:endParaRPr lang="en-US"/>
          </a:p>
        </p:txBody>
      </p:sp>
    </p:spTree>
    <p:extLst>
      <p:ext uri="{BB962C8B-B14F-4D97-AF65-F5344CB8AC3E}">
        <p14:creationId xmlns:p14="http://schemas.microsoft.com/office/powerpoint/2010/main" val="4268843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a:effectLst/>
                <a:ea typeface="Calibri" panose="020F0502020204030204" pitchFamily="34" charset="0"/>
                <a:cs typeface="Times New Roman" panose="02020603050405020304" pitchFamily="18" charset="0"/>
              </a:rPr>
              <a:t>Let’s start with the basics, which may be a review for many of you. Why are carbon dioxide and other gases called “Greenhouse Gases”? G</a:t>
            </a:r>
            <a:r>
              <a:rPr lang="en-US" sz="1800">
                <a:solidFill>
                  <a:srgbClr val="222222"/>
                </a:solidFill>
                <a:effectLst/>
              </a:rPr>
              <a:t>ases in Earth's atmosphere trap the Sun's heat, keeping the surface of our planet warm. The greenhouse effect is one of the things that makes Earth a comfortable place to live.</a:t>
            </a:r>
            <a:endParaRPr lang="en-US" sz="120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ea typeface="Calibri" panose="020F0502020204030204" pitchFamily="34" charset="0"/>
                <a:cs typeface="Times New Roman" panose="02020603050405020304" pitchFamily="18" charset="0"/>
              </a:rPr>
              <a:t>These gases are called greenhouse gases, and the warming of earth is called the greenhouse effect. This is part of normal planetary systems that have existed for millions of years. </a:t>
            </a:r>
          </a:p>
          <a:p>
            <a:pPr marL="0" marR="0">
              <a:lnSpc>
                <a:spcPct val="107000"/>
              </a:lnSpc>
              <a:spcBef>
                <a:spcPts val="0"/>
              </a:spcBef>
              <a:spcAft>
                <a:spcPts val="800"/>
              </a:spcAft>
            </a:pPr>
            <a:endParaRPr lang="en-US" sz="1200">
              <a:solidFill>
                <a:srgbClr val="4E4E4E"/>
              </a:solidFill>
              <a:effectLst/>
              <a:latin typeface="Segoe UI" panose="020B0502040204020203" pitchFamily="34" charset="0"/>
              <a:ea typeface="Segoe UI" panose="020B0502040204020203" pitchFamily="34" charset="0"/>
            </a:endParaRPr>
          </a:p>
          <a:p>
            <a:pPr marL="0" marR="0">
              <a:lnSpc>
                <a:spcPct val="107000"/>
              </a:lnSpc>
              <a:spcBef>
                <a:spcPts val="0"/>
              </a:spcBef>
              <a:spcAft>
                <a:spcPts val="800"/>
              </a:spcAft>
            </a:pPr>
            <a:r>
              <a:rPr lang="en-US" sz="1200">
                <a:solidFill>
                  <a:srgbClr val="4E4E4E"/>
                </a:solidFill>
                <a:effectLst/>
                <a:latin typeface="Segoe UI" panose="020B0502040204020203" pitchFamily="34" charset="0"/>
                <a:ea typeface="Segoe UI" panose="020B0502040204020203" pitchFamily="34" charset="0"/>
              </a:rPr>
              <a:t>Over the last 800,000 years, we know there have been natural cycles and fluctuations that have caused the earth’s climate to very</a:t>
            </a:r>
            <a:r>
              <a:rPr lang="en-US" sz="1200" spc="5">
                <a:solidFill>
                  <a:srgbClr val="4E4E4E"/>
                </a:solidFill>
                <a:effectLst/>
                <a:latin typeface="Segoe UI" panose="020B0502040204020203" pitchFamily="34" charset="0"/>
                <a:ea typeface="Segoe UI" panose="020B0502040204020203" pitchFamily="34" charset="0"/>
              </a:rPr>
              <a:t> </a:t>
            </a:r>
            <a:r>
              <a:rPr lang="en-US" sz="1200">
                <a:solidFill>
                  <a:srgbClr val="4E4E4E"/>
                </a:solidFill>
                <a:effectLst/>
                <a:latin typeface="Segoe UI" panose="020B0502040204020203" pitchFamily="34" charset="0"/>
                <a:ea typeface="Segoe UI" panose="020B0502040204020203" pitchFamily="34" charset="0"/>
              </a:rPr>
              <a:t>gradually change several times. However, the rapid warming we have seen in the past century or so is not from natural cycles. Since the start of the industrial revolution when humans began burning fossil fuels as energy, greenhouse gas emissions have been increasing rapidly</a:t>
            </a:r>
            <a:r>
              <a:rPr lang="en-US" sz="1200">
                <a:effectLst/>
                <a:ea typeface="Calibri" panose="020F0502020204030204" pitchFamily="34" charset="0"/>
                <a:cs typeface="Times New Roman" panose="02020603050405020304" pitchFamily="18" charset="0"/>
              </a:rPr>
              <a:t>. Greenhouse gasses are also released when we cut down forests and produce food. These gasses accumulate, trapping more and more of that solar energy in the atmosphere and keep it from radiating out. And our planet gets warmer and warmer.</a:t>
            </a:r>
          </a:p>
        </p:txBody>
      </p:sp>
      <p:sp>
        <p:nvSpPr>
          <p:cNvPr id="4" name="Slide Number Placeholder 3"/>
          <p:cNvSpPr>
            <a:spLocks noGrp="1"/>
          </p:cNvSpPr>
          <p:nvPr>
            <p:ph type="sldNum" sz="quarter" idx="5"/>
          </p:nvPr>
        </p:nvSpPr>
        <p:spPr/>
        <p:txBody>
          <a:bodyPr/>
          <a:lstStyle/>
          <a:p>
            <a:fld id="{13D3DDD1-A2AC-0143-A10E-767D06A6F773}" type="slidenum">
              <a:rPr lang="en-US" smtClean="0"/>
              <a:pPr/>
              <a:t>8</a:t>
            </a:fld>
            <a:endParaRPr lang="en-US"/>
          </a:p>
        </p:txBody>
      </p:sp>
    </p:spTree>
    <p:extLst>
      <p:ext uri="{BB962C8B-B14F-4D97-AF65-F5344CB8AC3E}">
        <p14:creationId xmlns:p14="http://schemas.microsoft.com/office/powerpoint/2010/main" val="3921978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i="0">
                <a:solidFill>
                  <a:srgbClr val="777777"/>
                </a:solidFill>
                <a:effectLst/>
                <a:latin typeface="Helvetica" panose="020B0604020202020204" pitchFamily="34" charset="0"/>
              </a:rPr>
              <a:t>How much has the planet already warmed? Climate scientists track the global temperature anomaly by comparing each year’s average temperature to the 20th century average. The blue bars in this image show that between 1880 and the middle of the 20</a:t>
            </a:r>
            <a:r>
              <a:rPr lang="en-US" b="0" i="0" baseline="30000">
                <a:solidFill>
                  <a:srgbClr val="777777"/>
                </a:solidFill>
                <a:effectLst/>
                <a:latin typeface="Helvetica" panose="020B0604020202020204" pitchFamily="34" charset="0"/>
              </a:rPr>
              <a:t>th</a:t>
            </a:r>
            <a:r>
              <a:rPr lang="en-US" b="0" i="0">
                <a:solidFill>
                  <a:srgbClr val="777777"/>
                </a:solidFill>
                <a:effectLst/>
                <a:latin typeface="Helvetica" panose="020B0604020202020204" pitchFamily="34" charset="0"/>
              </a:rPr>
              <a:t> century, the average global temperature was almost always slightly below our current average. During the middle of the 20</a:t>
            </a:r>
            <a:r>
              <a:rPr lang="en-US" b="0" i="0" baseline="30000">
                <a:solidFill>
                  <a:srgbClr val="777777"/>
                </a:solidFill>
                <a:effectLst/>
                <a:latin typeface="Helvetica" panose="020B0604020202020204" pitchFamily="34" charset="0"/>
              </a:rPr>
              <a:t>th</a:t>
            </a:r>
            <a:r>
              <a:rPr lang="en-US" b="0" i="0">
                <a:solidFill>
                  <a:srgbClr val="777777"/>
                </a:solidFill>
                <a:effectLst/>
                <a:latin typeface="Helvetica" panose="020B0604020202020204" pitchFamily="34" charset="0"/>
              </a:rPr>
              <a:t> century, some years were ABOVE the average, and some were below. But since about 1980, as you can see by the red bars, average global temperature each year have been above the average. 2024 was the warmest year on record, surpassing the previous record, which was 2023.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0">
              <a:solidFill>
                <a:srgbClr val="777777"/>
              </a:solidFill>
              <a:effectLst/>
              <a:latin typeface="Helvetica"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0">
              <a:solidFill>
                <a:srgbClr val="777777"/>
              </a:solidFill>
              <a:effectLst/>
              <a:latin typeface="Helvetica"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a:solidFill>
                  <a:srgbClr val="777777"/>
                </a:solidFill>
                <a:effectLst/>
                <a:latin typeface="Helvetica" panose="020B0604020202020204"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0">
              <a:solidFill>
                <a:srgbClr val="777777"/>
              </a:solidFill>
              <a:effectLst/>
              <a:latin typeface="Helvetica"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0">
              <a:solidFill>
                <a:srgbClr val="777777"/>
              </a:solidFill>
              <a:effectLst/>
              <a:latin typeface="Helvetica"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u="sng">
                <a:solidFill>
                  <a:srgbClr val="777777"/>
                </a:solidFill>
                <a:effectLst/>
                <a:latin typeface="Helvetica" panose="020B0604020202020204" pitchFamily="34" charset="0"/>
              </a:rPr>
              <a:t>Graph</a:t>
            </a:r>
            <a:r>
              <a:rPr lang="en-US" b="0" i="0">
                <a:solidFill>
                  <a:srgbClr val="777777"/>
                </a:solidFill>
                <a:effectLst/>
                <a:latin typeface="Helvetica"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Aptos" panose="020B0004020202020204" pitchFamily="34" charset="0"/>
                <a:ea typeface="+mn-ea"/>
                <a:cs typeface="+mn-cs"/>
              </a:rPr>
              <a:t>NASA. (2020). </a:t>
            </a:r>
            <a:r>
              <a:rPr lang="en-US" sz="1200" b="0" i="1" kern="1200">
                <a:solidFill>
                  <a:schemeClr val="tx1"/>
                </a:solidFill>
                <a:effectLst/>
                <a:latin typeface="Aptos" panose="020B0004020202020204" pitchFamily="34" charset="0"/>
                <a:ea typeface="+mn-ea"/>
                <a:cs typeface="+mn-cs"/>
              </a:rPr>
              <a:t>World of Change: Global Temperatures</a:t>
            </a:r>
            <a:r>
              <a:rPr lang="en-US" sz="1200" b="0" i="0" kern="1200">
                <a:solidFill>
                  <a:schemeClr val="tx1"/>
                </a:solidFill>
                <a:effectLst/>
                <a:latin typeface="Aptos" panose="020B0004020202020204" pitchFamily="34" charset="0"/>
                <a:ea typeface="+mn-ea"/>
                <a:cs typeface="+mn-cs"/>
              </a:rPr>
              <a:t>. NASA Earth Observatory; NASA Earth Observatory. </a:t>
            </a:r>
            <a:r>
              <a:rPr lang="en-US" sz="1200" b="0" i="0" u="sng" kern="1200">
                <a:solidFill>
                  <a:schemeClr val="tx1"/>
                </a:solidFill>
                <a:effectLst/>
                <a:latin typeface="Aptos" panose="020B0004020202020204" pitchFamily="34" charset="0"/>
                <a:ea typeface="+mn-ea"/>
                <a:cs typeface="+mn-cs"/>
                <a:hlinkClick r:id="rId3"/>
              </a:rPr>
              <a:t>https://earthobservatory.nasa.gov/world-of-change/global-temperatures</a:t>
            </a:r>
            <a:endParaRPr lang="en-US" sz="1200" b="0" i="0" kern="1200">
              <a:solidFill>
                <a:schemeClr val="tx1"/>
              </a:solidFill>
              <a:effectLst/>
              <a:latin typeface="Aptos" panose="020B00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effectLst/>
              </a:rPr>
              <a:t>NOAA Climate. (2023). </a:t>
            </a:r>
            <a:r>
              <a:rPr lang="en-US" i="1">
                <a:effectLst/>
              </a:rPr>
              <a:t>Global average surface temperature in 2022 compared to the 1991-2020 average</a:t>
            </a:r>
            <a:r>
              <a:rPr lang="en-US">
                <a:effectLst/>
              </a:rPr>
              <a:t>. </a:t>
            </a:r>
            <a:r>
              <a:rPr lang="en-US" err="1">
                <a:effectLst/>
              </a:rPr>
              <a:t>Climate.gov</a:t>
            </a:r>
            <a:r>
              <a:rPr lang="en-US">
                <a:effectLst/>
              </a:rPr>
              <a:t>. </a:t>
            </a:r>
            <a:r>
              <a:rPr lang="en-US">
                <a:effectLst/>
                <a:hlinkClick r:id="rId4"/>
              </a:rPr>
              <a:t>https://www.climate.gov/media/15007</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9</a:t>
            </a:fld>
            <a:endParaRPr lang="en-US"/>
          </a:p>
        </p:txBody>
      </p:sp>
    </p:spTree>
    <p:extLst>
      <p:ext uri="{BB962C8B-B14F-4D97-AF65-F5344CB8AC3E}">
        <p14:creationId xmlns:p14="http://schemas.microsoft.com/office/powerpoint/2010/main" val="103090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2" Type="http://schemas.openxmlformats.org/officeDocument/2006/relationships/hyperlink" Target="https://cnn.com/" TargetMode="External"/><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section, 1 speaker">
    <p:spTree>
      <p:nvGrpSpPr>
        <p:cNvPr id="1" name=""/>
        <p:cNvGrpSpPr/>
        <p:nvPr/>
      </p:nvGrpSpPr>
      <p:grpSpPr>
        <a:xfrm>
          <a:off x="0" y="0"/>
          <a:ext cx="0" cy="0"/>
          <a:chOff x="0" y="0"/>
          <a:chExt cx="0" cy="0"/>
        </a:xfrm>
      </p:grpSpPr>
      <p:cxnSp>
        <p:nvCxnSpPr>
          <p:cNvPr id="2" name="Decorative line">
            <a:extLst>
              <a:ext uri="{FF2B5EF4-FFF2-40B4-BE49-F238E27FC236}">
                <a16:creationId xmlns:a16="http://schemas.microsoft.com/office/drawing/2014/main" id="{C0CFC2F1-F3BE-B5EA-F36C-685EF5C8E633}"/>
              </a:ext>
              <a:ext uri="{C183D7F6-B498-43B3-948B-1728B52AA6E4}">
                <adec:decorative xmlns:adec="http://schemas.microsoft.com/office/drawing/2017/decorative" val="1"/>
              </a:ext>
            </a:extLst>
          </p:cNvPr>
          <p:cNvCxnSpPr>
            <a:cxnSpLocks/>
          </p:cNvCxnSpPr>
          <p:nvPr userDrawn="1"/>
        </p:nvCxnSpPr>
        <p:spPr>
          <a:xfrm>
            <a:off x="4453466" y="1664284"/>
            <a:ext cx="3793066"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6" name="Lecture title">
            <a:extLst>
              <a:ext uri="{FF2B5EF4-FFF2-40B4-BE49-F238E27FC236}">
                <a16:creationId xmlns:a16="http://schemas.microsoft.com/office/drawing/2014/main" id="{DB77F41B-4D98-4F86-4DB7-23762F03A054}"/>
              </a:ext>
            </a:extLst>
          </p:cNvPr>
          <p:cNvSpPr>
            <a:spLocks noGrp="1"/>
          </p:cNvSpPr>
          <p:nvPr>
            <p:ph type="title"/>
          </p:nvPr>
        </p:nvSpPr>
        <p:spPr/>
        <p:txBody>
          <a:bodyPr anchor="b"/>
          <a:lstStyle/>
          <a:p>
            <a:r>
              <a:rPr lang="en-US"/>
              <a:t>Click to edit Master title style</a:t>
            </a:r>
          </a:p>
        </p:txBody>
      </p:sp>
      <p:sp>
        <p:nvSpPr>
          <p:cNvPr id="5" name="Section title">
            <a:extLst>
              <a:ext uri="{FF2B5EF4-FFF2-40B4-BE49-F238E27FC236}">
                <a16:creationId xmlns:a16="http://schemas.microsoft.com/office/drawing/2014/main" id="{9464CDC4-C1F5-EDFE-3B07-182F279DC8D4}"/>
              </a:ext>
            </a:extLst>
          </p:cNvPr>
          <p:cNvSpPr>
            <a:spLocks noGrp="1"/>
          </p:cNvSpPr>
          <p:nvPr>
            <p:ph type="body" sz="quarter" idx="11" hasCustomPrompt="1"/>
          </p:nvPr>
        </p:nvSpPr>
        <p:spPr>
          <a:xfrm>
            <a:off x="3708399" y="1782152"/>
            <a:ext cx="5283201" cy="966788"/>
          </a:xfrm>
          <a:prstGeom prst="rect">
            <a:avLst/>
          </a:prstGeom>
          <a:effectLst/>
        </p:spPr>
        <p:txBody>
          <a:bodyPr/>
          <a:lstStyle>
            <a:lvl1pPr marL="0" indent="0" algn="ctr">
              <a:buNone/>
              <a:defRPr sz="2000" i="1" u="none">
                <a:solidFill>
                  <a:schemeClr val="bg1"/>
                </a:solidFill>
                <a:latin typeface="Georgia" panose="02040502050405020303" pitchFamily="18" charset="0"/>
              </a:defRPr>
            </a:lvl1pPr>
            <a:lvl2pPr marL="282765" indent="0">
              <a:buNone/>
              <a:defRPr>
                <a:solidFill>
                  <a:schemeClr val="bg1"/>
                </a:solidFill>
              </a:defRPr>
            </a:lvl2pPr>
            <a:lvl3pPr marL="566928"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section title</a:t>
            </a:r>
          </a:p>
        </p:txBody>
      </p:sp>
      <p:sp>
        <p:nvSpPr>
          <p:cNvPr id="8" name="Text">
            <a:extLst>
              <a:ext uri="{FF2B5EF4-FFF2-40B4-BE49-F238E27FC236}">
                <a16:creationId xmlns:a16="http://schemas.microsoft.com/office/drawing/2014/main" id="{CB31E7BD-37F7-F32D-F921-8C34BCDEEC2E}"/>
              </a:ext>
            </a:extLst>
          </p:cNvPr>
          <p:cNvSpPr>
            <a:spLocks noGrp="1"/>
          </p:cNvSpPr>
          <p:nvPr>
            <p:ph type="body" sz="quarter" idx="12"/>
          </p:nvPr>
        </p:nvSpPr>
        <p:spPr>
          <a:xfrm>
            <a:off x="5462016" y="3597674"/>
            <a:ext cx="3529584" cy="966788"/>
          </a:xfrm>
          <a:prstGeom prst="rect">
            <a:avLst/>
          </a:prstGeom>
          <a:noFill/>
        </p:spPr>
        <p:txBody>
          <a:bodyPr anchor="ctr"/>
          <a:lstStyle>
            <a:lvl1pPr marL="0" indent="0" algn="ctr">
              <a:spcBef>
                <a:spcPts val="0"/>
              </a:spcBef>
              <a:buFontTx/>
              <a:buNone/>
              <a:defRPr sz="1400" i="0">
                <a:solidFill>
                  <a:schemeClr val="bg1"/>
                </a:solidFill>
                <a:latin typeface="Georgia" panose="02040502050405020303" pitchFamily="18" charset="0"/>
              </a:defRPr>
            </a:lvl1pPr>
            <a:lvl2pPr marL="282765" indent="0">
              <a:buFontTx/>
              <a:buNone/>
              <a:defRPr>
                <a:solidFill>
                  <a:schemeClr val="bg1"/>
                </a:solidFill>
              </a:defRPr>
            </a:lvl2pPr>
            <a:lvl3pPr marL="566928"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7" name="Credit">
            <a:extLst>
              <a:ext uri="{FF2B5EF4-FFF2-40B4-BE49-F238E27FC236}">
                <a16:creationId xmlns:a16="http://schemas.microsoft.com/office/drawing/2014/main" id="{EA0D684B-9C07-1C02-43A0-5689A04D52D8}"/>
              </a:ext>
            </a:extLst>
          </p:cNvPr>
          <p:cNvSpPr>
            <a:spLocks noGrp="1"/>
          </p:cNvSpPr>
          <p:nvPr>
            <p:ph type="body" sz="quarter" idx="14" hasCustomPrompt="1"/>
          </p:nvPr>
        </p:nvSpPr>
        <p:spPr>
          <a:xfrm>
            <a:off x="3625025" y="4827074"/>
            <a:ext cx="3347346" cy="265830"/>
          </a:xfrm>
          <a:prstGeom prst="rect">
            <a:avLst/>
          </a:prstGeom>
          <a:effectLst/>
        </p:spPr>
        <p:txBody>
          <a:bodyPr anchor="b"/>
          <a:lstStyle>
            <a:lvl1pPr marL="0" indent="0" algn="ctr">
              <a:buNone/>
              <a:defRPr sz="1200" i="1" u="none">
                <a:solidFill>
                  <a:schemeClr val="bg1"/>
                </a:solidFill>
                <a:latin typeface="Georgia" panose="02040502050405020303" pitchFamily="18" charset="0"/>
              </a:defRPr>
            </a:lvl1pPr>
            <a:lvl2pPr marL="282765" indent="0">
              <a:buNone/>
              <a:defRPr>
                <a:solidFill>
                  <a:schemeClr val="bg1"/>
                </a:solidFill>
              </a:defRPr>
            </a:lvl2pPr>
            <a:lvl3pPr marL="566928"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credit box</a:t>
            </a:r>
          </a:p>
        </p:txBody>
      </p:sp>
      <p:sp>
        <p:nvSpPr>
          <p:cNvPr id="3" name="Slide number">
            <a:extLst>
              <a:ext uri="{FF2B5EF4-FFF2-40B4-BE49-F238E27FC236}">
                <a16:creationId xmlns:a16="http://schemas.microsoft.com/office/drawing/2014/main" id="{A98AE1E5-3CFF-435C-9298-2FE10E15291D}"/>
              </a:ext>
            </a:extLst>
          </p:cNvPr>
          <p:cNvSpPr>
            <a:spLocks noGrp="1"/>
          </p:cNvSpPr>
          <p:nvPr>
            <p:ph type="sldNum" sz="quarter" idx="10"/>
          </p:nvPr>
        </p:nvSpPr>
        <p:spPr>
          <a:xfrm>
            <a:off x="8342334" y="4810518"/>
            <a:ext cx="649266" cy="274637"/>
          </a:xfrm>
          <a:prstGeom prst="rect">
            <a:avLst/>
          </a:prstGeom>
        </p:spPr>
        <p:txBody>
          <a:bodyPr anchor="b"/>
          <a:lstStyle>
            <a:lvl1pPr>
              <a:defRPr>
                <a:latin typeface="Calibri" panose="020F0502020204030204" pitchFamily="34" charset="0"/>
                <a:cs typeface="Calibri" panose="020F0502020204030204" pitchFamily="34" charset="0"/>
              </a:defRPr>
            </a:lvl1pPr>
          </a:lstStyle>
          <a:p>
            <a:fld id="{8ABDC324-684B-9C44-A484-D2B69E2467CF}" type="slidenum">
              <a:rPr lang="en-US" smtClean="0"/>
              <a:pPr/>
              <a:t>‹#›</a:t>
            </a:fld>
            <a:endParaRPr lang="en-US"/>
          </a:p>
        </p:txBody>
      </p:sp>
    </p:spTree>
    <p:extLst>
      <p:ext uri="{BB962C8B-B14F-4D97-AF65-F5344CB8AC3E}">
        <p14:creationId xmlns:p14="http://schemas.microsoft.com/office/powerpoint/2010/main" val="933434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rgbClr val="062D72"/>
        </a:solidFill>
        <a:effectLst/>
      </p:bgPr>
    </p:bg>
    <p:spTree>
      <p:nvGrpSpPr>
        <p:cNvPr id="1" name=""/>
        <p:cNvGrpSpPr/>
        <p:nvPr/>
      </p:nvGrpSpPr>
      <p:grpSpPr>
        <a:xfrm>
          <a:off x="0" y="0"/>
          <a:ext cx="0" cy="0"/>
          <a:chOff x="0" y="0"/>
          <a:chExt cx="0" cy="0"/>
        </a:xfrm>
      </p:grpSpPr>
      <p:sp>
        <p:nvSpPr>
          <p:cNvPr id="2" name="Gradient">
            <a:extLst>
              <a:ext uri="{FF2B5EF4-FFF2-40B4-BE49-F238E27FC236}">
                <a16:creationId xmlns:a16="http://schemas.microsoft.com/office/drawing/2014/main" id="{61FB3B3B-C504-7792-9802-33C49D4A0D13}"/>
              </a:ext>
              <a:ext uri="{C183D7F6-B498-43B3-948B-1728B52AA6E4}">
                <adec:decorative xmlns:adec="http://schemas.microsoft.com/office/drawing/2017/decorative" val="1"/>
              </a:ext>
            </a:extLst>
          </p:cNvPr>
          <p:cNvSpPr/>
          <p:nvPr userDrawn="1"/>
        </p:nvSpPr>
        <p:spPr>
          <a:xfrm>
            <a:off x="-1" y="11430"/>
            <a:ext cx="9144001" cy="5120640"/>
          </a:xfrm>
          <a:prstGeom prst="rect">
            <a:avLst/>
          </a:prstGeom>
          <a:gradFill>
            <a:gsLst>
              <a:gs pos="0">
                <a:srgbClr val="062D72">
                  <a:alpha val="0"/>
                </a:srgbClr>
              </a:gs>
              <a:gs pos="99000">
                <a:srgbClr val="062D7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ecorative line">
            <a:extLst>
              <a:ext uri="{FF2B5EF4-FFF2-40B4-BE49-F238E27FC236}">
                <a16:creationId xmlns:a16="http://schemas.microsoft.com/office/drawing/2014/main" id="{F1E59BA6-6F16-6AFF-5650-E866514680DB}"/>
              </a:ext>
              <a:ext uri="{C183D7F6-B498-43B3-948B-1728B52AA6E4}">
                <adec:decorative xmlns:adec="http://schemas.microsoft.com/office/drawing/2017/decorative" val="1"/>
              </a:ext>
            </a:extLst>
          </p:cNvPr>
          <p:cNvSpPr/>
          <p:nvPr userDrawn="1"/>
        </p:nvSpPr>
        <p:spPr>
          <a:xfrm>
            <a:off x="0" y="969264"/>
            <a:ext cx="5047488" cy="54864"/>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a:extLst>
              <a:ext uri="{FF2B5EF4-FFF2-40B4-BE49-F238E27FC236}">
                <a16:creationId xmlns:a16="http://schemas.microsoft.com/office/drawing/2014/main" id="{00E46CCA-6825-CBED-25F6-BD790A9CFAE7}"/>
              </a:ext>
            </a:extLst>
          </p:cNvPr>
          <p:cNvSpPr>
            <a:spLocks noGrp="1"/>
          </p:cNvSpPr>
          <p:nvPr>
            <p:ph type="title"/>
          </p:nvPr>
        </p:nvSpPr>
        <p:spPr>
          <a:xfrm>
            <a:off x="149224" y="53975"/>
            <a:ext cx="5257800" cy="857250"/>
          </a:xfrm>
          <a:prstGeom prst="rect">
            <a:avLst/>
          </a:prstGeom>
        </p:spPr>
        <p:txBody>
          <a:bodyPr vert="horz" lIns="91440" tIns="45720" rIns="91440" bIns="45720" rtlCol="0" anchor="ctr">
            <a:noAutofit/>
          </a:bodyPr>
          <a:lstStyle>
            <a:lvl1pPr>
              <a:lnSpc>
                <a:spcPct val="100000"/>
              </a:lnSpc>
              <a:defRPr sz="2400"/>
            </a:lvl1pPr>
          </a:lstStyle>
          <a:p>
            <a:r>
              <a:rPr lang="en-US"/>
              <a:t>Click to edit Master title style</a:t>
            </a:r>
          </a:p>
        </p:txBody>
      </p:sp>
      <p:sp>
        <p:nvSpPr>
          <p:cNvPr id="6" name="Copyright statement">
            <a:extLst>
              <a:ext uri="{FF2B5EF4-FFF2-40B4-BE49-F238E27FC236}">
                <a16:creationId xmlns:a16="http://schemas.microsoft.com/office/drawing/2014/main" id="{39BCC64F-DC05-DFCD-6622-73EDB35C1916}"/>
              </a:ext>
            </a:extLst>
          </p:cNvPr>
          <p:cNvSpPr>
            <a:spLocks noGrp="1"/>
          </p:cNvSpPr>
          <p:nvPr>
            <p:ph type="body" sz="quarter" idx="11"/>
          </p:nvPr>
        </p:nvSpPr>
        <p:spPr>
          <a:xfrm>
            <a:off x="149223" y="1285197"/>
            <a:ext cx="5257800" cy="389658"/>
          </a:xfrm>
          <a:prstGeom prst="rect">
            <a:avLst/>
          </a:prstGeom>
        </p:spPr>
        <p:txBody>
          <a:bodyPr anchor="ctr"/>
          <a:lstStyle>
            <a:lvl1pPr>
              <a:defRPr sz="1600" b="1"/>
            </a:lvl1pPr>
          </a:lstStyle>
          <a:p>
            <a:pPr lvl="0"/>
            <a:r>
              <a:rPr lang="en-US"/>
              <a:t>Click to edit Master text styles</a:t>
            </a:r>
          </a:p>
        </p:txBody>
      </p:sp>
      <p:sp>
        <p:nvSpPr>
          <p:cNvPr id="7" name="About">
            <a:extLst>
              <a:ext uri="{FF2B5EF4-FFF2-40B4-BE49-F238E27FC236}">
                <a16:creationId xmlns:a16="http://schemas.microsoft.com/office/drawing/2014/main" id="{5A96EE13-CFD8-7B9E-3120-5BEA5FA70190}"/>
              </a:ext>
            </a:extLst>
          </p:cNvPr>
          <p:cNvSpPr>
            <a:spLocks noGrp="1"/>
          </p:cNvSpPr>
          <p:nvPr>
            <p:ph type="body" sz="quarter" idx="12"/>
          </p:nvPr>
        </p:nvSpPr>
        <p:spPr>
          <a:xfrm>
            <a:off x="149223" y="1802808"/>
            <a:ext cx="5257800" cy="2523086"/>
          </a:xfrm>
          <a:prstGeom prst="rect">
            <a:avLst/>
          </a:prstGeom>
          <a:noFill/>
        </p:spPr>
        <p:txBody>
          <a:bodyPr anchor="ctr"/>
          <a:lstStyle>
            <a:lvl1pPr>
              <a:lnSpc>
                <a:spcPct val="100000"/>
              </a:lnSpc>
              <a:spcBef>
                <a:spcPts val="0"/>
              </a:spcBef>
              <a:defRPr sz="1600"/>
            </a:lvl1pPr>
          </a:lstStyle>
          <a:p>
            <a:pPr lvl="0"/>
            <a:r>
              <a:rPr lang="en-US"/>
              <a:t>Click to edit Master text styles</a:t>
            </a:r>
          </a:p>
        </p:txBody>
      </p:sp>
      <p:sp>
        <p:nvSpPr>
          <p:cNvPr id="8" name="Date key">
            <a:extLst>
              <a:ext uri="{FF2B5EF4-FFF2-40B4-BE49-F238E27FC236}">
                <a16:creationId xmlns:a16="http://schemas.microsoft.com/office/drawing/2014/main" id="{D9CB18D6-4558-969B-524A-AB34413B44AC}"/>
              </a:ext>
            </a:extLst>
          </p:cNvPr>
          <p:cNvSpPr>
            <a:spLocks noGrp="1"/>
          </p:cNvSpPr>
          <p:nvPr>
            <p:ph type="body" sz="quarter" idx="14"/>
          </p:nvPr>
        </p:nvSpPr>
        <p:spPr>
          <a:xfrm>
            <a:off x="149223" y="4792204"/>
            <a:ext cx="5257800" cy="274320"/>
          </a:xfrm>
          <a:prstGeom prst="rect">
            <a:avLst/>
          </a:prstGeom>
        </p:spPr>
        <p:txBody>
          <a:bodyPr lIns="0" tIns="0" rIns="0" bIns="0" anchor="b"/>
          <a:lstStyle>
            <a:lvl1pPr>
              <a:defRPr sz="800">
                <a:latin typeface="Calibri" panose="020F0502020204030204" pitchFamily="34" charset="0"/>
                <a:ea typeface="Tahoma" panose="020B0604030504040204" pitchFamily="34" charset="0"/>
                <a:cs typeface="Calibri" panose="020F0502020204030204" pitchFamily="34" charset="0"/>
              </a:defRPr>
            </a:lvl1pPr>
          </a:lstStyle>
          <a:p>
            <a:pPr lvl="0"/>
            <a:r>
              <a:rPr lang="en-US"/>
              <a:t>Click to edit Master text styles</a:t>
            </a:r>
          </a:p>
        </p:txBody>
      </p:sp>
      <p:sp>
        <p:nvSpPr>
          <p:cNvPr id="3" name="Slide number">
            <a:extLst>
              <a:ext uri="{FF2B5EF4-FFF2-40B4-BE49-F238E27FC236}">
                <a16:creationId xmlns:a16="http://schemas.microsoft.com/office/drawing/2014/main" id="{C0D32215-85E7-AD7C-3B37-D4A23F88A2CF}"/>
              </a:ext>
            </a:extLst>
          </p:cNvPr>
          <p:cNvSpPr>
            <a:spLocks noGrp="1"/>
          </p:cNvSpPr>
          <p:nvPr>
            <p:ph type="sldNum" sz="quarter" idx="10"/>
          </p:nvPr>
        </p:nvSpPr>
        <p:spPr>
          <a:xfrm>
            <a:off x="8339328" y="4810518"/>
            <a:ext cx="649224" cy="274637"/>
          </a:xfrm>
        </p:spPr>
        <p:txBody>
          <a:bodyPr/>
          <a:lstStyle/>
          <a:p>
            <a:fld id="{4F3F24AA-65AD-4E46-94D4-95CB0FA293CB}" type="slidenum">
              <a:rPr lang="en-US" smtClean="0"/>
              <a:pPr/>
              <a:t>‹#›</a:t>
            </a:fld>
            <a:endParaRPr lang="en-US"/>
          </a:p>
        </p:txBody>
      </p:sp>
      <p:sp>
        <p:nvSpPr>
          <p:cNvPr id="15" name="Oval 14">
            <a:extLst>
              <a:ext uri="{FF2B5EF4-FFF2-40B4-BE49-F238E27FC236}">
                <a16:creationId xmlns:a16="http://schemas.microsoft.com/office/drawing/2014/main" id="{104CA888-96C1-3E0D-5B90-4DED3C27CAA1}"/>
              </a:ext>
              <a:ext uri="{C183D7F6-B498-43B3-948B-1728B52AA6E4}">
                <adec:decorative xmlns:adec="http://schemas.microsoft.com/office/drawing/2017/decorative" val="1"/>
              </a:ext>
            </a:extLst>
          </p:cNvPr>
          <p:cNvSpPr/>
          <p:nvPr userDrawn="1"/>
        </p:nvSpPr>
        <p:spPr>
          <a:xfrm>
            <a:off x="5782684" y="1146781"/>
            <a:ext cx="2985654" cy="2985654"/>
          </a:xfrm>
          <a:prstGeom prst="ellipse">
            <a:avLst/>
          </a:prstGeom>
          <a:solidFill>
            <a:schemeClr val="bg1"/>
          </a:solidFill>
          <a:ln w="101600">
            <a:solidFill>
              <a:srgbClr val="708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BSPH logo lockup" descr="Logo, Johns Hopkins Bloomberg School of Public Health, Center for Teaching and Learning—shield with torch.">
            <a:extLst>
              <a:ext uri="{FF2B5EF4-FFF2-40B4-BE49-F238E27FC236}">
                <a16:creationId xmlns:a16="http://schemas.microsoft.com/office/drawing/2014/main" id="{DA13E765-4DDC-8E23-99AA-4D29CE3C083C}"/>
              </a:ext>
            </a:extLst>
          </p:cNvPr>
          <p:cNvPicPr>
            <a:picLocks noChangeAspect="1"/>
          </p:cNvPicPr>
          <p:nvPr userDrawn="1"/>
        </p:nvPicPr>
        <p:blipFill>
          <a:blip r:embed="rId2"/>
          <a:stretch>
            <a:fillRect/>
          </a:stretch>
        </p:blipFill>
        <p:spPr>
          <a:xfrm>
            <a:off x="5943313" y="1350852"/>
            <a:ext cx="2664396" cy="2577512"/>
          </a:xfrm>
          <a:prstGeom prst="rect">
            <a:avLst/>
          </a:prstGeom>
        </p:spPr>
      </p:pic>
    </p:spTree>
    <p:extLst>
      <p:ext uri="{BB962C8B-B14F-4D97-AF65-F5344CB8AC3E}">
        <p14:creationId xmlns:p14="http://schemas.microsoft.com/office/powerpoint/2010/main" val="2035701159"/>
      </p:ext>
    </p:extLst>
  </p:cSld>
  <p:clrMapOvr>
    <a:masterClrMapping/>
  </p:clrMapOvr>
  <p:extLst>
    <p:ext uri="{DCECCB84-F9BA-43D5-87BE-67443E8EF086}">
      <p15:sldGuideLst xmlns:p15="http://schemas.microsoft.com/office/powerpoint/2012/main">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
    <p:bg>
      <p:bgPr>
        <a:solidFill>
          <a:srgbClr val="062D72"/>
        </a:solidFill>
        <a:effectLst/>
      </p:bgPr>
    </p:bg>
    <p:spTree>
      <p:nvGrpSpPr>
        <p:cNvPr id="1" name=""/>
        <p:cNvGrpSpPr/>
        <p:nvPr/>
      </p:nvGrpSpPr>
      <p:grpSpPr>
        <a:xfrm>
          <a:off x="0" y="0"/>
          <a:ext cx="0" cy="0"/>
          <a:chOff x="0" y="0"/>
          <a:chExt cx="0" cy="0"/>
        </a:xfrm>
      </p:grpSpPr>
      <p:sp>
        <p:nvSpPr>
          <p:cNvPr id="2" name="Gradient">
            <a:extLst>
              <a:ext uri="{FF2B5EF4-FFF2-40B4-BE49-F238E27FC236}">
                <a16:creationId xmlns:a16="http://schemas.microsoft.com/office/drawing/2014/main" id="{61FB3B3B-C504-7792-9802-33C49D4A0D13}"/>
              </a:ext>
              <a:ext uri="{C183D7F6-B498-43B3-948B-1728B52AA6E4}">
                <adec:decorative xmlns:adec="http://schemas.microsoft.com/office/drawing/2017/decorative" val="1"/>
              </a:ext>
            </a:extLst>
          </p:cNvPr>
          <p:cNvSpPr/>
          <p:nvPr userDrawn="1"/>
        </p:nvSpPr>
        <p:spPr>
          <a:xfrm>
            <a:off x="0" y="0"/>
            <a:ext cx="9144001" cy="5120640"/>
          </a:xfrm>
          <a:prstGeom prst="rect">
            <a:avLst/>
          </a:prstGeom>
          <a:gradFill>
            <a:gsLst>
              <a:gs pos="0">
                <a:srgbClr val="062D72">
                  <a:alpha val="0"/>
                </a:srgbClr>
              </a:gs>
              <a:gs pos="99000">
                <a:srgbClr val="062D7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ecorative line">
            <a:extLst>
              <a:ext uri="{FF2B5EF4-FFF2-40B4-BE49-F238E27FC236}">
                <a16:creationId xmlns:a16="http://schemas.microsoft.com/office/drawing/2014/main" id="{FF3362E3-F65C-255B-D33B-39577B7133C9}"/>
              </a:ext>
              <a:ext uri="{C183D7F6-B498-43B3-948B-1728B52AA6E4}">
                <adec:decorative xmlns:adec="http://schemas.microsoft.com/office/drawing/2017/decorative" val="1"/>
              </a:ext>
            </a:extLst>
          </p:cNvPr>
          <p:cNvSpPr/>
          <p:nvPr userDrawn="1"/>
        </p:nvSpPr>
        <p:spPr>
          <a:xfrm>
            <a:off x="0" y="969264"/>
            <a:ext cx="5047488" cy="45720"/>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a:extLst>
              <a:ext uri="{FF2B5EF4-FFF2-40B4-BE49-F238E27FC236}">
                <a16:creationId xmlns:a16="http://schemas.microsoft.com/office/drawing/2014/main" id="{42145999-DBC5-ECB5-BA81-E3AD2522E69F}"/>
              </a:ext>
            </a:extLst>
          </p:cNvPr>
          <p:cNvSpPr>
            <a:spLocks noGrp="1"/>
          </p:cNvSpPr>
          <p:nvPr>
            <p:ph type="title"/>
          </p:nvPr>
        </p:nvSpPr>
        <p:spPr>
          <a:xfrm>
            <a:off x="149224" y="53975"/>
            <a:ext cx="5257800" cy="857250"/>
          </a:xfrm>
          <a:prstGeom prst="rect">
            <a:avLst/>
          </a:prstGeom>
        </p:spPr>
        <p:txBody>
          <a:bodyPr vert="horz" lIns="91440" tIns="45720" rIns="91440" bIns="45720" rtlCol="0" anchor="ctr">
            <a:noAutofit/>
          </a:bodyPr>
          <a:lstStyle>
            <a:lvl1pPr>
              <a:lnSpc>
                <a:spcPct val="100000"/>
              </a:lnSpc>
              <a:defRPr sz="2400"/>
            </a:lvl1pPr>
          </a:lstStyle>
          <a:p>
            <a:r>
              <a:rPr lang="en-US"/>
              <a:t>Click to edit Master title style</a:t>
            </a:r>
          </a:p>
        </p:txBody>
      </p:sp>
      <p:sp>
        <p:nvSpPr>
          <p:cNvPr id="7" name="About">
            <a:extLst>
              <a:ext uri="{FF2B5EF4-FFF2-40B4-BE49-F238E27FC236}">
                <a16:creationId xmlns:a16="http://schemas.microsoft.com/office/drawing/2014/main" id="{5A96EE13-CFD8-7B9E-3120-5BEA5FA70190}"/>
              </a:ext>
            </a:extLst>
          </p:cNvPr>
          <p:cNvSpPr>
            <a:spLocks noGrp="1"/>
          </p:cNvSpPr>
          <p:nvPr>
            <p:ph type="body" sz="quarter" idx="12"/>
          </p:nvPr>
        </p:nvSpPr>
        <p:spPr>
          <a:xfrm>
            <a:off x="149223" y="1285197"/>
            <a:ext cx="5257800" cy="3040697"/>
          </a:xfrm>
          <a:prstGeom prst="rect">
            <a:avLst/>
          </a:prstGeom>
          <a:noFill/>
        </p:spPr>
        <p:txBody>
          <a:bodyPr anchor="ctr"/>
          <a:lstStyle>
            <a:lvl1pPr>
              <a:lnSpc>
                <a:spcPct val="100000"/>
              </a:lnSpc>
              <a:spcBef>
                <a:spcPts val="0"/>
              </a:spcBef>
              <a:defRPr sz="1600"/>
            </a:lvl1pPr>
          </a:lstStyle>
          <a:p>
            <a:pPr lvl="0"/>
            <a:r>
              <a:rPr lang="en-US"/>
              <a:t>Click to edit Master text styles</a:t>
            </a:r>
          </a:p>
        </p:txBody>
      </p:sp>
      <p:sp>
        <p:nvSpPr>
          <p:cNvPr id="6" name="Image">
            <a:extLst>
              <a:ext uri="{FF2B5EF4-FFF2-40B4-BE49-F238E27FC236}">
                <a16:creationId xmlns:a16="http://schemas.microsoft.com/office/drawing/2014/main" id="{60CBF034-4602-CB84-B057-BB392D31C675}"/>
              </a:ext>
            </a:extLst>
          </p:cNvPr>
          <p:cNvSpPr>
            <a:spLocks noGrp="1"/>
          </p:cNvSpPr>
          <p:nvPr>
            <p:ph sz="quarter" idx="15"/>
          </p:nvPr>
        </p:nvSpPr>
        <p:spPr>
          <a:xfrm>
            <a:off x="5556246" y="53975"/>
            <a:ext cx="3432306" cy="4271919"/>
          </a:xfrm>
          <a:prstGeom prst="rect">
            <a:avLst/>
          </a:prstGeo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pPr lvl="0"/>
            <a:endParaRPr lang="en-US"/>
          </a:p>
        </p:txBody>
      </p:sp>
      <p:sp>
        <p:nvSpPr>
          <p:cNvPr id="8" name="Date key">
            <a:extLst>
              <a:ext uri="{FF2B5EF4-FFF2-40B4-BE49-F238E27FC236}">
                <a16:creationId xmlns:a16="http://schemas.microsoft.com/office/drawing/2014/main" id="{D9CB18D6-4558-969B-524A-AB34413B44AC}"/>
              </a:ext>
            </a:extLst>
          </p:cNvPr>
          <p:cNvSpPr>
            <a:spLocks noGrp="1"/>
          </p:cNvSpPr>
          <p:nvPr>
            <p:ph type="body" sz="quarter" idx="14"/>
          </p:nvPr>
        </p:nvSpPr>
        <p:spPr>
          <a:xfrm>
            <a:off x="149223" y="4792204"/>
            <a:ext cx="5257800" cy="274320"/>
          </a:xfrm>
          <a:prstGeom prst="rect">
            <a:avLst/>
          </a:prstGeom>
        </p:spPr>
        <p:txBody>
          <a:bodyPr lIns="0" tIns="0" rIns="0" bIns="0" anchor="b"/>
          <a:lstStyle>
            <a:lvl1pPr>
              <a:defRPr sz="800">
                <a:latin typeface="Calibri" panose="020F0502020204030204" pitchFamily="34" charset="0"/>
                <a:ea typeface="Tahoma" panose="020B0604030504040204" pitchFamily="34" charset="0"/>
                <a:cs typeface="Calibri" panose="020F0502020204030204" pitchFamily="34" charset="0"/>
              </a:defRPr>
            </a:lvl1pPr>
          </a:lstStyle>
          <a:p>
            <a:pPr lvl="0"/>
            <a:r>
              <a:rPr lang="en-US"/>
              <a:t>Click to edit Master text styles</a:t>
            </a:r>
          </a:p>
        </p:txBody>
      </p:sp>
      <p:sp>
        <p:nvSpPr>
          <p:cNvPr id="3" name="Slide number">
            <a:extLst>
              <a:ext uri="{FF2B5EF4-FFF2-40B4-BE49-F238E27FC236}">
                <a16:creationId xmlns:a16="http://schemas.microsoft.com/office/drawing/2014/main" id="{C0D32215-85E7-AD7C-3B37-D4A23F88A2CF}"/>
              </a:ext>
            </a:extLst>
          </p:cNvPr>
          <p:cNvSpPr>
            <a:spLocks noGrp="1"/>
          </p:cNvSpPr>
          <p:nvPr>
            <p:ph type="sldNum" sz="quarter" idx="10"/>
          </p:nvPr>
        </p:nvSpPr>
        <p:spPr>
          <a:xfrm>
            <a:off x="8339328" y="4810518"/>
            <a:ext cx="649224" cy="274637"/>
          </a:xfrm>
        </p:spPr>
        <p:txBody>
          <a:bodyPr/>
          <a:lstStyle/>
          <a:p>
            <a:fld id="{4F3F24AA-65AD-4E46-94D4-95CB0FA293CB}" type="slidenum">
              <a:rPr lang="en-US" smtClean="0"/>
              <a:pPr/>
              <a:t>‹#›</a:t>
            </a:fld>
            <a:endParaRPr lang="en-US"/>
          </a:p>
        </p:txBody>
      </p:sp>
    </p:spTree>
    <p:extLst>
      <p:ext uri="{BB962C8B-B14F-4D97-AF65-F5344CB8AC3E}">
        <p14:creationId xmlns:p14="http://schemas.microsoft.com/office/powerpoint/2010/main" val="31327506"/>
      </p:ext>
    </p:extLst>
  </p:cSld>
  <p:clrMapOvr>
    <a:masterClrMapping/>
  </p:clrMapOvr>
  <p:extLst>
    <p:ext uri="{DCECCB84-F9BA-43D5-87BE-67443E8EF086}">
      <p15:sldGuideLst xmlns:p15="http://schemas.microsoft.com/office/powerpoint/2012/main">
        <p15:guide id="2" pos="288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pyright">
    <p:bg>
      <p:bgPr>
        <a:solidFill>
          <a:srgbClr val="062D72"/>
        </a:solidFill>
        <a:effectLst/>
      </p:bgPr>
    </p:bg>
    <p:spTree>
      <p:nvGrpSpPr>
        <p:cNvPr id="1" name=""/>
        <p:cNvGrpSpPr/>
        <p:nvPr/>
      </p:nvGrpSpPr>
      <p:grpSpPr>
        <a:xfrm>
          <a:off x="0" y="0"/>
          <a:ext cx="0" cy="0"/>
          <a:chOff x="0" y="0"/>
          <a:chExt cx="0" cy="0"/>
        </a:xfrm>
      </p:grpSpPr>
      <p:sp>
        <p:nvSpPr>
          <p:cNvPr id="2" name="Gradient">
            <a:extLst>
              <a:ext uri="{FF2B5EF4-FFF2-40B4-BE49-F238E27FC236}">
                <a16:creationId xmlns:a16="http://schemas.microsoft.com/office/drawing/2014/main" id="{61FB3B3B-C504-7792-9802-33C49D4A0D13}"/>
              </a:ext>
              <a:ext uri="{C183D7F6-B498-43B3-948B-1728B52AA6E4}">
                <adec:decorative xmlns:adec="http://schemas.microsoft.com/office/drawing/2017/decorative" val="1"/>
              </a:ext>
            </a:extLst>
          </p:cNvPr>
          <p:cNvSpPr/>
          <p:nvPr userDrawn="1"/>
        </p:nvSpPr>
        <p:spPr>
          <a:xfrm>
            <a:off x="-1" y="11430"/>
            <a:ext cx="9144001" cy="5120640"/>
          </a:xfrm>
          <a:prstGeom prst="rect">
            <a:avLst/>
          </a:prstGeom>
          <a:gradFill>
            <a:gsLst>
              <a:gs pos="0">
                <a:srgbClr val="062D72">
                  <a:alpha val="0"/>
                </a:srgbClr>
              </a:gs>
              <a:gs pos="99000">
                <a:srgbClr val="062D7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ecorative line">
            <a:extLst>
              <a:ext uri="{FF2B5EF4-FFF2-40B4-BE49-F238E27FC236}">
                <a16:creationId xmlns:a16="http://schemas.microsoft.com/office/drawing/2014/main" id="{F1E59BA6-6F16-6AFF-5650-E866514680DB}"/>
              </a:ext>
              <a:ext uri="{C183D7F6-B498-43B3-948B-1728B52AA6E4}">
                <adec:decorative xmlns:adec="http://schemas.microsoft.com/office/drawing/2017/decorative" val="1"/>
              </a:ext>
            </a:extLst>
          </p:cNvPr>
          <p:cNvSpPr/>
          <p:nvPr userDrawn="1"/>
        </p:nvSpPr>
        <p:spPr>
          <a:xfrm>
            <a:off x="0" y="969264"/>
            <a:ext cx="5047488" cy="54864"/>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a:extLst>
              <a:ext uri="{FF2B5EF4-FFF2-40B4-BE49-F238E27FC236}">
                <a16:creationId xmlns:a16="http://schemas.microsoft.com/office/drawing/2014/main" id="{00E46CCA-6825-CBED-25F6-BD790A9CFAE7}"/>
              </a:ext>
            </a:extLst>
          </p:cNvPr>
          <p:cNvSpPr>
            <a:spLocks noGrp="1"/>
          </p:cNvSpPr>
          <p:nvPr>
            <p:ph type="title"/>
          </p:nvPr>
        </p:nvSpPr>
        <p:spPr>
          <a:xfrm>
            <a:off x="149224" y="53975"/>
            <a:ext cx="5257800" cy="857250"/>
          </a:xfrm>
          <a:prstGeom prst="rect">
            <a:avLst/>
          </a:prstGeom>
        </p:spPr>
        <p:txBody>
          <a:bodyPr vert="horz" lIns="91440" tIns="45720" rIns="91440" bIns="45720" rtlCol="0" anchor="ctr">
            <a:noAutofit/>
          </a:bodyPr>
          <a:lstStyle>
            <a:lvl1pPr>
              <a:lnSpc>
                <a:spcPct val="100000"/>
              </a:lnSpc>
              <a:defRPr sz="2400"/>
            </a:lvl1pPr>
          </a:lstStyle>
          <a:p>
            <a:r>
              <a:rPr lang="en-US"/>
              <a:t>Click to edit Master title style</a:t>
            </a:r>
          </a:p>
        </p:txBody>
      </p:sp>
      <p:sp>
        <p:nvSpPr>
          <p:cNvPr id="6" name="Copyright statement">
            <a:extLst>
              <a:ext uri="{FF2B5EF4-FFF2-40B4-BE49-F238E27FC236}">
                <a16:creationId xmlns:a16="http://schemas.microsoft.com/office/drawing/2014/main" id="{39BCC64F-DC05-DFCD-6622-73EDB35C1916}"/>
              </a:ext>
            </a:extLst>
          </p:cNvPr>
          <p:cNvSpPr>
            <a:spLocks noGrp="1"/>
          </p:cNvSpPr>
          <p:nvPr>
            <p:ph type="body" sz="quarter" idx="11"/>
          </p:nvPr>
        </p:nvSpPr>
        <p:spPr>
          <a:xfrm>
            <a:off x="149223" y="1285197"/>
            <a:ext cx="5257800" cy="389658"/>
          </a:xfrm>
          <a:prstGeom prst="rect">
            <a:avLst/>
          </a:prstGeom>
        </p:spPr>
        <p:txBody>
          <a:bodyPr anchor="ctr"/>
          <a:lstStyle>
            <a:lvl1pPr algn="l">
              <a:defRPr sz="1600" b="1"/>
            </a:lvl1pPr>
          </a:lstStyle>
          <a:p>
            <a:pPr lvl="0"/>
            <a:r>
              <a:rPr lang="en-US"/>
              <a:t>Click to edit Master text styles</a:t>
            </a:r>
          </a:p>
        </p:txBody>
      </p:sp>
      <p:sp>
        <p:nvSpPr>
          <p:cNvPr id="11" name="Picture Placeholder 10">
            <a:extLst>
              <a:ext uri="{FF2B5EF4-FFF2-40B4-BE49-F238E27FC236}">
                <a16:creationId xmlns:a16="http://schemas.microsoft.com/office/drawing/2014/main" id="{94A49D06-2F78-D40E-F6F5-C2CA2955754E}"/>
              </a:ext>
            </a:extLst>
          </p:cNvPr>
          <p:cNvSpPr>
            <a:spLocks noGrp="1"/>
          </p:cNvSpPr>
          <p:nvPr>
            <p:ph type="pic" sz="quarter" idx="15"/>
          </p:nvPr>
        </p:nvSpPr>
        <p:spPr>
          <a:xfrm>
            <a:off x="149222" y="2150205"/>
            <a:ext cx="2319718" cy="722216"/>
          </a:xfrm>
          <a:prstGeom prst="rect">
            <a:avLst/>
          </a:prstGeom>
        </p:spPr>
        <p:txBody>
          <a:bodyPr/>
          <a:lstStyle>
            <a:lvl1pPr algn="ctr">
              <a:defRPr/>
            </a:lvl1pPr>
          </a:lstStyle>
          <a:p>
            <a:endParaRPr lang="en-US"/>
          </a:p>
        </p:txBody>
      </p:sp>
      <p:sp>
        <p:nvSpPr>
          <p:cNvPr id="12" name="About">
            <a:extLst>
              <a:ext uri="{FF2B5EF4-FFF2-40B4-BE49-F238E27FC236}">
                <a16:creationId xmlns:a16="http://schemas.microsoft.com/office/drawing/2014/main" id="{6F251469-B012-F714-B889-C23DCABB8FC3}"/>
              </a:ext>
            </a:extLst>
          </p:cNvPr>
          <p:cNvSpPr>
            <a:spLocks noGrp="1"/>
          </p:cNvSpPr>
          <p:nvPr>
            <p:ph type="body" sz="quarter" idx="16"/>
          </p:nvPr>
        </p:nvSpPr>
        <p:spPr>
          <a:xfrm>
            <a:off x="149222" y="3329090"/>
            <a:ext cx="5257800" cy="722216"/>
          </a:xfrm>
          <a:prstGeom prst="rect">
            <a:avLst/>
          </a:prstGeom>
          <a:noFill/>
        </p:spPr>
        <p:txBody>
          <a:bodyPr anchor="t"/>
          <a:lstStyle>
            <a:lvl1pPr algn="l">
              <a:lnSpc>
                <a:spcPct val="100000"/>
              </a:lnSpc>
              <a:spcBef>
                <a:spcPts val="0"/>
              </a:spcBef>
              <a:defRPr sz="1600"/>
            </a:lvl1pPr>
          </a:lstStyle>
          <a:p>
            <a:pPr lvl="0"/>
            <a:r>
              <a:rPr lang="en-US"/>
              <a:t>Click to edit Master text styles</a:t>
            </a:r>
          </a:p>
        </p:txBody>
      </p:sp>
      <p:sp>
        <p:nvSpPr>
          <p:cNvPr id="7" name="About">
            <a:extLst>
              <a:ext uri="{FF2B5EF4-FFF2-40B4-BE49-F238E27FC236}">
                <a16:creationId xmlns:a16="http://schemas.microsoft.com/office/drawing/2014/main" id="{5A96EE13-CFD8-7B9E-3120-5BEA5FA70190}"/>
              </a:ext>
            </a:extLst>
          </p:cNvPr>
          <p:cNvSpPr>
            <a:spLocks noGrp="1"/>
          </p:cNvSpPr>
          <p:nvPr>
            <p:ph type="body" sz="quarter" idx="12"/>
          </p:nvPr>
        </p:nvSpPr>
        <p:spPr>
          <a:xfrm>
            <a:off x="2523744" y="2150205"/>
            <a:ext cx="2883278" cy="722216"/>
          </a:xfrm>
          <a:prstGeom prst="rect">
            <a:avLst/>
          </a:prstGeom>
          <a:noFill/>
        </p:spPr>
        <p:txBody>
          <a:bodyPr anchor="ctr"/>
          <a:lstStyle>
            <a:lvl1pPr algn="l">
              <a:lnSpc>
                <a:spcPct val="100000"/>
              </a:lnSpc>
              <a:spcBef>
                <a:spcPts val="0"/>
              </a:spcBef>
              <a:defRPr sz="1400"/>
            </a:lvl1pPr>
          </a:lstStyle>
          <a:p>
            <a:pPr lvl="0"/>
            <a:r>
              <a:rPr lang="en-US"/>
              <a:t>Click to edit Master text styles</a:t>
            </a:r>
          </a:p>
        </p:txBody>
      </p:sp>
      <p:sp>
        <p:nvSpPr>
          <p:cNvPr id="8" name="Date key">
            <a:extLst>
              <a:ext uri="{FF2B5EF4-FFF2-40B4-BE49-F238E27FC236}">
                <a16:creationId xmlns:a16="http://schemas.microsoft.com/office/drawing/2014/main" id="{D9CB18D6-4558-969B-524A-AB34413B44AC}"/>
              </a:ext>
            </a:extLst>
          </p:cNvPr>
          <p:cNvSpPr>
            <a:spLocks noGrp="1"/>
          </p:cNvSpPr>
          <p:nvPr>
            <p:ph type="body" sz="quarter" idx="14"/>
          </p:nvPr>
        </p:nvSpPr>
        <p:spPr>
          <a:xfrm>
            <a:off x="149223" y="4792204"/>
            <a:ext cx="5257800" cy="274320"/>
          </a:xfrm>
          <a:prstGeom prst="rect">
            <a:avLst/>
          </a:prstGeom>
        </p:spPr>
        <p:txBody>
          <a:bodyPr lIns="0" tIns="0" rIns="0" bIns="0" anchor="b"/>
          <a:lstStyle>
            <a:lvl1pPr>
              <a:defRPr sz="800">
                <a:latin typeface="Calibri" panose="020F0502020204030204" pitchFamily="34" charset="0"/>
                <a:ea typeface="Tahoma" panose="020B0604030504040204" pitchFamily="34" charset="0"/>
                <a:cs typeface="Calibri" panose="020F0502020204030204" pitchFamily="34" charset="0"/>
              </a:defRPr>
            </a:lvl1pPr>
          </a:lstStyle>
          <a:p>
            <a:pPr lvl="0"/>
            <a:r>
              <a:rPr lang="en-US"/>
              <a:t>Click to edit Master text styles</a:t>
            </a:r>
          </a:p>
        </p:txBody>
      </p:sp>
      <p:sp>
        <p:nvSpPr>
          <p:cNvPr id="3" name="Slide number">
            <a:extLst>
              <a:ext uri="{FF2B5EF4-FFF2-40B4-BE49-F238E27FC236}">
                <a16:creationId xmlns:a16="http://schemas.microsoft.com/office/drawing/2014/main" id="{C0D32215-85E7-AD7C-3B37-D4A23F88A2CF}"/>
              </a:ext>
            </a:extLst>
          </p:cNvPr>
          <p:cNvSpPr>
            <a:spLocks noGrp="1"/>
          </p:cNvSpPr>
          <p:nvPr>
            <p:ph type="sldNum" sz="quarter" idx="10"/>
          </p:nvPr>
        </p:nvSpPr>
        <p:spPr>
          <a:xfrm>
            <a:off x="8339328" y="4810518"/>
            <a:ext cx="649224" cy="274637"/>
          </a:xfrm>
        </p:spPr>
        <p:txBody>
          <a:bodyPr/>
          <a:lstStyle/>
          <a:p>
            <a:fld id="{4F3F24AA-65AD-4E46-94D4-95CB0FA293CB}" type="slidenum">
              <a:rPr lang="en-US" smtClean="0"/>
              <a:pPr/>
              <a:t>‹#›</a:t>
            </a:fld>
            <a:endParaRPr lang="en-US"/>
          </a:p>
        </p:txBody>
      </p:sp>
      <p:sp>
        <p:nvSpPr>
          <p:cNvPr id="15" name="Oval 14">
            <a:extLst>
              <a:ext uri="{FF2B5EF4-FFF2-40B4-BE49-F238E27FC236}">
                <a16:creationId xmlns:a16="http://schemas.microsoft.com/office/drawing/2014/main" id="{104CA888-96C1-3E0D-5B90-4DED3C27CAA1}"/>
              </a:ext>
              <a:ext uri="{C183D7F6-B498-43B3-948B-1728B52AA6E4}">
                <adec:decorative xmlns:adec="http://schemas.microsoft.com/office/drawing/2017/decorative" val="1"/>
              </a:ext>
            </a:extLst>
          </p:cNvPr>
          <p:cNvSpPr/>
          <p:nvPr userDrawn="1"/>
        </p:nvSpPr>
        <p:spPr>
          <a:xfrm>
            <a:off x="5782684" y="1146781"/>
            <a:ext cx="2985654" cy="2985654"/>
          </a:xfrm>
          <a:prstGeom prst="ellipse">
            <a:avLst/>
          </a:prstGeom>
          <a:solidFill>
            <a:schemeClr val="bg1"/>
          </a:solidFill>
          <a:ln w="101600">
            <a:solidFill>
              <a:srgbClr val="708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BSPH logo lockup" descr="Logo, Johns Hopkins Bloomberg School of Public Health, Center for Teaching and Learning—shield with torch.">
            <a:extLst>
              <a:ext uri="{FF2B5EF4-FFF2-40B4-BE49-F238E27FC236}">
                <a16:creationId xmlns:a16="http://schemas.microsoft.com/office/drawing/2014/main" id="{DA13E765-4DDC-8E23-99AA-4D29CE3C083C}"/>
              </a:ext>
            </a:extLst>
          </p:cNvPr>
          <p:cNvPicPr>
            <a:picLocks noChangeAspect="1"/>
          </p:cNvPicPr>
          <p:nvPr userDrawn="1"/>
        </p:nvPicPr>
        <p:blipFill>
          <a:blip r:embed="rId2"/>
          <a:stretch>
            <a:fillRect/>
          </a:stretch>
        </p:blipFill>
        <p:spPr>
          <a:xfrm>
            <a:off x="5943313" y="1350852"/>
            <a:ext cx="2664396" cy="2577512"/>
          </a:xfrm>
          <a:prstGeom prst="rect">
            <a:avLst/>
          </a:prstGeom>
        </p:spPr>
      </p:pic>
    </p:spTree>
    <p:extLst>
      <p:ext uri="{BB962C8B-B14F-4D97-AF65-F5344CB8AC3E}">
        <p14:creationId xmlns:p14="http://schemas.microsoft.com/office/powerpoint/2010/main" val="1040675017"/>
      </p:ext>
    </p:extLst>
  </p:cSld>
  <p:clrMapOvr>
    <a:masterClrMapping/>
  </p:clrMapOvr>
  <p:extLst>
    <p:ext uri="{DCECCB84-F9BA-43D5-87BE-67443E8EF086}">
      <p15:sldGuideLst xmlns:p15="http://schemas.microsoft.com/office/powerpoint/2012/main">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ypical-bullets">
    <p:bg>
      <p:bgPr>
        <a:solidFill>
          <a:srgbClr val="FFFFFF"/>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49313" y="53975"/>
            <a:ext cx="8842287" cy="857250"/>
          </a:xfrm>
        </p:spPr>
        <p:txBody>
          <a:bodyPr/>
          <a:lstStyle/>
          <a:p>
            <a:r>
              <a:rPr lang="en-US"/>
              <a:t>Click to add slide title</a:t>
            </a:r>
          </a:p>
        </p:txBody>
      </p:sp>
      <p:sp>
        <p:nvSpPr>
          <p:cNvPr id="7" name="Bullets">
            <a:extLst>
              <a:ext uri="{FF2B5EF4-FFF2-40B4-BE49-F238E27FC236}">
                <a16:creationId xmlns:a16="http://schemas.microsoft.com/office/drawing/2014/main" id="{7C60B256-AB51-AF4E-8137-B91D1CF9FC88}"/>
              </a:ext>
            </a:extLst>
          </p:cNvPr>
          <p:cNvSpPr>
            <a:spLocks noGrp="1"/>
          </p:cNvSpPr>
          <p:nvPr>
            <p:ph idx="1"/>
          </p:nvPr>
        </p:nvSpPr>
        <p:spPr>
          <a:xfrm>
            <a:off x="149313" y="1200151"/>
            <a:ext cx="8842287" cy="3390899"/>
          </a:xfrm>
          <a:prstGeom prst="rect">
            <a:avLst/>
          </a:prstGeom>
          <a:ln>
            <a:solidFill>
              <a:srgbClr val="6CACE4">
                <a:alpha val="25000"/>
              </a:srgbClr>
            </a:solidFill>
          </a:ln>
        </p:spPr>
        <p:txBody>
          <a:bodyPr vert="horz" lIns="91440" tIns="45720" rIns="91440" bIns="45720" rtlCol="0">
            <a:normAutofit/>
          </a:bodyPr>
          <a:lstStyle/>
          <a:p>
            <a:pPr lvl="0"/>
            <a:r>
              <a:rPr lang="en-US"/>
              <a:t>Click to add first-level bullet</a:t>
            </a:r>
          </a:p>
          <a:p>
            <a:pPr lvl="1"/>
            <a:r>
              <a:rPr lang="en-US"/>
              <a:t>Second level</a:t>
            </a:r>
          </a:p>
          <a:p>
            <a:pPr lvl="2"/>
            <a:r>
              <a:rPr lang="en-US"/>
              <a:t>Third level</a:t>
            </a:r>
          </a:p>
        </p:txBody>
      </p:sp>
      <p:sp>
        <p:nvSpPr>
          <p:cNvPr id="8" name="Source">
            <a:extLst>
              <a:ext uri="{FF2B5EF4-FFF2-40B4-BE49-F238E27FC236}">
                <a16:creationId xmlns:a16="http://schemas.microsoft.com/office/drawing/2014/main" id="{0249B332-CABF-854E-B6E9-46A2BE5A2C6D}"/>
              </a:ext>
            </a:extLst>
          </p:cNvPr>
          <p:cNvSpPr>
            <a:spLocks noGrp="1"/>
          </p:cNvSpPr>
          <p:nvPr>
            <p:ph idx="12" hasCustomPrompt="1"/>
          </p:nvPr>
        </p:nvSpPr>
        <p:spPr>
          <a:xfrm>
            <a:off x="149313" y="4792204"/>
            <a:ext cx="7820311"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4" name="Slide number ">
            <a:extLst>
              <a:ext uri="{FF2B5EF4-FFF2-40B4-BE49-F238E27FC236}">
                <a16:creationId xmlns:a16="http://schemas.microsoft.com/office/drawing/2014/main" id="{EF0C2086-C256-6E42-A847-C3F176454950}"/>
              </a:ext>
            </a:extLst>
          </p:cNvPr>
          <p:cNvSpPr>
            <a:spLocks noGrp="1"/>
          </p:cNvSpPr>
          <p:nvPr>
            <p:ph type="sldNum" sz="quarter" idx="13"/>
          </p:nvPr>
        </p:nvSpPr>
        <p:spPr>
          <a:xfrm>
            <a:off x="8342334" y="4809744"/>
            <a:ext cx="649266" cy="274637"/>
          </a:xfrm>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006430398"/>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1620" userDrawn="1">
          <p15:clr>
            <a:srgbClr val="FBAE40"/>
          </p15:clr>
        </p15:guide>
        <p15:guide id="3" orient="horz" pos="3180" userDrawn="1">
          <p15:clr>
            <a:srgbClr val="547EBF"/>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urth bullet">
    <p:bg>
      <p:bgPr>
        <a:solidFill>
          <a:srgbClr val="FFFFFF"/>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49313" y="53975"/>
            <a:ext cx="8842248" cy="857250"/>
          </a:xfrm>
        </p:spPr>
        <p:txBody>
          <a:bodyPr/>
          <a:lstStyle/>
          <a:p>
            <a:r>
              <a:rPr lang="en-US"/>
              <a:t>Click to add slide title</a:t>
            </a:r>
          </a:p>
        </p:txBody>
      </p:sp>
      <p:sp>
        <p:nvSpPr>
          <p:cNvPr id="7" name="Bullets">
            <a:extLst>
              <a:ext uri="{FF2B5EF4-FFF2-40B4-BE49-F238E27FC236}">
                <a16:creationId xmlns:a16="http://schemas.microsoft.com/office/drawing/2014/main" id="{7C60B256-AB51-AF4E-8137-B91D1CF9FC88}"/>
              </a:ext>
            </a:extLst>
          </p:cNvPr>
          <p:cNvSpPr>
            <a:spLocks noGrp="1"/>
          </p:cNvSpPr>
          <p:nvPr>
            <p:ph idx="1" hasCustomPrompt="1"/>
          </p:nvPr>
        </p:nvSpPr>
        <p:spPr>
          <a:xfrm>
            <a:off x="149313" y="1200151"/>
            <a:ext cx="8842287" cy="3390899"/>
          </a:xfrm>
          <a:prstGeom prst="rect">
            <a:avLst/>
          </a:prstGeom>
          <a:ln>
            <a:solidFill>
              <a:srgbClr val="6CACE4">
                <a:alpha val="25000"/>
              </a:srgbClr>
            </a:solidFill>
          </a:ln>
        </p:spPr>
        <p:txBody>
          <a:bodyPr vert="horz" lIns="91440" tIns="45720" rIns="91440" bIns="45720" rtlCol="0">
            <a:normAutofit/>
          </a:bodyPr>
          <a:lstStyle>
            <a:lvl1pPr>
              <a:buClr>
                <a:srgbClr val="708549"/>
              </a:buClr>
              <a:defRPr/>
            </a:lvl1pPr>
            <a:lvl2pPr>
              <a:buClr>
                <a:srgbClr val="708549"/>
              </a:buClr>
              <a:defRPr/>
            </a:lvl2pPr>
            <a:lvl3pPr>
              <a:buClr>
                <a:srgbClr val="708549"/>
              </a:buClr>
              <a:defRPr/>
            </a:lvl3pPr>
            <a:lvl4pPr marL="1031875" indent="-228600">
              <a:buClr>
                <a:srgbClr val="708549"/>
              </a:buClr>
              <a:buSzPct val="100000"/>
              <a:buFont typeface="System Font Regular"/>
              <a:buChar char="■"/>
              <a:defRPr sz="1400">
                <a:latin typeface="Tahoma" panose="020B0604030504040204" pitchFamily="34" charset="0"/>
                <a:ea typeface="Tahoma" panose="020B0604030504040204" pitchFamily="34" charset="0"/>
                <a:cs typeface="Tahoma" panose="020B0604030504040204" pitchFamily="34" charset="0"/>
              </a:defRPr>
            </a:lvl4pPr>
          </a:lstStyle>
          <a:p>
            <a:pPr lvl="0"/>
            <a:r>
              <a:rPr lang="en-US"/>
              <a:t>Click to add first-level bullet</a:t>
            </a:r>
          </a:p>
          <a:p>
            <a:pPr lvl="1"/>
            <a:r>
              <a:rPr lang="en-US"/>
              <a:t>Second level</a:t>
            </a:r>
          </a:p>
          <a:p>
            <a:pPr lvl="2"/>
            <a:r>
              <a:rPr lang="en-US"/>
              <a:t>Third level</a:t>
            </a:r>
          </a:p>
          <a:p>
            <a:pPr lvl="3"/>
            <a:r>
              <a:rPr lang="en-US"/>
              <a:t>Fourth level</a:t>
            </a:r>
          </a:p>
        </p:txBody>
      </p:sp>
      <p:sp>
        <p:nvSpPr>
          <p:cNvPr id="8" name="Source">
            <a:extLst>
              <a:ext uri="{FF2B5EF4-FFF2-40B4-BE49-F238E27FC236}">
                <a16:creationId xmlns:a16="http://schemas.microsoft.com/office/drawing/2014/main" id="{0249B332-CABF-854E-B6E9-46A2BE5A2C6D}"/>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4" name="Slide number ">
            <a:extLst>
              <a:ext uri="{FF2B5EF4-FFF2-40B4-BE49-F238E27FC236}">
                <a16:creationId xmlns:a16="http://schemas.microsoft.com/office/drawing/2014/main" id="{EF0C2086-C256-6E42-A847-C3F176454950}"/>
              </a:ext>
            </a:extLst>
          </p:cNvPr>
          <p:cNvSpPr>
            <a:spLocks noGrp="1"/>
          </p:cNvSpPr>
          <p:nvPr>
            <p:ph type="sldNum" sz="quarter" idx="13"/>
          </p:nvPr>
        </p:nvSpPr>
        <p:spPr>
          <a:xfrm>
            <a:off x="8342334" y="4809744"/>
            <a:ext cx="649266" cy="274637"/>
          </a:xfrm>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322584764"/>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162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8" name="Bulllets 1"/>
          <p:cNvSpPr>
            <a:spLocks noGrp="1"/>
          </p:cNvSpPr>
          <p:nvPr>
            <p:ph idx="13" hasCustomPrompt="1"/>
          </p:nvPr>
        </p:nvSpPr>
        <p:spPr>
          <a:xfrm>
            <a:off x="149314" y="1200152"/>
            <a:ext cx="4379420" cy="3393200"/>
          </a:xfrm>
        </p:spPr>
        <p:txBody>
          <a:bodyPr/>
          <a:lstStyle>
            <a:lvl1pPr marL="288925" indent="-288925">
              <a:buClr>
                <a:srgbClr val="708549"/>
              </a:buClr>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Bullets 2"/>
          <p:cNvSpPr>
            <a:spLocks noGrp="1"/>
          </p:cNvSpPr>
          <p:nvPr>
            <p:ph idx="12" hasCustomPrompt="1"/>
          </p:nvPr>
        </p:nvSpPr>
        <p:spPr>
          <a:xfrm>
            <a:off x="4615267" y="1201422"/>
            <a:ext cx="4376334" cy="3391930"/>
          </a:xfrm>
          <a:prstGeom prst="rect">
            <a:avLst/>
          </a:prstGeom>
          <a:ln>
            <a:solidFill>
              <a:srgbClr val="6CACE4">
                <a:alpha val="25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9CB6042A-9A7B-5FA6-181D-B873C9B790A7}"/>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035A0F40-518B-B546-B0B2-A1824EC12054}"/>
              </a:ext>
            </a:extLst>
          </p:cNvPr>
          <p:cNvSpPr>
            <a:spLocks noGrp="1"/>
          </p:cNvSpPr>
          <p:nvPr>
            <p:ph type="sldNum" sz="quarter" idx="16"/>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8772173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top captions, 2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0" name="Caption 1">
            <a:extLst>
              <a:ext uri="{FF2B5EF4-FFF2-40B4-BE49-F238E27FC236}">
                <a16:creationId xmlns:a16="http://schemas.microsoft.com/office/drawing/2014/main" id="{8B37B293-A260-7A40-879C-C745FD04AF7A}"/>
              </a:ext>
            </a:extLst>
          </p:cNvPr>
          <p:cNvSpPr>
            <a:spLocks noGrp="1"/>
          </p:cNvSpPr>
          <p:nvPr>
            <p:ph type="body" sz="quarter" idx="17" hasCustomPrompt="1"/>
          </p:nvPr>
        </p:nvSpPr>
        <p:spPr>
          <a:xfrm>
            <a:off x="149312" y="1200150"/>
            <a:ext cx="4381499"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8" name="Bullets 1"/>
          <p:cNvSpPr>
            <a:spLocks noGrp="1"/>
          </p:cNvSpPr>
          <p:nvPr>
            <p:ph idx="13" hasCustomPrompt="1"/>
          </p:nvPr>
        </p:nvSpPr>
        <p:spPr>
          <a:xfrm>
            <a:off x="149314" y="1728216"/>
            <a:ext cx="4379420" cy="2860873"/>
          </a:xfrm>
        </p:spPr>
        <p:txBody>
          <a:bodyPr/>
          <a:lstStyle>
            <a:lvl1pPr marL="288925" indent="-288925">
              <a:buFont typeface="Arial" panose="020B0604020202020204" pitchFamily="34" charset="0"/>
              <a:buChar char="►"/>
              <a:defRPr sz="1600" baseline="0">
                <a:latin typeface="Calibri" panose="020F050202020403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1" name="Caption 2">
            <a:extLst>
              <a:ext uri="{FF2B5EF4-FFF2-40B4-BE49-F238E27FC236}">
                <a16:creationId xmlns:a16="http://schemas.microsoft.com/office/drawing/2014/main" id="{E1366CE7-594B-2C44-9137-C4F594D4D4DD}"/>
              </a:ext>
            </a:extLst>
          </p:cNvPr>
          <p:cNvSpPr>
            <a:spLocks noGrp="1"/>
          </p:cNvSpPr>
          <p:nvPr>
            <p:ph type="body" sz="quarter" idx="18" hasCustomPrompt="1"/>
          </p:nvPr>
        </p:nvSpPr>
        <p:spPr>
          <a:xfrm>
            <a:off x="4615266" y="1201308"/>
            <a:ext cx="4376334"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7" name="Bullets 2"/>
          <p:cNvSpPr>
            <a:spLocks noGrp="1"/>
          </p:cNvSpPr>
          <p:nvPr>
            <p:ph idx="12" hasCustomPrompt="1"/>
          </p:nvPr>
        </p:nvSpPr>
        <p:spPr>
          <a:xfrm>
            <a:off x="4615267" y="1728216"/>
            <a:ext cx="4376334" cy="2859802"/>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3F0F8A84-6627-A159-E8AB-0FD01F915C9E}"/>
              </a:ext>
            </a:extLst>
          </p:cNvPr>
          <p:cNvSpPr>
            <a:spLocks noGrp="1"/>
          </p:cNvSpPr>
          <p:nvPr>
            <p:ph idx="20"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B4232E93-E99A-9E42-9AE6-9CECC488A9D2}"/>
              </a:ext>
            </a:extLst>
          </p:cNvPr>
          <p:cNvSpPr>
            <a:spLocks noGrp="1"/>
          </p:cNvSpPr>
          <p:nvPr>
            <p:ph type="sldNum" sz="quarter" idx="19"/>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6326039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p caption and 2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0" name="Caption">
            <a:extLst>
              <a:ext uri="{FF2B5EF4-FFF2-40B4-BE49-F238E27FC236}">
                <a16:creationId xmlns:a16="http://schemas.microsoft.com/office/drawing/2014/main" id="{8B37B293-A260-7A40-879C-C745FD04AF7A}"/>
              </a:ext>
            </a:extLst>
          </p:cNvPr>
          <p:cNvSpPr>
            <a:spLocks noGrp="1"/>
          </p:cNvSpPr>
          <p:nvPr>
            <p:ph type="body" sz="quarter" idx="17" hasCustomPrompt="1"/>
          </p:nvPr>
        </p:nvSpPr>
        <p:spPr>
          <a:xfrm>
            <a:off x="149312" y="1200150"/>
            <a:ext cx="8842287"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8" name="Bullets 1"/>
          <p:cNvSpPr>
            <a:spLocks noGrp="1"/>
          </p:cNvSpPr>
          <p:nvPr>
            <p:ph idx="13" hasCustomPrompt="1"/>
          </p:nvPr>
        </p:nvSpPr>
        <p:spPr>
          <a:xfrm>
            <a:off x="149314" y="1732478"/>
            <a:ext cx="4379420" cy="2860873"/>
          </a:xfrm>
        </p:spPr>
        <p:txBody>
          <a:bodyPr/>
          <a:lstStyle>
            <a:lvl1pPr marL="288925" indent="-288925">
              <a:buClr>
                <a:srgbClr val="708549"/>
              </a:buClr>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Bullets 2"/>
          <p:cNvSpPr>
            <a:spLocks noGrp="1"/>
          </p:cNvSpPr>
          <p:nvPr>
            <p:ph idx="12" hasCustomPrompt="1"/>
          </p:nvPr>
        </p:nvSpPr>
        <p:spPr>
          <a:xfrm>
            <a:off x="4615267" y="1728216"/>
            <a:ext cx="4376334" cy="2859802"/>
          </a:xfrm>
          <a:prstGeom prst="rect">
            <a:avLst/>
          </a:prstGeom>
          <a:ln>
            <a:solidFill>
              <a:srgbClr val="6CACE4">
                <a:alpha val="25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2DDCF19F-A0FE-CB44-767F-C6D97AC286C9}"/>
              </a:ext>
            </a:extLst>
          </p:cNvPr>
          <p:cNvSpPr>
            <a:spLocks noGrp="1"/>
          </p:cNvSpPr>
          <p:nvPr>
            <p:ph idx="20"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B4232E93-E99A-9E42-9AE6-9CECC488A9D2}"/>
              </a:ext>
            </a:extLst>
          </p:cNvPr>
          <p:cNvSpPr>
            <a:spLocks noGrp="1"/>
          </p:cNvSpPr>
          <p:nvPr>
            <p:ph type="sldNum" sz="quarter" idx="19"/>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7615314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p left caption and 2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0" name="Caption">
            <a:extLst>
              <a:ext uri="{FF2B5EF4-FFF2-40B4-BE49-F238E27FC236}">
                <a16:creationId xmlns:a16="http://schemas.microsoft.com/office/drawing/2014/main" id="{8B37B293-A260-7A40-879C-C745FD04AF7A}"/>
              </a:ext>
            </a:extLst>
          </p:cNvPr>
          <p:cNvSpPr>
            <a:spLocks noGrp="1"/>
          </p:cNvSpPr>
          <p:nvPr>
            <p:ph type="body" sz="quarter" idx="17" hasCustomPrompt="1"/>
          </p:nvPr>
        </p:nvSpPr>
        <p:spPr>
          <a:xfrm>
            <a:off x="149312" y="1200150"/>
            <a:ext cx="4381499"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8" name="Bullets 1"/>
          <p:cNvSpPr>
            <a:spLocks noGrp="1"/>
          </p:cNvSpPr>
          <p:nvPr>
            <p:ph idx="13" hasCustomPrompt="1"/>
          </p:nvPr>
        </p:nvSpPr>
        <p:spPr>
          <a:xfrm>
            <a:off x="149314" y="1732478"/>
            <a:ext cx="4379420" cy="2860873"/>
          </a:xfrm>
        </p:spPr>
        <p:txBody>
          <a:bodyPr/>
          <a:lstStyle>
            <a:lvl1pPr marL="288925" indent="-288925">
              <a:buClr>
                <a:srgbClr val="708549"/>
              </a:buClr>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Bullets 2"/>
          <p:cNvSpPr>
            <a:spLocks noGrp="1"/>
          </p:cNvSpPr>
          <p:nvPr>
            <p:ph idx="12" hasCustomPrompt="1"/>
          </p:nvPr>
        </p:nvSpPr>
        <p:spPr>
          <a:xfrm>
            <a:off x="4615267" y="1200150"/>
            <a:ext cx="4376334" cy="3393202"/>
          </a:xfrm>
          <a:prstGeom prst="rect">
            <a:avLst/>
          </a:prstGeom>
          <a:ln>
            <a:solidFill>
              <a:srgbClr val="6CACE4">
                <a:alpha val="25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FE5B6DA7-7358-9F06-9AB7-E6F0EA55093D}"/>
              </a:ext>
            </a:extLst>
          </p:cNvPr>
          <p:cNvSpPr>
            <a:spLocks noGrp="1"/>
          </p:cNvSpPr>
          <p:nvPr>
            <p:ph idx="19"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A99857AD-EF38-344F-9DB2-381017A53D5A}"/>
              </a:ext>
            </a:extLst>
          </p:cNvPr>
          <p:cNvSpPr>
            <a:spLocks noGrp="1"/>
          </p:cNvSpPr>
          <p:nvPr>
            <p:ph type="sldNum" sz="quarter" idx="1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6270207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op right caption and 2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8" name="Bullets 1"/>
          <p:cNvSpPr>
            <a:spLocks noGrp="1"/>
          </p:cNvSpPr>
          <p:nvPr>
            <p:ph idx="13" hasCustomPrompt="1"/>
          </p:nvPr>
        </p:nvSpPr>
        <p:spPr>
          <a:xfrm>
            <a:off x="149314" y="1201308"/>
            <a:ext cx="4379420" cy="3392043"/>
          </a:xfrm>
        </p:spPr>
        <p:txBody>
          <a:bodyPr/>
          <a:lstStyle>
            <a:lvl1pPr marL="288925" indent="-288925">
              <a:buClr>
                <a:srgbClr val="708549"/>
              </a:buClr>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1" name="Caption">
            <a:extLst>
              <a:ext uri="{FF2B5EF4-FFF2-40B4-BE49-F238E27FC236}">
                <a16:creationId xmlns:a16="http://schemas.microsoft.com/office/drawing/2014/main" id="{E1366CE7-594B-2C44-9137-C4F594D4D4DD}"/>
              </a:ext>
            </a:extLst>
          </p:cNvPr>
          <p:cNvSpPr>
            <a:spLocks noGrp="1"/>
          </p:cNvSpPr>
          <p:nvPr>
            <p:ph type="body" sz="quarter" idx="18" hasCustomPrompt="1"/>
          </p:nvPr>
        </p:nvSpPr>
        <p:spPr>
          <a:xfrm>
            <a:off x="4615266" y="1201308"/>
            <a:ext cx="4376334"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7" name="Bullets 2"/>
          <p:cNvSpPr>
            <a:spLocks noGrp="1"/>
          </p:cNvSpPr>
          <p:nvPr>
            <p:ph idx="12" hasCustomPrompt="1"/>
          </p:nvPr>
        </p:nvSpPr>
        <p:spPr>
          <a:xfrm>
            <a:off x="4615267" y="1728216"/>
            <a:ext cx="4376334" cy="2859802"/>
          </a:xfrm>
          <a:prstGeom prst="rect">
            <a:avLst/>
          </a:prstGeom>
          <a:ln>
            <a:solidFill>
              <a:srgbClr val="6CACE4">
                <a:alpha val="25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BBAEBF50-5201-D8F2-7885-5328BC4A3A7F}"/>
              </a:ext>
            </a:extLst>
          </p:cNvPr>
          <p:cNvSpPr>
            <a:spLocks noGrp="1"/>
          </p:cNvSpPr>
          <p:nvPr>
            <p:ph idx="20"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0EA6F4E2-BACB-E94F-A7ED-E5489A75FA58}"/>
              </a:ext>
            </a:extLst>
          </p:cNvPr>
          <p:cNvSpPr>
            <a:spLocks noGrp="1"/>
          </p:cNvSpPr>
          <p:nvPr>
            <p:ph type="sldNum" sz="quarter" idx="19"/>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496937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1 speaker">
    <p:spTree>
      <p:nvGrpSpPr>
        <p:cNvPr id="1" name=""/>
        <p:cNvGrpSpPr/>
        <p:nvPr/>
      </p:nvGrpSpPr>
      <p:grpSpPr>
        <a:xfrm>
          <a:off x="0" y="0"/>
          <a:ext cx="0" cy="0"/>
          <a:chOff x="0" y="0"/>
          <a:chExt cx="0" cy="0"/>
        </a:xfrm>
      </p:grpSpPr>
      <p:sp>
        <p:nvSpPr>
          <p:cNvPr id="6" name="Lecture title">
            <a:extLst>
              <a:ext uri="{FF2B5EF4-FFF2-40B4-BE49-F238E27FC236}">
                <a16:creationId xmlns:a16="http://schemas.microsoft.com/office/drawing/2014/main" id="{DB77F41B-4D98-4F86-4DB7-23762F03A054}"/>
              </a:ext>
            </a:extLst>
          </p:cNvPr>
          <p:cNvSpPr>
            <a:spLocks noGrp="1"/>
          </p:cNvSpPr>
          <p:nvPr>
            <p:ph type="title"/>
          </p:nvPr>
        </p:nvSpPr>
        <p:spPr>
          <a:xfrm>
            <a:off x="3708399" y="250934"/>
            <a:ext cx="5283201" cy="2569758"/>
          </a:xfrm>
        </p:spPr>
        <p:txBody>
          <a:bodyPr anchor="ctr"/>
          <a:lstStyle>
            <a:lvl1pPr algn="ctr">
              <a:defRPr/>
            </a:lvl1pPr>
          </a:lstStyle>
          <a:p>
            <a:r>
              <a:rPr lang="en-US"/>
              <a:t>Click to edit Master title style</a:t>
            </a:r>
          </a:p>
        </p:txBody>
      </p:sp>
      <p:sp>
        <p:nvSpPr>
          <p:cNvPr id="7" name="Text">
            <a:extLst>
              <a:ext uri="{FF2B5EF4-FFF2-40B4-BE49-F238E27FC236}">
                <a16:creationId xmlns:a16="http://schemas.microsoft.com/office/drawing/2014/main" id="{C9333EFA-3813-F120-E08E-6B513F4ADD7C}"/>
              </a:ext>
            </a:extLst>
          </p:cNvPr>
          <p:cNvSpPr>
            <a:spLocks noGrp="1"/>
          </p:cNvSpPr>
          <p:nvPr>
            <p:ph type="body" sz="quarter" idx="12"/>
          </p:nvPr>
        </p:nvSpPr>
        <p:spPr>
          <a:xfrm>
            <a:off x="5460764" y="3597674"/>
            <a:ext cx="3530076" cy="966788"/>
          </a:xfrm>
          <a:prstGeom prst="rect">
            <a:avLst/>
          </a:prstGeom>
          <a:noFill/>
        </p:spPr>
        <p:txBody>
          <a:bodyPr anchor="ctr"/>
          <a:lstStyle>
            <a:lvl1pPr marL="0" indent="0" algn="ctr">
              <a:spcBef>
                <a:spcPts val="0"/>
              </a:spcBef>
              <a:buFontTx/>
              <a:buNone/>
              <a:defRPr sz="1400" i="0">
                <a:solidFill>
                  <a:schemeClr val="bg1"/>
                </a:solidFill>
                <a:latin typeface="Georgia" panose="02040502050405020303" pitchFamily="18" charset="0"/>
              </a:defRPr>
            </a:lvl1pPr>
            <a:lvl2pPr marL="282765" indent="0">
              <a:buFontTx/>
              <a:buNone/>
              <a:defRPr>
                <a:solidFill>
                  <a:schemeClr val="bg1"/>
                </a:solidFill>
              </a:defRPr>
            </a:lvl2pPr>
            <a:lvl3pPr marL="566928"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4" name="Credit">
            <a:extLst>
              <a:ext uri="{FF2B5EF4-FFF2-40B4-BE49-F238E27FC236}">
                <a16:creationId xmlns:a16="http://schemas.microsoft.com/office/drawing/2014/main" id="{770FBD7B-DF93-34C7-4F16-E5878340BBCD}"/>
              </a:ext>
            </a:extLst>
          </p:cNvPr>
          <p:cNvSpPr>
            <a:spLocks noGrp="1"/>
          </p:cNvSpPr>
          <p:nvPr>
            <p:ph type="body" sz="quarter" idx="14" hasCustomPrompt="1"/>
          </p:nvPr>
        </p:nvSpPr>
        <p:spPr>
          <a:xfrm>
            <a:off x="3625025" y="4828032"/>
            <a:ext cx="3347346" cy="265830"/>
          </a:xfrm>
          <a:prstGeom prst="rect">
            <a:avLst/>
          </a:prstGeom>
          <a:effectLst/>
        </p:spPr>
        <p:txBody>
          <a:bodyPr anchor="b"/>
          <a:lstStyle>
            <a:lvl1pPr marL="0" indent="0" algn="ctr">
              <a:buNone/>
              <a:defRPr sz="1200" i="1" u="none">
                <a:solidFill>
                  <a:schemeClr val="bg1"/>
                </a:solidFill>
                <a:latin typeface="Georgia" panose="02040502050405020303" pitchFamily="18" charset="0"/>
              </a:defRPr>
            </a:lvl1pPr>
            <a:lvl2pPr marL="282765" indent="0">
              <a:buNone/>
              <a:defRPr>
                <a:solidFill>
                  <a:schemeClr val="bg1"/>
                </a:solidFill>
              </a:defRPr>
            </a:lvl2pPr>
            <a:lvl3pPr marL="566928"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credit box</a:t>
            </a:r>
          </a:p>
        </p:txBody>
      </p:sp>
      <p:sp>
        <p:nvSpPr>
          <p:cNvPr id="3" name="Slide number">
            <a:extLst>
              <a:ext uri="{FF2B5EF4-FFF2-40B4-BE49-F238E27FC236}">
                <a16:creationId xmlns:a16="http://schemas.microsoft.com/office/drawing/2014/main" id="{A98AE1E5-3CFF-435C-9298-2FE10E15291D}"/>
              </a:ext>
            </a:extLst>
          </p:cNvPr>
          <p:cNvSpPr>
            <a:spLocks noGrp="1"/>
          </p:cNvSpPr>
          <p:nvPr>
            <p:ph type="sldNum" sz="quarter" idx="10"/>
          </p:nvPr>
        </p:nvSpPr>
        <p:spPr>
          <a:xfrm>
            <a:off x="8342334" y="4810518"/>
            <a:ext cx="649266" cy="274637"/>
          </a:xfrm>
          <a:prstGeom prst="rect">
            <a:avLst/>
          </a:prstGeom>
        </p:spPr>
        <p:txBody>
          <a:bodyPr wrap="square"/>
          <a:lstStyle>
            <a:lvl1pPr>
              <a:defRPr>
                <a:latin typeface="+mj-lt"/>
              </a:defRPr>
            </a:lvl1pPr>
          </a:lstStyle>
          <a:p>
            <a:fld id="{8ABDC324-684B-9C44-A484-D2B69E2467CF}" type="slidenum">
              <a:rPr lang="en-US" smtClean="0"/>
              <a:pPr/>
              <a:t>‹#›</a:t>
            </a:fld>
            <a:endParaRPr lang="en-US"/>
          </a:p>
        </p:txBody>
      </p:sp>
    </p:spTree>
    <p:extLst>
      <p:ext uri="{BB962C8B-B14F-4D97-AF65-F5344CB8AC3E}">
        <p14:creationId xmlns:p14="http://schemas.microsoft.com/office/powerpoint/2010/main" val="28067497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aptions, 2 boxes">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12" name="Caption 1">
            <a:extLst>
              <a:ext uri="{FF2B5EF4-FFF2-40B4-BE49-F238E27FC236}">
                <a16:creationId xmlns:a16="http://schemas.microsoft.com/office/drawing/2014/main" id="{4D6E7788-1BC1-BC4A-A3A3-605ED8B641AB}"/>
              </a:ext>
            </a:extLst>
          </p:cNvPr>
          <p:cNvSpPr>
            <a:spLocks noGrp="1"/>
          </p:cNvSpPr>
          <p:nvPr>
            <p:ph type="body" sz="quarter" idx="21" hasCustomPrompt="1"/>
          </p:nvPr>
        </p:nvSpPr>
        <p:spPr>
          <a:xfrm>
            <a:off x="149313" y="1200150"/>
            <a:ext cx="8840849"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8" name="Caption 2">
            <a:extLst>
              <a:ext uri="{FF2B5EF4-FFF2-40B4-BE49-F238E27FC236}">
                <a16:creationId xmlns:a16="http://schemas.microsoft.com/office/drawing/2014/main" id="{32AB41CC-EBC0-1C48-BE6D-CB034EC38E3C}"/>
              </a:ext>
            </a:extLst>
          </p:cNvPr>
          <p:cNvSpPr>
            <a:spLocks noGrp="1"/>
          </p:cNvSpPr>
          <p:nvPr>
            <p:ph type="body" sz="quarter" idx="15" hasCustomPrompt="1"/>
          </p:nvPr>
        </p:nvSpPr>
        <p:spPr>
          <a:xfrm>
            <a:off x="149313" y="1696072"/>
            <a:ext cx="4381499" cy="448056"/>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3" name="Bullets 1"/>
          <p:cNvSpPr>
            <a:spLocks noGrp="1"/>
          </p:cNvSpPr>
          <p:nvPr>
            <p:ph idx="1" hasCustomPrompt="1"/>
          </p:nvPr>
        </p:nvSpPr>
        <p:spPr>
          <a:xfrm>
            <a:off x="149314" y="2231135"/>
            <a:ext cx="4381414" cy="2359915"/>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1" name="Caption 3">
            <a:extLst>
              <a:ext uri="{FF2B5EF4-FFF2-40B4-BE49-F238E27FC236}">
                <a16:creationId xmlns:a16="http://schemas.microsoft.com/office/drawing/2014/main" id="{A4957100-72FC-2A42-8D11-3C05EDC1A526}"/>
              </a:ext>
            </a:extLst>
          </p:cNvPr>
          <p:cNvSpPr>
            <a:spLocks noGrp="1"/>
          </p:cNvSpPr>
          <p:nvPr>
            <p:ph type="body" sz="quarter" idx="18" hasCustomPrompt="1"/>
          </p:nvPr>
        </p:nvSpPr>
        <p:spPr>
          <a:xfrm>
            <a:off x="4615266" y="1697230"/>
            <a:ext cx="4376334" cy="448056"/>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6" name="Bullets 2"/>
          <p:cNvSpPr>
            <a:spLocks noGrp="1"/>
          </p:cNvSpPr>
          <p:nvPr>
            <p:ph idx="12" hasCustomPrompt="1"/>
          </p:nvPr>
        </p:nvSpPr>
        <p:spPr>
          <a:xfrm>
            <a:off x="4610186" y="2231136"/>
            <a:ext cx="4379976" cy="2359914"/>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18474B13-1193-4B1F-958B-1BA3BD361D98}"/>
              </a:ext>
            </a:extLst>
          </p:cNvPr>
          <p:cNvSpPr>
            <a:spLocks noGrp="1"/>
          </p:cNvSpPr>
          <p:nvPr>
            <p:ph idx="2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2537B3CC-36F5-6348-ADBA-0F2C88D56821}"/>
              </a:ext>
            </a:extLst>
          </p:cNvPr>
          <p:cNvSpPr>
            <a:spLocks noGrp="1"/>
          </p:cNvSpPr>
          <p:nvPr>
            <p:ph type="sldNum" sz="quarter" idx="2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721262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op caption, 1 box">
    <p:bg>
      <p:bgPr>
        <a:solidFill>
          <a:srgbClr val="FFFFFF"/>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11" name="Caption">
            <a:extLst>
              <a:ext uri="{FF2B5EF4-FFF2-40B4-BE49-F238E27FC236}">
                <a16:creationId xmlns:a16="http://schemas.microsoft.com/office/drawing/2014/main" id="{1F55D65F-DFFC-FC4A-A7A1-5282732454C1}"/>
              </a:ext>
            </a:extLst>
          </p:cNvPr>
          <p:cNvSpPr>
            <a:spLocks noGrp="1"/>
          </p:cNvSpPr>
          <p:nvPr>
            <p:ph type="body" sz="quarter" idx="17" hasCustomPrompt="1"/>
          </p:nvPr>
        </p:nvSpPr>
        <p:spPr>
          <a:xfrm>
            <a:off x="149313" y="1200150"/>
            <a:ext cx="8842286"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7" name="Bullets">
            <a:extLst>
              <a:ext uri="{FF2B5EF4-FFF2-40B4-BE49-F238E27FC236}">
                <a16:creationId xmlns:a16="http://schemas.microsoft.com/office/drawing/2014/main" id="{469FABCF-7953-3149-8EE5-C34571F9028F}"/>
              </a:ext>
            </a:extLst>
          </p:cNvPr>
          <p:cNvSpPr>
            <a:spLocks noGrp="1"/>
          </p:cNvSpPr>
          <p:nvPr>
            <p:ph idx="13" hasCustomPrompt="1"/>
          </p:nvPr>
        </p:nvSpPr>
        <p:spPr>
          <a:xfrm>
            <a:off x="149314" y="1732478"/>
            <a:ext cx="8842286" cy="2860873"/>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852AD5DD-DB97-7468-3B6D-4F03C9A024BE}"/>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81CCAF77-B6EA-254F-A963-E59E78C0B915}"/>
              </a:ext>
            </a:extLst>
          </p:cNvPr>
          <p:cNvSpPr>
            <a:spLocks noGrp="1"/>
          </p:cNvSpPr>
          <p:nvPr>
            <p:ph type="sldNum" sz="quarter" idx="15"/>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6686924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op caption and 2 wide boxes">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8" name="Caption">
            <a:extLst>
              <a:ext uri="{FF2B5EF4-FFF2-40B4-BE49-F238E27FC236}">
                <a16:creationId xmlns:a16="http://schemas.microsoft.com/office/drawing/2014/main" id="{00FA151C-83E9-504F-92AE-CBD9AB722F88}"/>
              </a:ext>
            </a:extLst>
          </p:cNvPr>
          <p:cNvSpPr>
            <a:spLocks noGrp="1"/>
          </p:cNvSpPr>
          <p:nvPr>
            <p:ph type="body" sz="quarter" idx="18" hasCustomPrompt="1"/>
          </p:nvPr>
        </p:nvSpPr>
        <p:spPr>
          <a:xfrm>
            <a:off x="149313" y="1200150"/>
            <a:ext cx="8842286"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1" name="Bullets 1">
            <a:extLst>
              <a:ext uri="{FF2B5EF4-FFF2-40B4-BE49-F238E27FC236}">
                <a16:creationId xmlns:a16="http://schemas.microsoft.com/office/drawing/2014/main" id="{8BF4410D-F187-0A4F-B2DE-2009559C8F5E}"/>
              </a:ext>
            </a:extLst>
          </p:cNvPr>
          <p:cNvSpPr>
            <a:spLocks noGrp="1"/>
          </p:cNvSpPr>
          <p:nvPr>
            <p:ph idx="13" hasCustomPrompt="1"/>
          </p:nvPr>
        </p:nvSpPr>
        <p:spPr>
          <a:xfrm>
            <a:off x="149314" y="1732478"/>
            <a:ext cx="8842286" cy="1399683"/>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Bullets 2">
            <a:extLst>
              <a:ext uri="{FF2B5EF4-FFF2-40B4-BE49-F238E27FC236}">
                <a16:creationId xmlns:a16="http://schemas.microsoft.com/office/drawing/2014/main" id="{E7C68EF4-EEA6-3542-99D5-BFE95DDC826A}"/>
              </a:ext>
            </a:extLst>
          </p:cNvPr>
          <p:cNvSpPr>
            <a:spLocks noGrp="1"/>
          </p:cNvSpPr>
          <p:nvPr>
            <p:ph idx="16" hasCustomPrompt="1"/>
          </p:nvPr>
        </p:nvSpPr>
        <p:spPr>
          <a:xfrm>
            <a:off x="149313" y="3194940"/>
            <a:ext cx="8842288" cy="1399683"/>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572A3753-4AAA-01E0-CFF7-F48C4D6DAB94}"/>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DB859A34-2E93-5043-82FD-B9D7706159B0}"/>
              </a:ext>
            </a:extLst>
          </p:cNvPr>
          <p:cNvSpPr>
            <a:spLocks noGrp="1"/>
          </p:cNvSpPr>
          <p:nvPr>
            <p:ph type="sldNum" sz="quarter" idx="17"/>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2840082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wide boxes">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3" name="Bullets 1"/>
          <p:cNvSpPr>
            <a:spLocks noGrp="1"/>
          </p:cNvSpPr>
          <p:nvPr>
            <p:ph idx="1" hasCustomPrompt="1"/>
          </p:nvPr>
        </p:nvSpPr>
        <p:spPr>
          <a:xfrm>
            <a:off x="149313" y="1200151"/>
            <a:ext cx="8842287" cy="1664969"/>
          </a:xfrm>
        </p:spPr>
        <p:txBody>
          <a:bodyPr/>
          <a:lstStyle>
            <a:lvl1pPr marL="288925" indent="-288925">
              <a:buClr>
                <a:srgbClr val="708549"/>
              </a:buClr>
              <a:buFont typeface="Arial" panose="020B0604020202020204" pitchFamily="34" charset="0"/>
              <a:buChar char="►"/>
              <a:defRPr baseline="0"/>
            </a:lvl1pPr>
            <a:lvl2pPr marL="568325" indent="-284163">
              <a:buClr>
                <a:srgbClr val="708549"/>
              </a:buClr>
              <a:buFont typeface="Arial" panose="020B0604020202020204" pitchFamily="34" charset="0"/>
              <a:buChar char="►"/>
              <a:defRPr/>
            </a:lvl2pPr>
            <a:lvl3pPr marL="808038" indent="-234950">
              <a:buClr>
                <a:srgbClr val="708549"/>
              </a:buClr>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Bullets 2">
            <a:extLst>
              <a:ext uri="{FF2B5EF4-FFF2-40B4-BE49-F238E27FC236}">
                <a16:creationId xmlns:a16="http://schemas.microsoft.com/office/drawing/2014/main" id="{E7C68EF4-EEA6-3542-99D5-BFE95DDC826A}"/>
              </a:ext>
            </a:extLst>
          </p:cNvPr>
          <p:cNvSpPr>
            <a:spLocks noGrp="1"/>
          </p:cNvSpPr>
          <p:nvPr>
            <p:ph idx="16" hasCustomPrompt="1"/>
          </p:nvPr>
        </p:nvSpPr>
        <p:spPr>
          <a:xfrm>
            <a:off x="149313" y="2926081"/>
            <a:ext cx="8842288" cy="1668542"/>
          </a:xfrm>
        </p:spPr>
        <p:txBody>
          <a:bodyPr/>
          <a:lstStyle>
            <a:lvl1pPr marL="288925" indent="-288925">
              <a:buClr>
                <a:srgbClr val="708549"/>
              </a:buClr>
              <a:buFont typeface="Arial" panose="020B0604020202020204" pitchFamily="34" charset="0"/>
              <a:buChar char="►"/>
              <a:defRPr baseline="0"/>
            </a:lvl1pPr>
            <a:lvl2pPr marL="568325" indent="-284163">
              <a:buClr>
                <a:srgbClr val="708549"/>
              </a:buClr>
              <a:buFont typeface="Arial" panose="020B0604020202020204" pitchFamily="34" charset="0"/>
              <a:buChar char="►"/>
              <a:defRPr/>
            </a:lvl2pPr>
            <a:lvl3pPr marL="808038" indent="-234950">
              <a:buClr>
                <a:srgbClr val="708549"/>
              </a:buClr>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5499206F-54AA-2589-00E3-4116F4FA25AD}"/>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DB859A34-2E93-5043-82FD-B9D7706159B0}"/>
              </a:ext>
            </a:extLst>
          </p:cNvPr>
          <p:cNvSpPr>
            <a:spLocks noGrp="1"/>
          </p:cNvSpPr>
          <p:nvPr>
            <p:ph type="sldNum" sz="quarter" idx="17"/>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1436778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2 wide boxes">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3" name="Bullets 1"/>
          <p:cNvSpPr>
            <a:spLocks noGrp="1"/>
          </p:cNvSpPr>
          <p:nvPr>
            <p:ph idx="1" hasCustomPrompt="1"/>
          </p:nvPr>
        </p:nvSpPr>
        <p:spPr>
          <a:xfrm>
            <a:off x="149313" y="1200152"/>
            <a:ext cx="8842287" cy="1085880"/>
          </a:xfrm>
        </p:spPr>
        <p:txBody>
          <a:bodyPr/>
          <a:lstStyle>
            <a:lvl1pPr marL="288925" indent="-288925">
              <a:buClr>
                <a:srgbClr val="708549"/>
              </a:buClr>
              <a:buFont typeface="Arial" panose="020B0604020202020204" pitchFamily="34" charset="0"/>
              <a:buChar char="►"/>
              <a:defRPr baseline="0"/>
            </a:lvl1pPr>
            <a:lvl2pPr marL="568325" indent="-284163">
              <a:buClr>
                <a:srgbClr val="708549"/>
              </a:buClr>
              <a:buFont typeface="Arial" panose="020B0604020202020204" pitchFamily="34" charset="0"/>
              <a:buChar char="►"/>
              <a:defRPr/>
            </a:lvl2pPr>
            <a:lvl3pPr marL="808038" indent="-234950">
              <a:buClr>
                <a:srgbClr val="708549"/>
              </a:buClr>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8" name="Bullets 2">
            <a:extLst>
              <a:ext uri="{FF2B5EF4-FFF2-40B4-BE49-F238E27FC236}">
                <a16:creationId xmlns:a16="http://schemas.microsoft.com/office/drawing/2014/main" id="{FE4EF50D-F147-BC98-0D6A-4034D7A63870}"/>
              </a:ext>
            </a:extLst>
          </p:cNvPr>
          <p:cNvSpPr>
            <a:spLocks noGrp="1"/>
          </p:cNvSpPr>
          <p:nvPr>
            <p:ph idx="18" hasCustomPrompt="1"/>
          </p:nvPr>
        </p:nvSpPr>
        <p:spPr>
          <a:xfrm>
            <a:off x="149313" y="2354448"/>
            <a:ext cx="8842287" cy="1085880"/>
          </a:xfrm>
        </p:spPr>
        <p:txBody>
          <a:bodyPr/>
          <a:lstStyle>
            <a:lvl1pPr marL="288925" indent="-288925">
              <a:buClr>
                <a:srgbClr val="708549"/>
              </a:buClr>
              <a:buFont typeface="Arial" panose="020B0604020202020204" pitchFamily="34" charset="0"/>
              <a:buChar char="►"/>
              <a:defRPr baseline="0"/>
            </a:lvl1pPr>
            <a:lvl2pPr marL="568325" indent="-284163">
              <a:buClr>
                <a:srgbClr val="708549"/>
              </a:buClr>
              <a:buFont typeface="Arial" panose="020B0604020202020204" pitchFamily="34" charset="0"/>
              <a:buChar char="►"/>
              <a:defRPr/>
            </a:lvl2pPr>
            <a:lvl3pPr marL="808038" indent="-234950">
              <a:buClr>
                <a:srgbClr val="708549"/>
              </a:buClr>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Bullets 3">
            <a:extLst>
              <a:ext uri="{FF2B5EF4-FFF2-40B4-BE49-F238E27FC236}">
                <a16:creationId xmlns:a16="http://schemas.microsoft.com/office/drawing/2014/main" id="{E7C68EF4-EEA6-3542-99D5-BFE95DDC826A}"/>
              </a:ext>
            </a:extLst>
          </p:cNvPr>
          <p:cNvSpPr>
            <a:spLocks noGrp="1"/>
          </p:cNvSpPr>
          <p:nvPr>
            <p:ph idx="16" hasCustomPrompt="1"/>
          </p:nvPr>
        </p:nvSpPr>
        <p:spPr>
          <a:xfrm>
            <a:off x="149313" y="3508743"/>
            <a:ext cx="8842288" cy="1085879"/>
          </a:xfrm>
        </p:spPr>
        <p:txBody>
          <a:bodyPr/>
          <a:lstStyle>
            <a:lvl1pPr marL="288925" indent="-288925">
              <a:buClr>
                <a:srgbClr val="708549"/>
              </a:buClr>
              <a:buFont typeface="Arial" panose="020B0604020202020204" pitchFamily="34" charset="0"/>
              <a:buChar char="►"/>
              <a:defRPr baseline="0"/>
            </a:lvl1pPr>
            <a:lvl2pPr marL="568325" indent="-284163">
              <a:buClr>
                <a:srgbClr val="708549"/>
              </a:buClr>
              <a:buFont typeface="Arial" panose="020B0604020202020204" pitchFamily="34" charset="0"/>
              <a:buChar char="►"/>
              <a:defRPr/>
            </a:lvl2pPr>
            <a:lvl3pPr marL="808038" indent="-234950">
              <a:buClr>
                <a:srgbClr val="708549"/>
              </a:buClr>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5499206F-54AA-2589-00E3-4116F4FA25AD}"/>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DB859A34-2E93-5043-82FD-B9D7706159B0}"/>
              </a:ext>
            </a:extLst>
          </p:cNvPr>
          <p:cNvSpPr>
            <a:spLocks noGrp="1"/>
          </p:cNvSpPr>
          <p:nvPr>
            <p:ph type="sldNum" sz="quarter" idx="17"/>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452213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full slide">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1" name="Quote">
            <a:extLst>
              <a:ext uri="{FF2B5EF4-FFF2-40B4-BE49-F238E27FC236}">
                <a16:creationId xmlns:a16="http://schemas.microsoft.com/office/drawing/2014/main" id="{6B55774B-FB3F-211B-B0A1-EAEA8DC36353}"/>
              </a:ext>
            </a:extLst>
          </p:cNvPr>
          <p:cNvSpPr>
            <a:spLocks noGrp="1"/>
          </p:cNvSpPr>
          <p:nvPr>
            <p:ph idx="13" hasCustomPrompt="1"/>
          </p:nvPr>
        </p:nvSpPr>
        <p:spPr>
          <a:xfrm>
            <a:off x="731520" y="1200150"/>
            <a:ext cx="7665372" cy="3392424"/>
          </a:xfrm>
          <a:solidFill>
            <a:srgbClr val="0072CB">
              <a:alpha val="4706"/>
            </a:srgbClr>
          </a:solidFill>
          <a:ln>
            <a:noFill/>
          </a:ln>
        </p:spPr>
        <p:txBody>
          <a:bodyPr anchor="ctr"/>
          <a:lstStyle>
            <a:lvl1pPr marL="0" indent="0" algn="l">
              <a:buFontTx/>
              <a:buNone/>
              <a:defRPr baseline="0">
                <a:latin typeface="Georgia" panose="02040502050405020303" pitchFamily="18" charset="0"/>
              </a:defRPr>
            </a:lvl1pPr>
            <a:lvl2pPr marL="284162" indent="0" algn="l">
              <a:buFontTx/>
              <a:buNone/>
              <a:defRPr>
                <a:latin typeface="Georgia" panose="02040502050405020303" pitchFamily="18" charset="0"/>
              </a:defRPr>
            </a:lvl2pPr>
            <a:lvl3pPr marL="573088" indent="0" algn="l">
              <a:buFontTx/>
              <a:buNone/>
              <a:tabLst/>
              <a:defRPr>
                <a:latin typeface="Georgia" panose="02040502050405020303" pitchFamily="18" charset="0"/>
              </a:defRPr>
            </a:lvl3pPr>
            <a:lvl4pPr marL="1371600" indent="0">
              <a:buNone/>
              <a:defRPr/>
            </a:lvl4pPr>
            <a:lvl5pPr marL="1828800" indent="0">
              <a:buNone/>
              <a:defRPr/>
            </a:lvl5pPr>
          </a:lstStyle>
          <a:p>
            <a:pPr lvl="0"/>
            <a:r>
              <a:rPr lang="en-US"/>
              <a:t>Click to add quote</a:t>
            </a:r>
          </a:p>
        </p:txBody>
      </p:sp>
      <p:sp>
        <p:nvSpPr>
          <p:cNvPr id="4" name="Source">
            <a:extLst>
              <a:ext uri="{FF2B5EF4-FFF2-40B4-BE49-F238E27FC236}">
                <a16:creationId xmlns:a16="http://schemas.microsoft.com/office/drawing/2014/main" id="{E885FB96-0FFC-6A80-79A5-5A078B71E001}"/>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FF1ADCC-B5A4-164E-B850-77B49E1210D4}"/>
              </a:ext>
            </a:extLst>
          </p:cNvPr>
          <p:cNvSpPr>
            <a:spLocks noGrp="1"/>
          </p:cNvSpPr>
          <p:nvPr>
            <p:ph type="sldNum" sz="quarter" idx="16"/>
          </p:nvPr>
        </p:nvSpPr>
        <p:spPr/>
        <p:txBody>
          <a:bodyPr/>
          <a:lstStyle/>
          <a:p>
            <a:fld id="{8ABDC324-684B-9C44-A484-D2B69E2467CF}" type="slidenum">
              <a:rPr lang="en-US" smtClean="0"/>
              <a:pPr/>
              <a:t>‹#›</a:t>
            </a:fld>
            <a:endParaRPr lang="en-US"/>
          </a:p>
        </p:txBody>
      </p:sp>
      <p:pic>
        <p:nvPicPr>
          <p:cNvPr id="2" name="Left curly  quote">
            <a:extLst>
              <a:ext uri="{FF2B5EF4-FFF2-40B4-BE49-F238E27FC236}">
                <a16:creationId xmlns:a16="http://schemas.microsoft.com/office/drawing/2014/main" id="{B7301D22-F44E-30CA-30B3-EFBD837D758A}"/>
              </a:ext>
              <a:ext uri="{C183D7F6-B498-43B3-948B-1728B52AA6E4}">
                <adec:decorative xmlns:adec="http://schemas.microsoft.com/office/drawing/2017/decorative" val="1"/>
              </a:ext>
            </a:extLst>
          </p:cNvPr>
          <p:cNvPicPr>
            <a:picLocks noChangeAspect="1"/>
          </p:cNvPicPr>
          <p:nvPr userDrawn="1"/>
        </p:nvPicPr>
        <p:blipFill>
          <a:blip r:embed="rId2">
            <a:alphaModFix amt="30000"/>
          </a:blip>
          <a:stretch>
            <a:fillRect/>
          </a:stretch>
        </p:blipFill>
        <p:spPr>
          <a:xfrm>
            <a:off x="149313" y="1093305"/>
            <a:ext cx="552336" cy="552336"/>
          </a:xfrm>
          <a:prstGeom prst="rect">
            <a:avLst/>
          </a:prstGeom>
        </p:spPr>
      </p:pic>
      <p:pic>
        <p:nvPicPr>
          <p:cNvPr id="5" name="Right curly quote" descr="A blue quote symbol&#10;&#10;AI-generated content may be incorrect.">
            <a:extLst>
              <a:ext uri="{FF2B5EF4-FFF2-40B4-BE49-F238E27FC236}">
                <a16:creationId xmlns:a16="http://schemas.microsoft.com/office/drawing/2014/main" id="{843FC6D5-92B5-E72D-9566-44B8609CAB65}"/>
              </a:ext>
            </a:extLst>
          </p:cNvPr>
          <p:cNvPicPr>
            <a:picLocks noChangeAspect="1"/>
          </p:cNvPicPr>
          <p:nvPr userDrawn="1"/>
        </p:nvPicPr>
        <p:blipFill>
          <a:blip r:embed="rId2">
            <a:alphaModFix amt="30000"/>
          </a:blip>
          <a:stretch>
            <a:fillRect/>
          </a:stretch>
        </p:blipFill>
        <p:spPr>
          <a:xfrm rot="10800000">
            <a:off x="8439264" y="4151376"/>
            <a:ext cx="552336" cy="552336"/>
          </a:xfrm>
          <a:prstGeom prst="rect">
            <a:avLst/>
          </a:prstGeom>
        </p:spPr>
      </p:pic>
    </p:spTree>
    <p:extLst>
      <p:ext uri="{BB962C8B-B14F-4D97-AF65-F5344CB8AC3E}">
        <p14:creationId xmlns:p14="http://schemas.microsoft.com/office/powerpoint/2010/main" val="917269081"/>
      </p:ext>
    </p:extLst>
  </p:cSld>
  <p:clrMapOvr>
    <a:masterClrMapping/>
  </p:clrMapOvr>
  <p:extLst>
    <p:ext uri="{DCECCB84-F9BA-43D5-87BE-67443E8EF086}">
      <p15:sldGuideLst xmlns:p15="http://schemas.microsoft.com/office/powerpoint/2012/main">
        <p15:guide id="1" orient="horz" pos="2892">
          <p15:clr>
            <a:srgbClr val="FBAE40"/>
          </p15:clr>
        </p15:guide>
        <p15:guide id="2" orient="horz" pos="1720">
          <p15:clr>
            <a:srgbClr val="FBAE40"/>
          </p15:clr>
        </p15:guide>
        <p15:guide id="3" orient="horz" pos="1820">
          <p15:clr>
            <a:srgbClr val="FBAE40"/>
          </p15:clr>
        </p15:guide>
        <p15:guide id="4" orient="horz" pos="1920">
          <p15:clr>
            <a:srgbClr val="FBAE40"/>
          </p15:clr>
        </p15:guide>
        <p15:guide id="5"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 half slide, left">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2" name="Quote">
            <a:extLst>
              <a:ext uri="{FF2B5EF4-FFF2-40B4-BE49-F238E27FC236}">
                <a16:creationId xmlns:a16="http://schemas.microsoft.com/office/drawing/2014/main" id="{96780F5E-D44A-6E57-0E77-118991825C33}"/>
              </a:ext>
            </a:extLst>
          </p:cNvPr>
          <p:cNvSpPr>
            <a:spLocks noGrp="1"/>
          </p:cNvSpPr>
          <p:nvPr>
            <p:ph idx="13" hasCustomPrompt="1"/>
          </p:nvPr>
        </p:nvSpPr>
        <p:spPr>
          <a:xfrm>
            <a:off x="732823" y="1200928"/>
            <a:ext cx="3215723" cy="3392424"/>
          </a:xfrm>
          <a:solidFill>
            <a:srgbClr val="0072CB">
              <a:alpha val="5000"/>
            </a:srgbClr>
          </a:solidFill>
          <a:ln>
            <a:noFill/>
          </a:ln>
        </p:spPr>
        <p:txBody>
          <a:bodyPr anchor="ctr"/>
          <a:lstStyle>
            <a:lvl1pPr marL="0" indent="0" algn="l">
              <a:buFontTx/>
              <a:buNone/>
              <a:defRPr baseline="0">
                <a:latin typeface="Georgia" panose="02040502050405020303" pitchFamily="18" charset="0"/>
              </a:defRPr>
            </a:lvl1pPr>
            <a:lvl2pPr marL="284162" indent="0" algn="l">
              <a:buFontTx/>
              <a:buNone/>
              <a:defRPr>
                <a:latin typeface="Georgia" panose="02040502050405020303" pitchFamily="18" charset="0"/>
              </a:defRPr>
            </a:lvl2pPr>
            <a:lvl3pPr marL="573088" indent="0" algn="l">
              <a:buFontTx/>
              <a:buNone/>
              <a:tabLst/>
              <a:defRPr>
                <a:latin typeface="Georgia" panose="02040502050405020303" pitchFamily="18" charset="0"/>
              </a:defRPr>
            </a:lvl3pPr>
            <a:lvl4pPr marL="1371600" indent="0">
              <a:buNone/>
              <a:defRPr/>
            </a:lvl4pPr>
            <a:lvl5pPr marL="1828800" indent="0">
              <a:buNone/>
              <a:defRPr/>
            </a:lvl5pPr>
          </a:lstStyle>
          <a:p>
            <a:pPr lvl="0"/>
            <a:r>
              <a:rPr lang="en-US"/>
              <a:t>Click to add quote</a:t>
            </a:r>
          </a:p>
        </p:txBody>
      </p:sp>
      <p:sp>
        <p:nvSpPr>
          <p:cNvPr id="6" name="Bullets 1">
            <a:extLst>
              <a:ext uri="{FF2B5EF4-FFF2-40B4-BE49-F238E27FC236}">
                <a16:creationId xmlns:a16="http://schemas.microsoft.com/office/drawing/2014/main" id="{8C971A48-E80F-9EA2-0ECF-69E7AFB839BD}"/>
              </a:ext>
            </a:extLst>
          </p:cNvPr>
          <p:cNvSpPr>
            <a:spLocks noGrp="1"/>
          </p:cNvSpPr>
          <p:nvPr>
            <p:ph idx="12" hasCustomPrompt="1"/>
          </p:nvPr>
        </p:nvSpPr>
        <p:spPr>
          <a:xfrm>
            <a:off x="4859613" y="1201422"/>
            <a:ext cx="4131987" cy="3391930"/>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a:t>
            </a:r>
            <a:r>
              <a:rPr lang="en-US" err="1"/>
              <a:t>levele</a:t>
            </a:r>
            <a:endParaRPr lang="en-US"/>
          </a:p>
        </p:txBody>
      </p:sp>
      <p:sp>
        <p:nvSpPr>
          <p:cNvPr id="4" name="Source">
            <a:extLst>
              <a:ext uri="{FF2B5EF4-FFF2-40B4-BE49-F238E27FC236}">
                <a16:creationId xmlns:a16="http://schemas.microsoft.com/office/drawing/2014/main" id="{E885FB96-0FFC-6A80-79A5-5A078B71E001}"/>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FF1ADCC-B5A4-164E-B850-77B49E1210D4}"/>
              </a:ext>
            </a:extLst>
          </p:cNvPr>
          <p:cNvSpPr>
            <a:spLocks noGrp="1"/>
          </p:cNvSpPr>
          <p:nvPr>
            <p:ph type="sldNum" sz="quarter" idx="16"/>
          </p:nvPr>
        </p:nvSpPr>
        <p:spPr/>
        <p:txBody>
          <a:bodyPr/>
          <a:lstStyle/>
          <a:p>
            <a:fld id="{8ABDC324-684B-9C44-A484-D2B69E2467CF}" type="slidenum">
              <a:rPr lang="en-US" smtClean="0"/>
              <a:pPr/>
              <a:t>‹#›</a:t>
            </a:fld>
            <a:endParaRPr lang="en-US"/>
          </a:p>
        </p:txBody>
      </p:sp>
      <p:pic>
        <p:nvPicPr>
          <p:cNvPr id="9" name="Picture 8">
            <a:extLst>
              <a:ext uri="{FF2B5EF4-FFF2-40B4-BE49-F238E27FC236}">
                <a16:creationId xmlns:a16="http://schemas.microsoft.com/office/drawing/2014/main" id="{1578D316-DF96-1FCE-D729-5D663EA2BAFE}"/>
              </a:ext>
              <a:ext uri="{C183D7F6-B498-43B3-948B-1728B52AA6E4}">
                <adec:decorative xmlns:adec="http://schemas.microsoft.com/office/drawing/2017/decorative" val="1"/>
              </a:ext>
            </a:extLst>
          </p:cNvPr>
          <p:cNvPicPr>
            <a:picLocks noChangeAspect="1"/>
          </p:cNvPicPr>
          <p:nvPr userDrawn="1"/>
        </p:nvPicPr>
        <p:blipFill>
          <a:blip r:embed="rId2">
            <a:alphaModFix amt="30000"/>
          </a:blip>
          <a:stretch>
            <a:fillRect/>
          </a:stretch>
        </p:blipFill>
        <p:spPr>
          <a:xfrm>
            <a:off x="149313" y="1093305"/>
            <a:ext cx="552336" cy="552336"/>
          </a:xfrm>
          <a:prstGeom prst="rect">
            <a:avLst/>
          </a:prstGeom>
        </p:spPr>
      </p:pic>
      <p:pic>
        <p:nvPicPr>
          <p:cNvPr id="7" name="Picture 6">
            <a:extLst>
              <a:ext uri="{FF2B5EF4-FFF2-40B4-BE49-F238E27FC236}">
                <a16:creationId xmlns:a16="http://schemas.microsoft.com/office/drawing/2014/main" id="{E7E4D9CC-CDE3-EF7F-5492-53479E584614}"/>
              </a:ext>
              <a:ext uri="{C183D7F6-B498-43B3-948B-1728B52AA6E4}">
                <adec:decorative xmlns:adec="http://schemas.microsoft.com/office/drawing/2017/decorative" val="1"/>
              </a:ext>
            </a:extLst>
          </p:cNvPr>
          <p:cNvPicPr>
            <a:picLocks noChangeAspect="1"/>
          </p:cNvPicPr>
          <p:nvPr userDrawn="1"/>
        </p:nvPicPr>
        <p:blipFill>
          <a:blip r:embed="rId2">
            <a:alphaModFix amt="30000"/>
          </a:blip>
          <a:stretch>
            <a:fillRect/>
          </a:stretch>
        </p:blipFill>
        <p:spPr>
          <a:xfrm rot="10800000">
            <a:off x="4008220" y="4150833"/>
            <a:ext cx="552336" cy="552336"/>
          </a:xfrm>
          <a:prstGeom prst="rect">
            <a:avLst/>
          </a:prstGeom>
        </p:spPr>
      </p:pic>
    </p:spTree>
    <p:extLst>
      <p:ext uri="{BB962C8B-B14F-4D97-AF65-F5344CB8AC3E}">
        <p14:creationId xmlns:p14="http://schemas.microsoft.com/office/powerpoint/2010/main" val="17757672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half slide, right">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2" name="Bullets 1">
            <a:extLst>
              <a:ext uri="{FF2B5EF4-FFF2-40B4-BE49-F238E27FC236}">
                <a16:creationId xmlns:a16="http://schemas.microsoft.com/office/drawing/2014/main" id="{B9543381-25D9-2E91-282A-C80302D379B2}"/>
              </a:ext>
            </a:extLst>
          </p:cNvPr>
          <p:cNvSpPr>
            <a:spLocks noGrp="1"/>
          </p:cNvSpPr>
          <p:nvPr>
            <p:ph idx="12" hasCustomPrompt="1"/>
          </p:nvPr>
        </p:nvSpPr>
        <p:spPr>
          <a:xfrm>
            <a:off x="154512" y="1201422"/>
            <a:ext cx="4153782" cy="3391930"/>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2" name="Quote">
            <a:extLst>
              <a:ext uri="{FF2B5EF4-FFF2-40B4-BE49-F238E27FC236}">
                <a16:creationId xmlns:a16="http://schemas.microsoft.com/office/drawing/2014/main" id="{96780F5E-D44A-6E57-0E77-118991825C33}"/>
              </a:ext>
            </a:extLst>
          </p:cNvPr>
          <p:cNvSpPr>
            <a:spLocks noGrp="1"/>
          </p:cNvSpPr>
          <p:nvPr>
            <p:ph idx="13" hasCustomPrompt="1"/>
          </p:nvPr>
        </p:nvSpPr>
        <p:spPr>
          <a:xfrm>
            <a:off x="5168621" y="1200150"/>
            <a:ext cx="3218688" cy="3392424"/>
          </a:xfrm>
          <a:solidFill>
            <a:schemeClr val="accent2">
              <a:alpha val="5000"/>
            </a:schemeClr>
          </a:solidFill>
          <a:ln>
            <a:noFill/>
          </a:ln>
        </p:spPr>
        <p:txBody>
          <a:bodyPr anchor="ctr"/>
          <a:lstStyle>
            <a:lvl1pPr marL="0" indent="0" algn="l">
              <a:buFontTx/>
              <a:buNone/>
              <a:defRPr baseline="0">
                <a:latin typeface="Georgia" panose="02040502050405020303" pitchFamily="18" charset="0"/>
              </a:defRPr>
            </a:lvl1pPr>
            <a:lvl2pPr marL="284162" indent="0" algn="l">
              <a:buFontTx/>
              <a:buNone/>
              <a:defRPr>
                <a:latin typeface="Georgia" panose="02040502050405020303" pitchFamily="18" charset="0"/>
              </a:defRPr>
            </a:lvl2pPr>
            <a:lvl3pPr marL="573088" indent="0" algn="l">
              <a:buFontTx/>
              <a:buNone/>
              <a:tabLst/>
              <a:defRPr>
                <a:latin typeface="Georgia" panose="02040502050405020303" pitchFamily="18" charset="0"/>
              </a:defRPr>
            </a:lvl3pPr>
            <a:lvl4pPr marL="1371600" indent="0">
              <a:buNone/>
              <a:defRPr/>
            </a:lvl4pPr>
            <a:lvl5pPr marL="1828800" indent="0">
              <a:buNone/>
              <a:defRPr/>
            </a:lvl5pPr>
          </a:lstStyle>
          <a:p>
            <a:pPr lvl="0"/>
            <a:r>
              <a:rPr lang="en-US"/>
              <a:t>Click to add quote</a:t>
            </a:r>
          </a:p>
        </p:txBody>
      </p:sp>
      <p:sp>
        <p:nvSpPr>
          <p:cNvPr id="4" name="Source">
            <a:extLst>
              <a:ext uri="{FF2B5EF4-FFF2-40B4-BE49-F238E27FC236}">
                <a16:creationId xmlns:a16="http://schemas.microsoft.com/office/drawing/2014/main" id="{E885FB96-0FFC-6A80-79A5-5A078B71E001}"/>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FF1ADCC-B5A4-164E-B850-77B49E1210D4}"/>
              </a:ext>
            </a:extLst>
          </p:cNvPr>
          <p:cNvSpPr>
            <a:spLocks noGrp="1"/>
          </p:cNvSpPr>
          <p:nvPr>
            <p:ph type="sldNum" sz="quarter" idx="16"/>
          </p:nvPr>
        </p:nvSpPr>
        <p:spPr/>
        <p:txBody>
          <a:bodyPr/>
          <a:lstStyle/>
          <a:p>
            <a:fld id="{8ABDC324-684B-9C44-A484-D2B69E2467CF}" type="slidenum">
              <a:rPr lang="en-US" smtClean="0"/>
              <a:pPr/>
              <a:t>‹#›</a:t>
            </a:fld>
            <a:endParaRPr lang="en-US"/>
          </a:p>
        </p:txBody>
      </p:sp>
      <p:pic>
        <p:nvPicPr>
          <p:cNvPr id="9" name="Picture 8" descr="A blue quote symbol&#10;&#10;AI-generated content may be incorrect.">
            <a:extLst>
              <a:ext uri="{FF2B5EF4-FFF2-40B4-BE49-F238E27FC236}">
                <a16:creationId xmlns:a16="http://schemas.microsoft.com/office/drawing/2014/main" id="{1578D316-DF96-1FCE-D729-5D663EA2BAFE}"/>
              </a:ext>
            </a:extLst>
          </p:cNvPr>
          <p:cNvPicPr>
            <a:picLocks noChangeAspect="1"/>
          </p:cNvPicPr>
          <p:nvPr userDrawn="1"/>
        </p:nvPicPr>
        <p:blipFill>
          <a:blip r:embed="rId2">
            <a:alphaModFix amt="30000"/>
          </a:blip>
          <a:stretch>
            <a:fillRect/>
          </a:stretch>
        </p:blipFill>
        <p:spPr>
          <a:xfrm rot="10800000">
            <a:off x="8439264" y="4151376"/>
            <a:ext cx="552336" cy="552336"/>
          </a:xfrm>
          <a:prstGeom prst="rect">
            <a:avLst/>
          </a:prstGeom>
        </p:spPr>
      </p:pic>
      <p:pic>
        <p:nvPicPr>
          <p:cNvPr id="6" name="Picture 5" descr="A blue quote symbol&#10;&#10;AI-generated content may be incorrect.">
            <a:extLst>
              <a:ext uri="{FF2B5EF4-FFF2-40B4-BE49-F238E27FC236}">
                <a16:creationId xmlns:a16="http://schemas.microsoft.com/office/drawing/2014/main" id="{C26B4A11-308E-2262-DBB1-864131F264EE}"/>
              </a:ext>
            </a:extLst>
          </p:cNvPr>
          <p:cNvPicPr>
            <a:picLocks noChangeAspect="1"/>
          </p:cNvPicPr>
          <p:nvPr userDrawn="1"/>
        </p:nvPicPr>
        <p:blipFill>
          <a:blip r:embed="rId2">
            <a:alphaModFix amt="30000"/>
          </a:blip>
          <a:stretch>
            <a:fillRect/>
          </a:stretch>
        </p:blipFill>
        <p:spPr>
          <a:xfrm>
            <a:off x="4559540" y="1093305"/>
            <a:ext cx="552336" cy="552336"/>
          </a:xfrm>
          <a:prstGeom prst="rect">
            <a:avLst/>
          </a:prstGeom>
        </p:spPr>
      </p:pic>
    </p:spTree>
    <p:extLst>
      <p:ext uri="{BB962C8B-B14F-4D97-AF65-F5344CB8AC3E}">
        <p14:creationId xmlns:p14="http://schemas.microsoft.com/office/powerpoint/2010/main" val="21374618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Quote, half slide, right">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2" name="Bullets 1">
            <a:extLst>
              <a:ext uri="{FF2B5EF4-FFF2-40B4-BE49-F238E27FC236}">
                <a16:creationId xmlns:a16="http://schemas.microsoft.com/office/drawing/2014/main" id="{B9543381-25D9-2E91-282A-C80302D379B2}"/>
              </a:ext>
            </a:extLst>
          </p:cNvPr>
          <p:cNvSpPr>
            <a:spLocks noGrp="1"/>
          </p:cNvSpPr>
          <p:nvPr>
            <p:ph idx="12" hasCustomPrompt="1"/>
          </p:nvPr>
        </p:nvSpPr>
        <p:spPr>
          <a:xfrm>
            <a:off x="154511" y="1201422"/>
            <a:ext cx="3220011" cy="3391930"/>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5" name="Bullets 2">
            <a:extLst>
              <a:ext uri="{FF2B5EF4-FFF2-40B4-BE49-F238E27FC236}">
                <a16:creationId xmlns:a16="http://schemas.microsoft.com/office/drawing/2014/main" id="{EAE6614D-4819-3D34-8248-A4F3BA7C3967}"/>
              </a:ext>
            </a:extLst>
          </p:cNvPr>
          <p:cNvSpPr>
            <a:spLocks noGrp="1"/>
          </p:cNvSpPr>
          <p:nvPr>
            <p:ph idx="18" hasCustomPrompt="1"/>
          </p:nvPr>
        </p:nvSpPr>
        <p:spPr>
          <a:xfrm>
            <a:off x="3469506" y="1200150"/>
            <a:ext cx="2062120" cy="3391930"/>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2" name="Quote">
            <a:extLst>
              <a:ext uri="{FF2B5EF4-FFF2-40B4-BE49-F238E27FC236}">
                <a16:creationId xmlns:a16="http://schemas.microsoft.com/office/drawing/2014/main" id="{96780F5E-D44A-6E57-0E77-118991825C33}"/>
              </a:ext>
            </a:extLst>
          </p:cNvPr>
          <p:cNvSpPr>
            <a:spLocks noGrp="1"/>
          </p:cNvSpPr>
          <p:nvPr>
            <p:ph idx="13" hasCustomPrompt="1"/>
          </p:nvPr>
        </p:nvSpPr>
        <p:spPr>
          <a:xfrm>
            <a:off x="6230901" y="1200150"/>
            <a:ext cx="2156407" cy="3392424"/>
          </a:xfrm>
          <a:solidFill>
            <a:schemeClr val="accent2">
              <a:alpha val="5000"/>
            </a:schemeClr>
          </a:solidFill>
          <a:ln>
            <a:noFill/>
          </a:ln>
        </p:spPr>
        <p:txBody>
          <a:bodyPr anchor="ctr"/>
          <a:lstStyle>
            <a:lvl1pPr marL="0" indent="0" algn="l">
              <a:buFontTx/>
              <a:buNone/>
              <a:defRPr baseline="0">
                <a:latin typeface="Georgia" panose="02040502050405020303" pitchFamily="18" charset="0"/>
              </a:defRPr>
            </a:lvl1pPr>
            <a:lvl2pPr marL="284162" indent="0" algn="l">
              <a:buFontTx/>
              <a:buNone/>
              <a:defRPr>
                <a:latin typeface="Georgia" panose="02040502050405020303" pitchFamily="18" charset="0"/>
              </a:defRPr>
            </a:lvl2pPr>
            <a:lvl3pPr marL="573088" indent="0" algn="l">
              <a:buFontTx/>
              <a:buNone/>
              <a:tabLst/>
              <a:defRPr>
                <a:latin typeface="Georgia" panose="02040502050405020303" pitchFamily="18" charset="0"/>
              </a:defRPr>
            </a:lvl3pPr>
            <a:lvl4pPr marL="1371600" indent="0">
              <a:buNone/>
              <a:defRPr/>
            </a:lvl4pPr>
            <a:lvl5pPr marL="1828800" indent="0">
              <a:buNone/>
              <a:defRPr/>
            </a:lvl5pPr>
          </a:lstStyle>
          <a:p>
            <a:pPr lvl="0"/>
            <a:r>
              <a:rPr lang="en-US"/>
              <a:t>Click to add quote</a:t>
            </a:r>
          </a:p>
        </p:txBody>
      </p:sp>
      <p:sp>
        <p:nvSpPr>
          <p:cNvPr id="4" name="Source">
            <a:extLst>
              <a:ext uri="{FF2B5EF4-FFF2-40B4-BE49-F238E27FC236}">
                <a16:creationId xmlns:a16="http://schemas.microsoft.com/office/drawing/2014/main" id="{E885FB96-0FFC-6A80-79A5-5A078B71E001}"/>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FF1ADCC-B5A4-164E-B850-77B49E1210D4}"/>
              </a:ext>
            </a:extLst>
          </p:cNvPr>
          <p:cNvSpPr>
            <a:spLocks noGrp="1"/>
          </p:cNvSpPr>
          <p:nvPr>
            <p:ph type="sldNum" sz="quarter" idx="16"/>
          </p:nvPr>
        </p:nvSpPr>
        <p:spPr/>
        <p:txBody>
          <a:bodyPr/>
          <a:lstStyle/>
          <a:p>
            <a:fld id="{8ABDC324-684B-9C44-A484-D2B69E2467CF}" type="slidenum">
              <a:rPr lang="en-US" smtClean="0"/>
              <a:pPr/>
              <a:t>‹#›</a:t>
            </a:fld>
            <a:endParaRPr lang="en-US"/>
          </a:p>
        </p:txBody>
      </p:sp>
      <p:pic>
        <p:nvPicPr>
          <p:cNvPr id="9" name="Picture 8" descr="A blue quote symbol&#10;&#10;AI-generated content may be incorrect.">
            <a:extLst>
              <a:ext uri="{FF2B5EF4-FFF2-40B4-BE49-F238E27FC236}">
                <a16:creationId xmlns:a16="http://schemas.microsoft.com/office/drawing/2014/main" id="{1578D316-DF96-1FCE-D729-5D663EA2BAFE}"/>
              </a:ext>
            </a:extLst>
          </p:cNvPr>
          <p:cNvPicPr>
            <a:picLocks noChangeAspect="1"/>
          </p:cNvPicPr>
          <p:nvPr userDrawn="1"/>
        </p:nvPicPr>
        <p:blipFill>
          <a:blip r:embed="rId2">
            <a:alphaModFix amt="30000"/>
          </a:blip>
          <a:stretch>
            <a:fillRect/>
          </a:stretch>
        </p:blipFill>
        <p:spPr>
          <a:xfrm rot="10800000">
            <a:off x="8439264" y="4151376"/>
            <a:ext cx="552336" cy="552336"/>
          </a:xfrm>
          <a:prstGeom prst="rect">
            <a:avLst/>
          </a:prstGeom>
        </p:spPr>
      </p:pic>
      <p:pic>
        <p:nvPicPr>
          <p:cNvPr id="6" name="Picture 5" descr="A blue quote symbol&#10;&#10;AI-generated content may be incorrect.">
            <a:extLst>
              <a:ext uri="{FF2B5EF4-FFF2-40B4-BE49-F238E27FC236}">
                <a16:creationId xmlns:a16="http://schemas.microsoft.com/office/drawing/2014/main" id="{C26B4A11-308E-2262-DBB1-864131F264EE}"/>
              </a:ext>
            </a:extLst>
          </p:cNvPr>
          <p:cNvPicPr>
            <a:picLocks noChangeAspect="1"/>
          </p:cNvPicPr>
          <p:nvPr userDrawn="1"/>
        </p:nvPicPr>
        <p:blipFill>
          <a:blip r:embed="rId2">
            <a:alphaModFix amt="30000"/>
          </a:blip>
          <a:stretch>
            <a:fillRect/>
          </a:stretch>
        </p:blipFill>
        <p:spPr>
          <a:xfrm>
            <a:off x="5626609" y="1093305"/>
            <a:ext cx="552336" cy="552336"/>
          </a:xfrm>
          <a:prstGeom prst="rect">
            <a:avLst/>
          </a:prstGeom>
        </p:spPr>
      </p:pic>
    </p:spTree>
    <p:extLst>
      <p:ext uri="{BB962C8B-B14F-4D97-AF65-F5344CB8AC3E}">
        <p14:creationId xmlns:p14="http://schemas.microsoft.com/office/powerpoint/2010/main" val="36644289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bble quote on left">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5" name="Quote">
            <a:extLst>
              <a:ext uri="{FF2B5EF4-FFF2-40B4-BE49-F238E27FC236}">
                <a16:creationId xmlns:a16="http://schemas.microsoft.com/office/drawing/2014/main" id="{6B8DEB26-E367-07E0-3441-6944276E0378}"/>
              </a:ext>
              <a:ext uri="{C183D7F6-B498-43B3-948B-1728B52AA6E4}">
                <adec:decorative xmlns:adec="http://schemas.microsoft.com/office/drawing/2017/decorative" val="0"/>
              </a:ext>
            </a:extLst>
          </p:cNvPr>
          <p:cNvSpPr>
            <a:spLocks noGrp="1"/>
          </p:cNvSpPr>
          <p:nvPr>
            <p:ph type="body" sz="quarter" idx="18"/>
          </p:nvPr>
        </p:nvSpPr>
        <p:spPr>
          <a:xfrm>
            <a:off x="149313" y="1201422"/>
            <a:ext cx="3715756" cy="3391930"/>
          </a:xfrm>
          <a:prstGeom prst="wedgeRoundRectCallout">
            <a:avLst>
              <a:gd name="adj1" fmla="val 85926"/>
              <a:gd name="adj2" fmla="val -32283"/>
              <a:gd name="adj3" fmla="val 16667"/>
            </a:avLst>
          </a:prstGeom>
          <a:solidFill>
            <a:schemeClr val="accent2">
              <a:alpha val="5000"/>
            </a:schemeClr>
          </a:solidFill>
          <a:ln>
            <a:noFill/>
          </a:ln>
        </p:spPr>
        <p:txBody>
          <a:bodyPr anchor="ctr"/>
          <a:lstStyle>
            <a:lvl1pPr marL="0" indent="0">
              <a:buFontTx/>
              <a:buNone/>
              <a:defRPr sz="1600">
                <a:latin typeface="Georgia" panose="02040502050405020303" pitchFamily="18" charset="0"/>
              </a:defRPr>
            </a:lvl1pPr>
            <a:lvl2pPr marL="282765" indent="0">
              <a:buFontTx/>
              <a:buNone/>
              <a:defRPr/>
            </a:lvl2pPr>
            <a:lvl3pPr marL="571500" indent="0">
              <a:buFontTx/>
              <a:buNone/>
              <a:defRPr/>
            </a:lvl3pPr>
            <a:lvl4pPr marL="803275" indent="0">
              <a:buFontTx/>
              <a:buNone/>
              <a:defRPr/>
            </a:lvl4pPr>
            <a:lvl5pPr marL="1828800" indent="0">
              <a:buFontTx/>
              <a:buNone/>
              <a:defRPr/>
            </a:lvl5pPr>
          </a:lstStyle>
          <a:p>
            <a:pPr lvl="0"/>
            <a:r>
              <a:rPr lang="en-US"/>
              <a:t>Click to edit Master text styles</a:t>
            </a:r>
          </a:p>
        </p:txBody>
      </p:sp>
      <p:sp>
        <p:nvSpPr>
          <p:cNvPr id="6" name="Image">
            <a:extLst>
              <a:ext uri="{FF2B5EF4-FFF2-40B4-BE49-F238E27FC236}">
                <a16:creationId xmlns:a16="http://schemas.microsoft.com/office/drawing/2014/main" id="{65FA5B9D-EFFC-BBB5-F373-09653F822209}"/>
              </a:ext>
            </a:extLst>
          </p:cNvPr>
          <p:cNvSpPr>
            <a:spLocks noGrp="1"/>
          </p:cNvSpPr>
          <p:nvPr>
            <p:ph type="pic" sz="quarter" idx="19"/>
          </p:nvPr>
        </p:nvSpPr>
        <p:spPr>
          <a:xfrm>
            <a:off x="5207726" y="1130300"/>
            <a:ext cx="3783835" cy="3463052"/>
          </a:xfrm>
        </p:spPr>
        <p:txBody>
          <a:bodyPr/>
          <a:lstStyle>
            <a:lvl1pPr marL="0" indent="0">
              <a:buFontTx/>
              <a:buNone/>
              <a:defRPr/>
            </a:lvl1pPr>
          </a:lstStyle>
          <a:p>
            <a:endParaRPr lang="en-US"/>
          </a:p>
        </p:txBody>
      </p:sp>
      <p:sp>
        <p:nvSpPr>
          <p:cNvPr id="4" name="Source">
            <a:extLst>
              <a:ext uri="{FF2B5EF4-FFF2-40B4-BE49-F238E27FC236}">
                <a16:creationId xmlns:a16="http://schemas.microsoft.com/office/drawing/2014/main" id="{E885FB96-0FFC-6A80-79A5-5A078B71E001}"/>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FF1ADCC-B5A4-164E-B850-77B49E1210D4}"/>
              </a:ext>
            </a:extLst>
          </p:cNvPr>
          <p:cNvSpPr>
            <a:spLocks noGrp="1"/>
          </p:cNvSpPr>
          <p:nvPr>
            <p:ph type="sldNum" sz="quarter" idx="16"/>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912636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raditional section">
    <p:spTree>
      <p:nvGrpSpPr>
        <p:cNvPr id="1" name=""/>
        <p:cNvGrpSpPr/>
        <p:nvPr/>
      </p:nvGrpSpPr>
      <p:grpSpPr>
        <a:xfrm>
          <a:off x="0" y="0"/>
          <a:ext cx="0" cy="0"/>
          <a:chOff x="0" y="0"/>
          <a:chExt cx="0" cy="0"/>
        </a:xfrm>
      </p:grpSpPr>
      <p:sp>
        <p:nvSpPr>
          <p:cNvPr id="4" name="Decorative bar">
            <a:extLst>
              <a:ext uri="{FF2B5EF4-FFF2-40B4-BE49-F238E27FC236}">
                <a16:creationId xmlns:a16="http://schemas.microsoft.com/office/drawing/2014/main" id="{BD132701-7BD1-BB69-31C5-E14DAE63E8D0}"/>
              </a:ext>
              <a:ext uri="{C183D7F6-B498-43B3-948B-1728B52AA6E4}">
                <adec:decorative xmlns:adec="http://schemas.microsoft.com/office/drawing/2017/decorative" val="1"/>
              </a:ext>
            </a:extLst>
          </p:cNvPr>
          <p:cNvSpPr/>
          <p:nvPr userDrawn="1"/>
        </p:nvSpPr>
        <p:spPr>
          <a:xfrm>
            <a:off x="2249214" y="1472513"/>
            <a:ext cx="6891500" cy="914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Decorative line">
            <a:extLst>
              <a:ext uri="{FF2B5EF4-FFF2-40B4-BE49-F238E27FC236}">
                <a16:creationId xmlns:a16="http://schemas.microsoft.com/office/drawing/2014/main" id="{9E5811FD-A6C6-FABD-43C2-4A80A5E9E2B2}"/>
              </a:ext>
            </a:extLst>
          </p:cNvPr>
          <p:cNvSpPr/>
          <p:nvPr userDrawn="1"/>
        </p:nvSpPr>
        <p:spPr>
          <a:xfrm>
            <a:off x="2247149" y="2313761"/>
            <a:ext cx="6891500"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ection title">
            <a:extLst>
              <a:ext uri="{FF2B5EF4-FFF2-40B4-BE49-F238E27FC236}">
                <a16:creationId xmlns:a16="http://schemas.microsoft.com/office/drawing/2014/main" id="{DF36C248-7ED8-B083-7A2D-55F99407809E}"/>
              </a:ext>
            </a:extLst>
          </p:cNvPr>
          <p:cNvSpPr>
            <a:spLocks noGrp="1"/>
          </p:cNvSpPr>
          <p:nvPr>
            <p:ph type="title"/>
          </p:nvPr>
        </p:nvSpPr>
        <p:spPr>
          <a:xfrm>
            <a:off x="2245084" y="1472513"/>
            <a:ext cx="6891500" cy="914400"/>
          </a:xfrm>
          <a:prstGeom prst="rect">
            <a:avLst/>
          </a:prstGeom>
        </p:spPr>
        <p:txBody>
          <a:bodyPr anchor="ctr"/>
          <a:lstStyle>
            <a:lvl1pPr algn="ctr">
              <a:defRPr sz="2400">
                <a:solidFill>
                  <a:schemeClr val="bg1"/>
                </a:solidFill>
                <a:latin typeface="Georgia" panose="02040502050405020303" pitchFamily="18" charset="0"/>
              </a:defRPr>
            </a:lvl1pPr>
          </a:lstStyle>
          <a:p>
            <a:r>
              <a:rPr lang="en-US"/>
              <a:t>Click to edit Master title style</a:t>
            </a:r>
          </a:p>
        </p:txBody>
      </p:sp>
      <p:sp>
        <p:nvSpPr>
          <p:cNvPr id="3" name="Slide number">
            <a:extLst>
              <a:ext uri="{FF2B5EF4-FFF2-40B4-BE49-F238E27FC236}">
                <a16:creationId xmlns:a16="http://schemas.microsoft.com/office/drawing/2014/main" id="{D3675BD1-A728-F6D0-FEB5-91D58A2A0D2F}"/>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9005659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boxes above 1 wide box">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3" name="Bullets 1"/>
          <p:cNvSpPr>
            <a:spLocks noGrp="1"/>
          </p:cNvSpPr>
          <p:nvPr>
            <p:ph idx="1" hasCustomPrompt="1"/>
          </p:nvPr>
        </p:nvSpPr>
        <p:spPr>
          <a:xfrm>
            <a:off x="149314" y="1200151"/>
            <a:ext cx="4381414"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ullets 2"/>
          <p:cNvSpPr>
            <a:spLocks noGrp="1"/>
          </p:cNvSpPr>
          <p:nvPr>
            <p:ph idx="13" hasCustomPrompt="1"/>
          </p:nvPr>
        </p:nvSpPr>
        <p:spPr>
          <a:xfrm>
            <a:off x="4610187" y="1200151"/>
            <a:ext cx="4381414"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8" name="Bullets 3">
            <a:extLst>
              <a:ext uri="{FF2B5EF4-FFF2-40B4-BE49-F238E27FC236}">
                <a16:creationId xmlns:a16="http://schemas.microsoft.com/office/drawing/2014/main" id="{60B4135F-3A7E-1A4E-967C-135820232CF9}"/>
              </a:ext>
            </a:extLst>
          </p:cNvPr>
          <p:cNvSpPr>
            <a:spLocks noGrp="1"/>
          </p:cNvSpPr>
          <p:nvPr>
            <p:ph idx="17" hasCustomPrompt="1"/>
          </p:nvPr>
        </p:nvSpPr>
        <p:spPr>
          <a:xfrm>
            <a:off x="149313" y="2926081"/>
            <a:ext cx="8842288" cy="1668542"/>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4E4DF456-0890-C00D-7E47-5DBF22DB756F}"/>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9BD4753A-493E-144C-B822-E2BF2B99E1DA}"/>
              </a:ext>
            </a:extLst>
          </p:cNvPr>
          <p:cNvSpPr>
            <a:spLocks noGrp="1"/>
          </p:cNvSpPr>
          <p:nvPr>
            <p:ph type="sldNum" sz="quarter" idx="1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3040034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boxes below one wide box">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3" name="Bullets 1"/>
          <p:cNvSpPr>
            <a:spLocks noGrp="1"/>
          </p:cNvSpPr>
          <p:nvPr>
            <p:ph idx="1" hasCustomPrompt="1"/>
          </p:nvPr>
        </p:nvSpPr>
        <p:spPr>
          <a:xfrm>
            <a:off x="149313" y="1200151"/>
            <a:ext cx="8842287"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Bullets 2"/>
          <p:cNvSpPr>
            <a:spLocks noGrp="1"/>
          </p:cNvSpPr>
          <p:nvPr>
            <p:ph idx="12" hasCustomPrompt="1"/>
          </p:nvPr>
        </p:nvSpPr>
        <p:spPr>
          <a:xfrm>
            <a:off x="149313" y="2926081"/>
            <a:ext cx="4381414"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0" name="Bullets 3"/>
          <p:cNvSpPr>
            <a:spLocks noGrp="1"/>
          </p:cNvSpPr>
          <p:nvPr>
            <p:ph idx="14" hasCustomPrompt="1"/>
          </p:nvPr>
        </p:nvSpPr>
        <p:spPr>
          <a:xfrm>
            <a:off x="4610186" y="2926081"/>
            <a:ext cx="4381414"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Source">
            <a:extLst>
              <a:ext uri="{FF2B5EF4-FFF2-40B4-BE49-F238E27FC236}">
                <a16:creationId xmlns:a16="http://schemas.microsoft.com/office/drawing/2014/main" id="{862A1AE7-22E1-7ACE-4290-48550DAE8898}"/>
              </a:ext>
            </a:extLst>
          </p:cNvPr>
          <p:cNvSpPr>
            <a:spLocks noGrp="1"/>
          </p:cNvSpPr>
          <p:nvPr>
            <p:ph idx="18"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C3344012-2CDA-A84E-A8AA-DB53FCF92F26}"/>
              </a:ext>
            </a:extLst>
          </p:cNvPr>
          <p:cNvSpPr>
            <a:spLocks noGrp="1"/>
          </p:cNvSpPr>
          <p:nvPr>
            <p:ph type="sldNum" sz="quarter" idx="17"/>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6678527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boxes on left, 1 box on righ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3" name="Bullets 1"/>
          <p:cNvSpPr>
            <a:spLocks noGrp="1"/>
          </p:cNvSpPr>
          <p:nvPr>
            <p:ph idx="1" hasCustomPrompt="1"/>
          </p:nvPr>
        </p:nvSpPr>
        <p:spPr>
          <a:xfrm>
            <a:off x="149314" y="1200151"/>
            <a:ext cx="4381414"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Bullets 2"/>
          <p:cNvSpPr>
            <a:spLocks noGrp="1"/>
          </p:cNvSpPr>
          <p:nvPr>
            <p:ph idx="12" hasCustomPrompt="1"/>
          </p:nvPr>
        </p:nvSpPr>
        <p:spPr>
          <a:xfrm>
            <a:off x="149313" y="2926081"/>
            <a:ext cx="4381414"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0" name="Bullets 3"/>
          <p:cNvSpPr>
            <a:spLocks noGrp="1"/>
          </p:cNvSpPr>
          <p:nvPr>
            <p:ph idx="14" hasCustomPrompt="1"/>
          </p:nvPr>
        </p:nvSpPr>
        <p:spPr>
          <a:xfrm>
            <a:off x="4610186" y="1200151"/>
            <a:ext cx="4381414" cy="339089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Source">
            <a:extLst>
              <a:ext uri="{FF2B5EF4-FFF2-40B4-BE49-F238E27FC236}">
                <a16:creationId xmlns:a16="http://schemas.microsoft.com/office/drawing/2014/main" id="{98DC1C9E-1C9D-7E15-5893-8FB08A76013E}"/>
              </a:ext>
            </a:extLst>
          </p:cNvPr>
          <p:cNvSpPr>
            <a:spLocks noGrp="1"/>
          </p:cNvSpPr>
          <p:nvPr>
            <p:ph idx="18"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67CD6385-6F4D-3F44-BD78-F89F4928FA8A}"/>
              </a:ext>
            </a:extLst>
          </p:cNvPr>
          <p:cNvSpPr>
            <a:spLocks noGrp="1"/>
          </p:cNvSpPr>
          <p:nvPr>
            <p:ph type="sldNum" sz="quarter" idx="17"/>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2026899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 box on left, 2 boxes on righ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3" name="Bullets 1"/>
          <p:cNvSpPr>
            <a:spLocks noGrp="1"/>
          </p:cNvSpPr>
          <p:nvPr>
            <p:ph idx="1" hasCustomPrompt="1"/>
          </p:nvPr>
        </p:nvSpPr>
        <p:spPr>
          <a:xfrm>
            <a:off x="149314" y="1200151"/>
            <a:ext cx="4381414" cy="339089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0" name="Bullets 2"/>
          <p:cNvSpPr>
            <a:spLocks noGrp="1"/>
          </p:cNvSpPr>
          <p:nvPr>
            <p:ph idx="14" hasCustomPrompt="1"/>
          </p:nvPr>
        </p:nvSpPr>
        <p:spPr>
          <a:xfrm>
            <a:off x="4610186" y="1200151"/>
            <a:ext cx="4379976"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Bullets 3"/>
          <p:cNvSpPr>
            <a:spLocks noGrp="1"/>
          </p:cNvSpPr>
          <p:nvPr>
            <p:ph idx="12" hasCustomPrompt="1"/>
          </p:nvPr>
        </p:nvSpPr>
        <p:spPr>
          <a:xfrm>
            <a:off x="4610186" y="2926081"/>
            <a:ext cx="4379976"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Source">
            <a:extLst>
              <a:ext uri="{FF2B5EF4-FFF2-40B4-BE49-F238E27FC236}">
                <a16:creationId xmlns:a16="http://schemas.microsoft.com/office/drawing/2014/main" id="{F609F503-48E5-1E90-5413-FFC6128B6E07}"/>
              </a:ext>
            </a:extLst>
          </p:cNvPr>
          <p:cNvSpPr>
            <a:spLocks noGrp="1"/>
          </p:cNvSpPr>
          <p:nvPr>
            <p:ph idx="18"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0F1B3B74-CA45-9F43-8241-CF5C9EA05722}"/>
              </a:ext>
            </a:extLst>
          </p:cNvPr>
          <p:cNvSpPr>
            <a:spLocks noGrp="1"/>
          </p:cNvSpPr>
          <p:nvPr>
            <p:ph type="sldNum" sz="quarter" idx="17"/>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7748394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7" name="Bullets 1"/>
          <p:cNvSpPr>
            <a:spLocks noGrp="1"/>
          </p:cNvSpPr>
          <p:nvPr>
            <p:ph idx="1" hasCustomPrompt="1"/>
          </p:nvPr>
        </p:nvSpPr>
        <p:spPr>
          <a:xfrm>
            <a:off x="149314" y="1200151"/>
            <a:ext cx="2832014" cy="3394472"/>
          </a:xfrm>
          <a:prstGeom prst="rect">
            <a:avLst/>
          </a:prstGeom>
          <a:ln>
            <a:solidFill>
              <a:srgbClr val="6CACE4">
                <a:alpha val="25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3" name="Bullets 2"/>
          <p:cNvSpPr>
            <a:spLocks noGrp="1"/>
          </p:cNvSpPr>
          <p:nvPr>
            <p:ph idx="13" hasCustomPrompt="1"/>
          </p:nvPr>
        </p:nvSpPr>
        <p:spPr>
          <a:xfrm>
            <a:off x="3154450" y="1200151"/>
            <a:ext cx="2832014" cy="3394472"/>
          </a:xfrm>
          <a:prstGeom prst="rect">
            <a:avLst/>
          </a:prstGeom>
          <a:ln>
            <a:solidFill>
              <a:srgbClr val="6CACE4">
                <a:alpha val="25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2" name="Bullets 3"/>
          <p:cNvSpPr>
            <a:spLocks noGrp="1"/>
          </p:cNvSpPr>
          <p:nvPr>
            <p:ph idx="12" hasCustomPrompt="1"/>
          </p:nvPr>
        </p:nvSpPr>
        <p:spPr>
          <a:xfrm>
            <a:off x="6159587" y="1200151"/>
            <a:ext cx="2832014" cy="3394472"/>
          </a:xfrm>
          <a:prstGeom prst="rect">
            <a:avLst/>
          </a:prstGeom>
          <a:ln>
            <a:solidFill>
              <a:srgbClr val="6CACE4">
                <a:alpha val="25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51C3E79F-470F-68C8-36F1-EE00DE5BC89B}"/>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n-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BCEF632-72BE-BB4D-AE8C-524A9756AB33}"/>
              </a:ext>
            </a:extLst>
          </p:cNvPr>
          <p:cNvSpPr>
            <a:spLocks noGrp="1"/>
          </p:cNvSpPr>
          <p:nvPr>
            <p:ph type="sldNum" sz="quarter" idx="16"/>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4593367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boxes and 3 top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0" name="Caption 1">
            <a:extLst>
              <a:ext uri="{FF2B5EF4-FFF2-40B4-BE49-F238E27FC236}">
                <a16:creationId xmlns:a16="http://schemas.microsoft.com/office/drawing/2014/main" id="{8B37B293-A260-7A40-879C-C745FD04AF7A}"/>
              </a:ext>
            </a:extLst>
          </p:cNvPr>
          <p:cNvSpPr>
            <a:spLocks noGrp="1"/>
          </p:cNvSpPr>
          <p:nvPr>
            <p:ph type="body" sz="quarter" idx="17" hasCustomPrompt="1"/>
          </p:nvPr>
        </p:nvSpPr>
        <p:spPr>
          <a:xfrm>
            <a:off x="149312" y="1200150"/>
            <a:ext cx="2834640"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8" name="Bullets 1"/>
          <p:cNvSpPr>
            <a:spLocks noGrp="1"/>
          </p:cNvSpPr>
          <p:nvPr>
            <p:ph idx="13" hasCustomPrompt="1"/>
          </p:nvPr>
        </p:nvSpPr>
        <p:spPr>
          <a:xfrm>
            <a:off x="149314" y="1732478"/>
            <a:ext cx="2834640" cy="2860873"/>
          </a:xfrm>
          <a:ln>
            <a:solidFill>
              <a:srgbClr val="6CACE4">
                <a:alpha val="25000"/>
              </a:srgbClr>
            </a:solidFill>
          </a:ln>
        </p:spPr>
        <p:txBody>
          <a:bodyPr/>
          <a:lstStyle>
            <a:lvl1pPr marL="288925" indent="-288925">
              <a:buFont typeface="Arial" panose="020B0604020202020204" pitchFamily="34" charset="0"/>
              <a:buChar char="►"/>
              <a:defRPr sz="1600" baseline="0">
                <a:latin typeface="Calibri" panose="020F050202020403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 name="Caption 2">
            <a:extLst>
              <a:ext uri="{FF2B5EF4-FFF2-40B4-BE49-F238E27FC236}">
                <a16:creationId xmlns:a16="http://schemas.microsoft.com/office/drawing/2014/main" id="{D388EBA1-2190-091E-505D-09054D2CA531}"/>
              </a:ext>
            </a:extLst>
          </p:cNvPr>
          <p:cNvSpPr>
            <a:spLocks noGrp="1"/>
          </p:cNvSpPr>
          <p:nvPr>
            <p:ph type="body" sz="quarter" idx="21" hasCustomPrompt="1"/>
          </p:nvPr>
        </p:nvSpPr>
        <p:spPr>
          <a:xfrm>
            <a:off x="3153136" y="1201307"/>
            <a:ext cx="2834640"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5" name="Bullets 2">
            <a:extLst>
              <a:ext uri="{FF2B5EF4-FFF2-40B4-BE49-F238E27FC236}">
                <a16:creationId xmlns:a16="http://schemas.microsoft.com/office/drawing/2014/main" id="{76F5A91C-DF46-77A3-78FE-0F14ABA31148}"/>
              </a:ext>
            </a:extLst>
          </p:cNvPr>
          <p:cNvSpPr>
            <a:spLocks noGrp="1"/>
          </p:cNvSpPr>
          <p:nvPr>
            <p:ph idx="22" hasCustomPrompt="1"/>
          </p:nvPr>
        </p:nvSpPr>
        <p:spPr>
          <a:xfrm>
            <a:off x="3153137" y="1733549"/>
            <a:ext cx="2834640" cy="2859802"/>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1" name="Caption 3">
            <a:extLst>
              <a:ext uri="{FF2B5EF4-FFF2-40B4-BE49-F238E27FC236}">
                <a16:creationId xmlns:a16="http://schemas.microsoft.com/office/drawing/2014/main" id="{E1366CE7-594B-2C44-9137-C4F594D4D4DD}"/>
              </a:ext>
            </a:extLst>
          </p:cNvPr>
          <p:cNvSpPr>
            <a:spLocks noGrp="1"/>
          </p:cNvSpPr>
          <p:nvPr>
            <p:ph type="body" sz="quarter" idx="18" hasCustomPrompt="1"/>
          </p:nvPr>
        </p:nvSpPr>
        <p:spPr>
          <a:xfrm>
            <a:off x="6156959" y="1201308"/>
            <a:ext cx="2834640"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7" name="Bullets 3"/>
          <p:cNvSpPr>
            <a:spLocks noGrp="1"/>
          </p:cNvSpPr>
          <p:nvPr>
            <p:ph idx="12" hasCustomPrompt="1"/>
          </p:nvPr>
        </p:nvSpPr>
        <p:spPr>
          <a:xfrm>
            <a:off x="6156960" y="1733550"/>
            <a:ext cx="2834640" cy="2859802"/>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3F0F8A84-6627-A159-E8AB-0FD01F915C9E}"/>
              </a:ext>
            </a:extLst>
          </p:cNvPr>
          <p:cNvSpPr>
            <a:spLocks noGrp="1"/>
          </p:cNvSpPr>
          <p:nvPr>
            <p:ph idx="20"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B4232E93-E99A-9E42-9AE6-9CECC488A9D2}"/>
              </a:ext>
            </a:extLst>
          </p:cNvPr>
          <p:cNvSpPr>
            <a:spLocks noGrp="1"/>
          </p:cNvSpPr>
          <p:nvPr>
            <p:ph type="sldNum" sz="quarter" idx="19"/>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334529269"/>
      </p:ext>
    </p:extLst>
  </p:cSld>
  <p:clrMapOvr>
    <a:masterClrMapping/>
  </p:clrMapOvr>
  <p:extLst>
    <p:ext uri="{DCECCB84-F9BA-43D5-87BE-67443E8EF086}">
      <p15:sldGuideLst xmlns:p15="http://schemas.microsoft.com/office/powerpoint/2012/main">
        <p15:guide id="1" orient="horz" pos="2892">
          <p15:clr>
            <a:srgbClr val="FBAE40"/>
          </p15:clr>
        </p15:guide>
        <p15:guide id="2" orient="horz" pos="172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boxes and 3 bottom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7" name="Bullets 1"/>
          <p:cNvSpPr>
            <a:spLocks noGrp="1"/>
          </p:cNvSpPr>
          <p:nvPr>
            <p:ph idx="1" hasCustomPrompt="1"/>
          </p:nvPr>
        </p:nvSpPr>
        <p:spPr>
          <a:xfrm>
            <a:off x="149314" y="1200151"/>
            <a:ext cx="2832014" cy="2856842"/>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7" name="Caption 1"/>
          <p:cNvSpPr>
            <a:spLocks noGrp="1"/>
          </p:cNvSpPr>
          <p:nvPr>
            <p:ph type="body" sz="quarter" idx="15" hasCustomPrompt="1"/>
          </p:nvPr>
        </p:nvSpPr>
        <p:spPr>
          <a:xfrm>
            <a:off x="162558" y="4140200"/>
            <a:ext cx="2832015"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3" name="Bullets 2"/>
          <p:cNvSpPr>
            <a:spLocks noGrp="1"/>
          </p:cNvSpPr>
          <p:nvPr>
            <p:ph idx="13" hasCustomPrompt="1"/>
          </p:nvPr>
        </p:nvSpPr>
        <p:spPr>
          <a:xfrm>
            <a:off x="3154451" y="1200151"/>
            <a:ext cx="2832014" cy="2856842"/>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8" name="Caption 2"/>
          <p:cNvSpPr>
            <a:spLocks noGrp="1"/>
          </p:cNvSpPr>
          <p:nvPr>
            <p:ph type="body" sz="quarter" idx="19" hasCustomPrompt="1"/>
          </p:nvPr>
        </p:nvSpPr>
        <p:spPr>
          <a:xfrm>
            <a:off x="3149600" y="4140200"/>
            <a:ext cx="2832015"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2" name="Bullets 3"/>
          <p:cNvSpPr>
            <a:spLocks noGrp="1"/>
          </p:cNvSpPr>
          <p:nvPr>
            <p:ph idx="12" hasCustomPrompt="1"/>
          </p:nvPr>
        </p:nvSpPr>
        <p:spPr>
          <a:xfrm>
            <a:off x="6159587" y="1200151"/>
            <a:ext cx="2832014" cy="2856842"/>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9" name="Caption 3"/>
          <p:cNvSpPr>
            <a:spLocks noGrp="1"/>
          </p:cNvSpPr>
          <p:nvPr>
            <p:ph type="body" sz="quarter" idx="20" hasCustomPrompt="1"/>
          </p:nvPr>
        </p:nvSpPr>
        <p:spPr>
          <a:xfrm>
            <a:off x="6149428" y="4140200"/>
            <a:ext cx="2832014"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4" name="Source">
            <a:extLst>
              <a:ext uri="{FF2B5EF4-FFF2-40B4-BE49-F238E27FC236}">
                <a16:creationId xmlns:a16="http://schemas.microsoft.com/office/drawing/2014/main" id="{5988C3E7-921B-1E65-4941-5ADF6762DEA0}"/>
              </a:ext>
            </a:extLst>
          </p:cNvPr>
          <p:cNvSpPr>
            <a:spLocks noGrp="1"/>
          </p:cNvSpPr>
          <p:nvPr>
            <p:ph idx="24"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FA219B8C-1C75-2743-BE01-F5A178A5CDBE}"/>
              </a:ext>
            </a:extLst>
          </p:cNvPr>
          <p:cNvSpPr>
            <a:spLocks noGrp="1"/>
          </p:cNvSpPr>
          <p:nvPr>
            <p:ph type="sldNum" sz="quarter" idx="23"/>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42255327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9" name="Bullets 1">
            <a:extLst>
              <a:ext uri="{FF2B5EF4-FFF2-40B4-BE49-F238E27FC236}">
                <a16:creationId xmlns:a16="http://schemas.microsoft.com/office/drawing/2014/main" id="{320901F1-5615-9445-8877-7C38D152ACB3}"/>
              </a:ext>
            </a:extLst>
          </p:cNvPr>
          <p:cNvSpPr>
            <a:spLocks noGrp="1"/>
          </p:cNvSpPr>
          <p:nvPr>
            <p:ph idx="23" hasCustomPrompt="1"/>
          </p:nvPr>
        </p:nvSpPr>
        <p:spPr>
          <a:xfrm>
            <a:off x="149817" y="1200151"/>
            <a:ext cx="2136686" cy="3401479"/>
          </a:xfrm>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2" name="Bullets 2">
            <a:extLst>
              <a:ext uri="{FF2B5EF4-FFF2-40B4-BE49-F238E27FC236}">
                <a16:creationId xmlns:a16="http://schemas.microsoft.com/office/drawing/2014/main" id="{D6209DD7-63FB-524C-82F9-D954FCA32434}"/>
              </a:ext>
            </a:extLst>
          </p:cNvPr>
          <p:cNvSpPr>
            <a:spLocks noGrp="1"/>
          </p:cNvSpPr>
          <p:nvPr>
            <p:ph idx="20" hasCustomPrompt="1"/>
          </p:nvPr>
        </p:nvSpPr>
        <p:spPr>
          <a:xfrm>
            <a:off x="2377513" y="1198879"/>
            <a:ext cx="2138732" cy="3401479"/>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4" name="Bullets 3">
            <a:extLst>
              <a:ext uri="{FF2B5EF4-FFF2-40B4-BE49-F238E27FC236}">
                <a16:creationId xmlns:a16="http://schemas.microsoft.com/office/drawing/2014/main" id="{EA390478-31CD-D446-9187-12E5BF0AC69C}"/>
              </a:ext>
            </a:extLst>
          </p:cNvPr>
          <p:cNvSpPr>
            <a:spLocks noGrp="1"/>
          </p:cNvSpPr>
          <p:nvPr>
            <p:ph idx="22" hasCustomPrompt="1"/>
          </p:nvPr>
        </p:nvSpPr>
        <p:spPr>
          <a:xfrm>
            <a:off x="4623127" y="1198879"/>
            <a:ext cx="2138732" cy="3401479"/>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7" name="Bullets 4"/>
          <p:cNvSpPr>
            <a:spLocks noGrp="1"/>
          </p:cNvSpPr>
          <p:nvPr>
            <p:ph idx="12" hasCustomPrompt="1"/>
          </p:nvPr>
        </p:nvSpPr>
        <p:spPr>
          <a:xfrm>
            <a:off x="6852869" y="1198879"/>
            <a:ext cx="2138732" cy="3401479"/>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F806246F-4048-68B9-1827-306AD6405027}"/>
              </a:ext>
            </a:extLst>
          </p:cNvPr>
          <p:cNvSpPr>
            <a:spLocks noGrp="1"/>
          </p:cNvSpPr>
          <p:nvPr>
            <p:ph idx="25"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2BBB55E-7AC7-D64C-B251-6D158172D5BD}"/>
              </a:ext>
            </a:extLst>
          </p:cNvPr>
          <p:cNvSpPr>
            <a:spLocks noGrp="1"/>
          </p:cNvSpPr>
          <p:nvPr>
            <p:ph type="sldNum" sz="quarter" idx="24"/>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3752096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 boxes with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2" name="Caption 1">
            <a:extLst>
              <a:ext uri="{FF2B5EF4-FFF2-40B4-BE49-F238E27FC236}">
                <a16:creationId xmlns:a16="http://schemas.microsoft.com/office/drawing/2014/main" id="{68FDF31E-1311-DA58-3488-BE37DF1AAB66}"/>
              </a:ext>
            </a:extLst>
          </p:cNvPr>
          <p:cNvSpPr>
            <a:spLocks noGrp="1"/>
          </p:cNvSpPr>
          <p:nvPr>
            <p:ph type="body" sz="quarter" idx="15" hasCustomPrompt="1"/>
          </p:nvPr>
        </p:nvSpPr>
        <p:spPr>
          <a:xfrm>
            <a:off x="149817" y="1201421"/>
            <a:ext cx="2138732"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9" name="Bullets 1">
            <a:extLst>
              <a:ext uri="{FF2B5EF4-FFF2-40B4-BE49-F238E27FC236}">
                <a16:creationId xmlns:a16="http://schemas.microsoft.com/office/drawing/2014/main" id="{320901F1-5615-9445-8877-7C38D152ACB3}"/>
              </a:ext>
            </a:extLst>
          </p:cNvPr>
          <p:cNvSpPr>
            <a:spLocks noGrp="1"/>
          </p:cNvSpPr>
          <p:nvPr>
            <p:ph idx="23" hasCustomPrompt="1"/>
          </p:nvPr>
        </p:nvSpPr>
        <p:spPr>
          <a:xfrm>
            <a:off x="149817" y="1728216"/>
            <a:ext cx="2136686" cy="2871216"/>
          </a:xfrm>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Caption 2">
            <a:extLst>
              <a:ext uri="{FF2B5EF4-FFF2-40B4-BE49-F238E27FC236}">
                <a16:creationId xmlns:a16="http://schemas.microsoft.com/office/drawing/2014/main" id="{D7CB2C2B-0708-2624-334D-8222C0A57FD7}"/>
              </a:ext>
            </a:extLst>
          </p:cNvPr>
          <p:cNvSpPr>
            <a:spLocks noGrp="1"/>
          </p:cNvSpPr>
          <p:nvPr>
            <p:ph type="body" sz="quarter" idx="26" hasCustomPrompt="1"/>
          </p:nvPr>
        </p:nvSpPr>
        <p:spPr>
          <a:xfrm>
            <a:off x="2377513" y="1201421"/>
            <a:ext cx="2138732"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2" name="Bullets 2">
            <a:extLst>
              <a:ext uri="{FF2B5EF4-FFF2-40B4-BE49-F238E27FC236}">
                <a16:creationId xmlns:a16="http://schemas.microsoft.com/office/drawing/2014/main" id="{D6209DD7-63FB-524C-82F9-D954FCA32434}"/>
              </a:ext>
            </a:extLst>
          </p:cNvPr>
          <p:cNvSpPr>
            <a:spLocks noGrp="1"/>
          </p:cNvSpPr>
          <p:nvPr>
            <p:ph idx="20" hasCustomPrompt="1"/>
          </p:nvPr>
        </p:nvSpPr>
        <p:spPr>
          <a:xfrm>
            <a:off x="2377513" y="1728216"/>
            <a:ext cx="2138732" cy="2871216"/>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8" name="Caption 3">
            <a:extLst>
              <a:ext uri="{FF2B5EF4-FFF2-40B4-BE49-F238E27FC236}">
                <a16:creationId xmlns:a16="http://schemas.microsoft.com/office/drawing/2014/main" id="{FF7F5A95-3FDB-8E78-CB34-4E5B04EE833C}"/>
              </a:ext>
            </a:extLst>
          </p:cNvPr>
          <p:cNvSpPr>
            <a:spLocks noGrp="1"/>
          </p:cNvSpPr>
          <p:nvPr>
            <p:ph type="body" sz="quarter" idx="27" hasCustomPrompt="1"/>
          </p:nvPr>
        </p:nvSpPr>
        <p:spPr>
          <a:xfrm>
            <a:off x="4623127" y="1201421"/>
            <a:ext cx="2138732"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4" name="Bullets 3">
            <a:extLst>
              <a:ext uri="{FF2B5EF4-FFF2-40B4-BE49-F238E27FC236}">
                <a16:creationId xmlns:a16="http://schemas.microsoft.com/office/drawing/2014/main" id="{EA390478-31CD-D446-9187-12E5BF0AC69C}"/>
              </a:ext>
            </a:extLst>
          </p:cNvPr>
          <p:cNvSpPr>
            <a:spLocks noGrp="1"/>
          </p:cNvSpPr>
          <p:nvPr>
            <p:ph idx="22" hasCustomPrompt="1"/>
          </p:nvPr>
        </p:nvSpPr>
        <p:spPr>
          <a:xfrm>
            <a:off x="4623127" y="1728216"/>
            <a:ext cx="2138732" cy="2871216"/>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9" name="Caption 4">
            <a:extLst>
              <a:ext uri="{FF2B5EF4-FFF2-40B4-BE49-F238E27FC236}">
                <a16:creationId xmlns:a16="http://schemas.microsoft.com/office/drawing/2014/main" id="{0980433D-D908-73B1-55AB-72BBCE35EF6B}"/>
              </a:ext>
            </a:extLst>
          </p:cNvPr>
          <p:cNvSpPr>
            <a:spLocks noGrp="1"/>
          </p:cNvSpPr>
          <p:nvPr>
            <p:ph type="body" sz="quarter" idx="28" hasCustomPrompt="1"/>
          </p:nvPr>
        </p:nvSpPr>
        <p:spPr>
          <a:xfrm>
            <a:off x="6852869" y="1201421"/>
            <a:ext cx="2138732"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7" name="Bullets 4"/>
          <p:cNvSpPr>
            <a:spLocks noGrp="1"/>
          </p:cNvSpPr>
          <p:nvPr>
            <p:ph idx="12" hasCustomPrompt="1"/>
          </p:nvPr>
        </p:nvSpPr>
        <p:spPr>
          <a:xfrm>
            <a:off x="6852869" y="1728216"/>
            <a:ext cx="2138732" cy="2871216"/>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F806246F-4048-68B9-1827-306AD6405027}"/>
              </a:ext>
            </a:extLst>
          </p:cNvPr>
          <p:cNvSpPr>
            <a:spLocks noGrp="1"/>
          </p:cNvSpPr>
          <p:nvPr>
            <p:ph idx="25"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2BBB55E-7AC7-D64C-B251-6D158172D5BD}"/>
              </a:ext>
            </a:extLst>
          </p:cNvPr>
          <p:cNvSpPr>
            <a:spLocks noGrp="1"/>
          </p:cNvSpPr>
          <p:nvPr>
            <p:ph type="sldNum" sz="quarter" idx="24"/>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6062084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blue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9" name="Bullets 1">
            <a:extLst>
              <a:ext uri="{FF2B5EF4-FFF2-40B4-BE49-F238E27FC236}">
                <a16:creationId xmlns:a16="http://schemas.microsoft.com/office/drawing/2014/main" id="{320901F1-5615-9445-8877-7C38D152ACB3}"/>
              </a:ext>
            </a:extLst>
          </p:cNvPr>
          <p:cNvSpPr>
            <a:spLocks noGrp="1"/>
          </p:cNvSpPr>
          <p:nvPr>
            <p:ph idx="23" hasCustomPrompt="1"/>
          </p:nvPr>
        </p:nvSpPr>
        <p:spPr>
          <a:xfrm>
            <a:off x="149817" y="1200151"/>
            <a:ext cx="2136686" cy="3401479"/>
          </a:xfrm>
          <a:prstGeom prst="rect">
            <a:avLst/>
          </a:prstGeom>
          <a:solidFill>
            <a:schemeClr val="accent2">
              <a:alpha val="5000"/>
            </a:schemeClr>
          </a:solidFill>
          <a:ln>
            <a:solidFill>
              <a:srgbClr val="6CACE4">
                <a:alpha val="20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2" name="Bullets 2">
            <a:extLst>
              <a:ext uri="{FF2B5EF4-FFF2-40B4-BE49-F238E27FC236}">
                <a16:creationId xmlns:a16="http://schemas.microsoft.com/office/drawing/2014/main" id="{D6209DD7-63FB-524C-82F9-D954FCA32434}"/>
              </a:ext>
            </a:extLst>
          </p:cNvPr>
          <p:cNvSpPr>
            <a:spLocks noGrp="1"/>
          </p:cNvSpPr>
          <p:nvPr>
            <p:ph idx="20" hasCustomPrompt="1"/>
          </p:nvPr>
        </p:nvSpPr>
        <p:spPr>
          <a:xfrm>
            <a:off x="2377513" y="1198879"/>
            <a:ext cx="2138732" cy="3401479"/>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4" name="Bullets 3">
            <a:extLst>
              <a:ext uri="{FF2B5EF4-FFF2-40B4-BE49-F238E27FC236}">
                <a16:creationId xmlns:a16="http://schemas.microsoft.com/office/drawing/2014/main" id="{EA390478-31CD-D446-9187-12E5BF0AC69C}"/>
              </a:ext>
            </a:extLst>
          </p:cNvPr>
          <p:cNvSpPr>
            <a:spLocks noGrp="1"/>
          </p:cNvSpPr>
          <p:nvPr>
            <p:ph idx="22" hasCustomPrompt="1"/>
          </p:nvPr>
        </p:nvSpPr>
        <p:spPr>
          <a:xfrm>
            <a:off x="4623127" y="1198879"/>
            <a:ext cx="2138732" cy="3401479"/>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7" name="Bullets 4"/>
          <p:cNvSpPr>
            <a:spLocks noGrp="1"/>
          </p:cNvSpPr>
          <p:nvPr>
            <p:ph idx="12" hasCustomPrompt="1"/>
          </p:nvPr>
        </p:nvSpPr>
        <p:spPr>
          <a:xfrm>
            <a:off x="6852869" y="1198879"/>
            <a:ext cx="2138732" cy="3401479"/>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F806246F-4048-68B9-1827-306AD6405027}"/>
              </a:ext>
            </a:extLst>
          </p:cNvPr>
          <p:cNvSpPr>
            <a:spLocks noGrp="1"/>
          </p:cNvSpPr>
          <p:nvPr>
            <p:ph idx="25"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2BBB55E-7AC7-D64C-B251-6D158172D5BD}"/>
              </a:ext>
            </a:extLst>
          </p:cNvPr>
          <p:cNvSpPr>
            <a:spLocks noGrp="1"/>
          </p:cNvSpPr>
          <p:nvPr>
            <p:ph type="sldNum" sz="quarter" idx="24"/>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654668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raditional section">
    <p:spTree>
      <p:nvGrpSpPr>
        <p:cNvPr id="1" name=""/>
        <p:cNvGrpSpPr/>
        <p:nvPr/>
      </p:nvGrpSpPr>
      <p:grpSpPr>
        <a:xfrm>
          <a:off x="0" y="0"/>
          <a:ext cx="0" cy="0"/>
          <a:chOff x="0" y="0"/>
          <a:chExt cx="0" cy="0"/>
        </a:xfrm>
      </p:grpSpPr>
      <p:sp>
        <p:nvSpPr>
          <p:cNvPr id="4" name="Decorative bar">
            <a:extLst>
              <a:ext uri="{FF2B5EF4-FFF2-40B4-BE49-F238E27FC236}">
                <a16:creationId xmlns:a16="http://schemas.microsoft.com/office/drawing/2014/main" id="{BD132701-7BD1-BB69-31C5-E14DAE63E8D0}"/>
              </a:ext>
              <a:ext uri="{C183D7F6-B498-43B3-948B-1728B52AA6E4}">
                <adec:decorative xmlns:adec="http://schemas.microsoft.com/office/drawing/2017/decorative" val="1"/>
              </a:ext>
            </a:extLst>
          </p:cNvPr>
          <p:cNvSpPr/>
          <p:nvPr userDrawn="1"/>
        </p:nvSpPr>
        <p:spPr>
          <a:xfrm>
            <a:off x="2249214" y="1472513"/>
            <a:ext cx="6891500" cy="914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Decorative line">
            <a:extLst>
              <a:ext uri="{FF2B5EF4-FFF2-40B4-BE49-F238E27FC236}">
                <a16:creationId xmlns:a16="http://schemas.microsoft.com/office/drawing/2014/main" id="{9E5811FD-A6C6-FABD-43C2-4A80A5E9E2B2}"/>
              </a:ext>
            </a:extLst>
          </p:cNvPr>
          <p:cNvSpPr/>
          <p:nvPr userDrawn="1"/>
        </p:nvSpPr>
        <p:spPr>
          <a:xfrm>
            <a:off x="2247149" y="2313761"/>
            <a:ext cx="6891500"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ection title">
            <a:extLst>
              <a:ext uri="{FF2B5EF4-FFF2-40B4-BE49-F238E27FC236}">
                <a16:creationId xmlns:a16="http://schemas.microsoft.com/office/drawing/2014/main" id="{DF36C248-7ED8-B083-7A2D-55F99407809E}"/>
              </a:ext>
            </a:extLst>
          </p:cNvPr>
          <p:cNvSpPr>
            <a:spLocks noGrp="1"/>
          </p:cNvSpPr>
          <p:nvPr>
            <p:ph type="title"/>
          </p:nvPr>
        </p:nvSpPr>
        <p:spPr>
          <a:xfrm>
            <a:off x="2245084" y="1472513"/>
            <a:ext cx="6891500" cy="914400"/>
          </a:xfrm>
          <a:prstGeom prst="rect">
            <a:avLst/>
          </a:prstGeom>
        </p:spPr>
        <p:txBody>
          <a:bodyPr anchor="ctr"/>
          <a:lstStyle>
            <a:lvl1pPr algn="ctr">
              <a:defRPr sz="2400">
                <a:solidFill>
                  <a:schemeClr val="bg1"/>
                </a:solidFill>
                <a:latin typeface="Georgia" panose="02040502050405020303" pitchFamily="18" charset="0"/>
              </a:defRPr>
            </a:lvl1pPr>
          </a:lstStyle>
          <a:p>
            <a:r>
              <a:rPr lang="en-US"/>
              <a:t>Click to edit Master title style</a:t>
            </a:r>
          </a:p>
        </p:txBody>
      </p:sp>
      <p:sp>
        <p:nvSpPr>
          <p:cNvPr id="3" name="Slide number">
            <a:extLst>
              <a:ext uri="{FF2B5EF4-FFF2-40B4-BE49-F238E27FC236}">
                <a16:creationId xmlns:a16="http://schemas.microsoft.com/office/drawing/2014/main" id="{D3675BD1-A728-F6D0-FEB5-91D58A2A0D2F}"/>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6851943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 boxes and 4 bottom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9" name="Bullets 1">
            <a:extLst>
              <a:ext uri="{FF2B5EF4-FFF2-40B4-BE49-F238E27FC236}">
                <a16:creationId xmlns:a16="http://schemas.microsoft.com/office/drawing/2014/main" id="{416E5DA1-136A-384D-85B8-D3676B29E3F3}"/>
              </a:ext>
            </a:extLst>
          </p:cNvPr>
          <p:cNvSpPr>
            <a:spLocks noGrp="1"/>
          </p:cNvSpPr>
          <p:nvPr>
            <p:ph idx="13" hasCustomPrompt="1"/>
          </p:nvPr>
        </p:nvSpPr>
        <p:spPr>
          <a:xfrm>
            <a:off x="149314" y="1198879"/>
            <a:ext cx="2138732" cy="2852928"/>
          </a:xfrm>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Caption 1"/>
          <p:cNvSpPr>
            <a:spLocks noGrp="1"/>
          </p:cNvSpPr>
          <p:nvPr>
            <p:ph type="body" sz="quarter" idx="15" hasCustomPrompt="1"/>
          </p:nvPr>
        </p:nvSpPr>
        <p:spPr>
          <a:xfrm>
            <a:off x="141692" y="4140200"/>
            <a:ext cx="2138732"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2" name="Bullets 2">
            <a:extLst>
              <a:ext uri="{FF2B5EF4-FFF2-40B4-BE49-F238E27FC236}">
                <a16:creationId xmlns:a16="http://schemas.microsoft.com/office/drawing/2014/main" id="{D6209DD7-63FB-524C-82F9-D954FCA32434}"/>
              </a:ext>
            </a:extLst>
          </p:cNvPr>
          <p:cNvSpPr>
            <a:spLocks noGrp="1"/>
          </p:cNvSpPr>
          <p:nvPr>
            <p:ph idx="20" hasCustomPrompt="1"/>
          </p:nvPr>
        </p:nvSpPr>
        <p:spPr>
          <a:xfrm>
            <a:off x="2377512" y="1198879"/>
            <a:ext cx="2131111" cy="2852929"/>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3" name="Caption 2">
            <a:extLst>
              <a:ext uri="{FF2B5EF4-FFF2-40B4-BE49-F238E27FC236}">
                <a16:creationId xmlns:a16="http://schemas.microsoft.com/office/drawing/2014/main" id="{EDD1DE12-0BA4-B145-9486-015B603AE781}"/>
              </a:ext>
            </a:extLst>
          </p:cNvPr>
          <p:cNvSpPr>
            <a:spLocks noGrp="1"/>
          </p:cNvSpPr>
          <p:nvPr>
            <p:ph type="body" sz="quarter" idx="21" hasCustomPrompt="1"/>
          </p:nvPr>
        </p:nvSpPr>
        <p:spPr>
          <a:xfrm>
            <a:off x="2377512" y="4140200"/>
            <a:ext cx="2138732"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4" name="Bullets 3">
            <a:extLst>
              <a:ext uri="{FF2B5EF4-FFF2-40B4-BE49-F238E27FC236}">
                <a16:creationId xmlns:a16="http://schemas.microsoft.com/office/drawing/2014/main" id="{EA390478-31CD-D446-9187-12E5BF0AC69C}"/>
              </a:ext>
            </a:extLst>
          </p:cNvPr>
          <p:cNvSpPr>
            <a:spLocks noGrp="1"/>
          </p:cNvSpPr>
          <p:nvPr>
            <p:ph idx="22" hasCustomPrompt="1"/>
          </p:nvPr>
        </p:nvSpPr>
        <p:spPr>
          <a:xfrm>
            <a:off x="4623127" y="1198879"/>
            <a:ext cx="2138732" cy="2852929"/>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5" name="Caption 3">
            <a:extLst>
              <a:ext uri="{FF2B5EF4-FFF2-40B4-BE49-F238E27FC236}">
                <a16:creationId xmlns:a16="http://schemas.microsoft.com/office/drawing/2014/main" id="{319416A7-ED6C-B24A-AFAF-A5B75A980488}"/>
              </a:ext>
            </a:extLst>
          </p:cNvPr>
          <p:cNvSpPr>
            <a:spLocks noGrp="1"/>
          </p:cNvSpPr>
          <p:nvPr>
            <p:ph type="body" sz="quarter" idx="23" hasCustomPrompt="1"/>
          </p:nvPr>
        </p:nvSpPr>
        <p:spPr>
          <a:xfrm>
            <a:off x="4623126" y="4140200"/>
            <a:ext cx="2138732"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7" name="Bullets 4"/>
          <p:cNvSpPr>
            <a:spLocks noGrp="1"/>
          </p:cNvSpPr>
          <p:nvPr>
            <p:ph idx="12" hasCustomPrompt="1"/>
          </p:nvPr>
        </p:nvSpPr>
        <p:spPr>
          <a:xfrm>
            <a:off x="6852869" y="1198879"/>
            <a:ext cx="2138732" cy="2852929"/>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1" name="Caption 4">
            <a:extLst>
              <a:ext uri="{FF2B5EF4-FFF2-40B4-BE49-F238E27FC236}">
                <a16:creationId xmlns:a16="http://schemas.microsoft.com/office/drawing/2014/main" id="{D0FFB876-B606-7D40-AAF7-965A40885FB9}"/>
              </a:ext>
            </a:extLst>
          </p:cNvPr>
          <p:cNvSpPr>
            <a:spLocks noGrp="1"/>
          </p:cNvSpPr>
          <p:nvPr>
            <p:ph type="body" sz="quarter" idx="19" hasCustomPrompt="1"/>
          </p:nvPr>
        </p:nvSpPr>
        <p:spPr>
          <a:xfrm>
            <a:off x="6852868" y="4140200"/>
            <a:ext cx="2138732"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4" name="Source">
            <a:extLst>
              <a:ext uri="{FF2B5EF4-FFF2-40B4-BE49-F238E27FC236}">
                <a16:creationId xmlns:a16="http://schemas.microsoft.com/office/drawing/2014/main" id="{80A88CC8-35C0-5F61-ACF2-470F62E32AD9}"/>
              </a:ext>
            </a:extLst>
          </p:cNvPr>
          <p:cNvSpPr>
            <a:spLocks noGrp="1"/>
          </p:cNvSpPr>
          <p:nvPr>
            <p:ph idx="25"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35468B1C-F8D9-EF42-BC01-36CBB39F389B}"/>
              </a:ext>
            </a:extLst>
          </p:cNvPr>
          <p:cNvSpPr>
            <a:spLocks noGrp="1"/>
          </p:cNvSpPr>
          <p:nvPr>
            <p:ph type="sldNum" sz="quarter" idx="24"/>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1040553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9" name="Bullets 1">
            <a:extLst>
              <a:ext uri="{FF2B5EF4-FFF2-40B4-BE49-F238E27FC236}">
                <a16:creationId xmlns:a16="http://schemas.microsoft.com/office/drawing/2014/main" id="{416E5DA1-136A-384D-85B8-D3676B29E3F3}"/>
              </a:ext>
            </a:extLst>
          </p:cNvPr>
          <p:cNvSpPr>
            <a:spLocks noGrp="1"/>
          </p:cNvSpPr>
          <p:nvPr>
            <p:ph idx="13" hasCustomPrompt="1"/>
          </p:nvPr>
        </p:nvSpPr>
        <p:spPr>
          <a:xfrm>
            <a:off x="149313" y="1198878"/>
            <a:ext cx="1646887" cy="3396023"/>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7" name="Bullets 2">
            <a:extLst>
              <a:ext uri="{FF2B5EF4-FFF2-40B4-BE49-F238E27FC236}">
                <a16:creationId xmlns:a16="http://schemas.microsoft.com/office/drawing/2014/main" id="{A514C5D4-6321-9940-AA7B-6DD9C2896472}"/>
              </a:ext>
            </a:extLst>
          </p:cNvPr>
          <p:cNvSpPr>
            <a:spLocks noGrp="1"/>
          </p:cNvSpPr>
          <p:nvPr>
            <p:ph idx="27" hasCustomPrompt="1"/>
          </p:nvPr>
        </p:nvSpPr>
        <p:spPr>
          <a:xfrm>
            <a:off x="1948163" y="1198878"/>
            <a:ext cx="1646887" cy="3396024"/>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6" name="Bullets 3">
            <a:extLst>
              <a:ext uri="{FF2B5EF4-FFF2-40B4-BE49-F238E27FC236}">
                <a16:creationId xmlns:a16="http://schemas.microsoft.com/office/drawing/2014/main" id="{7BAF17F4-7FA8-2B40-BF9E-55A8E4E91B05}"/>
              </a:ext>
            </a:extLst>
          </p:cNvPr>
          <p:cNvSpPr>
            <a:spLocks noGrp="1"/>
          </p:cNvSpPr>
          <p:nvPr>
            <p:ph idx="26" hasCustomPrompt="1"/>
          </p:nvPr>
        </p:nvSpPr>
        <p:spPr>
          <a:xfrm>
            <a:off x="3747013" y="1198878"/>
            <a:ext cx="1646887" cy="3396023"/>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5" name="Bullets 4">
            <a:extLst>
              <a:ext uri="{FF2B5EF4-FFF2-40B4-BE49-F238E27FC236}">
                <a16:creationId xmlns:a16="http://schemas.microsoft.com/office/drawing/2014/main" id="{18A288B6-F1B3-BD44-ADC4-D449FA33766B}"/>
              </a:ext>
            </a:extLst>
          </p:cNvPr>
          <p:cNvSpPr>
            <a:spLocks noGrp="1"/>
          </p:cNvSpPr>
          <p:nvPr>
            <p:ph idx="25" hasCustomPrompt="1"/>
          </p:nvPr>
        </p:nvSpPr>
        <p:spPr>
          <a:xfrm>
            <a:off x="5545863" y="1198878"/>
            <a:ext cx="1646887" cy="3396023"/>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4" name="Bullets 5">
            <a:extLst>
              <a:ext uri="{FF2B5EF4-FFF2-40B4-BE49-F238E27FC236}">
                <a16:creationId xmlns:a16="http://schemas.microsoft.com/office/drawing/2014/main" id="{9D2AB08B-3B1E-854B-864B-C1FD8C306D83}"/>
              </a:ext>
            </a:extLst>
          </p:cNvPr>
          <p:cNvSpPr>
            <a:spLocks noGrp="1"/>
          </p:cNvSpPr>
          <p:nvPr>
            <p:ph idx="24" hasCustomPrompt="1"/>
          </p:nvPr>
        </p:nvSpPr>
        <p:spPr>
          <a:xfrm>
            <a:off x="7344713" y="1198878"/>
            <a:ext cx="1646887" cy="3396023"/>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01A0D38D-35BA-E791-63ED-8BA55B836AAF}"/>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C746464B-6D50-0444-88FB-F2C6D2DA4234}"/>
              </a:ext>
            </a:extLst>
          </p:cNvPr>
          <p:cNvSpPr>
            <a:spLocks noGrp="1"/>
          </p:cNvSpPr>
          <p:nvPr>
            <p:ph type="sldNum" sz="quarter" idx="2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42388745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5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9" name="Bullets 1">
            <a:extLst>
              <a:ext uri="{FF2B5EF4-FFF2-40B4-BE49-F238E27FC236}">
                <a16:creationId xmlns:a16="http://schemas.microsoft.com/office/drawing/2014/main" id="{416E5DA1-136A-384D-85B8-D3676B29E3F3}"/>
              </a:ext>
            </a:extLst>
          </p:cNvPr>
          <p:cNvSpPr>
            <a:spLocks noGrp="1"/>
          </p:cNvSpPr>
          <p:nvPr>
            <p:ph idx="13" hasCustomPrompt="1"/>
          </p:nvPr>
        </p:nvSpPr>
        <p:spPr>
          <a:xfrm>
            <a:off x="149314" y="1198878"/>
            <a:ext cx="1325880" cy="3396023"/>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7" name="Bullets 2">
            <a:extLst>
              <a:ext uri="{FF2B5EF4-FFF2-40B4-BE49-F238E27FC236}">
                <a16:creationId xmlns:a16="http://schemas.microsoft.com/office/drawing/2014/main" id="{A514C5D4-6321-9940-AA7B-6DD9C2896472}"/>
              </a:ext>
            </a:extLst>
          </p:cNvPr>
          <p:cNvSpPr>
            <a:spLocks noGrp="1"/>
          </p:cNvSpPr>
          <p:nvPr>
            <p:ph idx="27" hasCustomPrompt="1"/>
          </p:nvPr>
        </p:nvSpPr>
        <p:spPr>
          <a:xfrm>
            <a:off x="1652587" y="1198878"/>
            <a:ext cx="1325880" cy="3396024"/>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6" name="Bullets 3">
            <a:extLst>
              <a:ext uri="{FF2B5EF4-FFF2-40B4-BE49-F238E27FC236}">
                <a16:creationId xmlns:a16="http://schemas.microsoft.com/office/drawing/2014/main" id="{7BAF17F4-7FA8-2B40-BF9E-55A8E4E91B05}"/>
              </a:ext>
            </a:extLst>
          </p:cNvPr>
          <p:cNvSpPr>
            <a:spLocks noGrp="1"/>
          </p:cNvSpPr>
          <p:nvPr>
            <p:ph idx="26" hasCustomPrompt="1"/>
          </p:nvPr>
        </p:nvSpPr>
        <p:spPr>
          <a:xfrm>
            <a:off x="3155860" y="1198878"/>
            <a:ext cx="1325880" cy="3396023"/>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5" name="Bullets 4">
            <a:extLst>
              <a:ext uri="{FF2B5EF4-FFF2-40B4-BE49-F238E27FC236}">
                <a16:creationId xmlns:a16="http://schemas.microsoft.com/office/drawing/2014/main" id="{18A288B6-F1B3-BD44-ADC4-D449FA33766B}"/>
              </a:ext>
            </a:extLst>
          </p:cNvPr>
          <p:cNvSpPr>
            <a:spLocks noGrp="1"/>
          </p:cNvSpPr>
          <p:nvPr>
            <p:ph idx="25" hasCustomPrompt="1"/>
          </p:nvPr>
        </p:nvSpPr>
        <p:spPr>
          <a:xfrm>
            <a:off x="4659133" y="1198878"/>
            <a:ext cx="1325880" cy="3396023"/>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4" name="Bullets 5">
            <a:extLst>
              <a:ext uri="{FF2B5EF4-FFF2-40B4-BE49-F238E27FC236}">
                <a16:creationId xmlns:a16="http://schemas.microsoft.com/office/drawing/2014/main" id="{9D2AB08B-3B1E-854B-864B-C1FD8C306D83}"/>
              </a:ext>
            </a:extLst>
          </p:cNvPr>
          <p:cNvSpPr>
            <a:spLocks noGrp="1"/>
          </p:cNvSpPr>
          <p:nvPr>
            <p:ph idx="24" hasCustomPrompt="1"/>
          </p:nvPr>
        </p:nvSpPr>
        <p:spPr>
          <a:xfrm>
            <a:off x="6162406" y="1198878"/>
            <a:ext cx="1325880" cy="3396023"/>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 name="Bullets 6">
            <a:extLst>
              <a:ext uri="{FF2B5EF4-FFF2-40B4-BE49-F238E27FC236}">
                <a16:creationId xmlns:a16="http://schemas.microsoft.com/office/drawing/2014/main" id="{7AF0A8F0-08D2-49FD-EB2E-D05C88B53576}"/>
              </a:ext>
            </a:extLst>
          </p:cNvPr>
          <p:cNvSpPr>
            <a:spLocks noGrp="1"/>
          </p:cNvSpPr>
          <p:nvPr>
            <p:ph idx="29" hasCustomPrompt="1"/>
          </p:nvPr>
        </p:nvSpPr>
        <p:spPr>
          <a:xfrm>
            <a:off x="7665681" y="1198878"/>
            <a:ext cx="1325880" cy="3396023"/>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01A0D38D-35BA-E791-63ED-8BA55B836AAF}"/>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C746464B-6D50-0444-88FB-F2C6D2DA4234}"/>
              </a:ext>
            </a:extLst>
          </p:cNvPr>
          <p:cNvSpPr>
            <a:spLocks noGrp="1"/>
          </p:cNvSpPr>
          <p:nvPr>
            <p:ph type="sldNum" sz="quarter" idx="2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0551284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 boxes and 5 top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1" name="Caption 1">
            <a:extLst>
              <a:ext uri="{FF2B5EF4-FFF2-40B4-BE49-F238E27FC236}">
                <a16:creationId xmlns:a16="http://schemas.microsoft.com/office/drawing/2014/main" id="{BB745127-661B-9745-8FCF-E340BA695B9D}"/>
              </a:ext>
            </a:extLst>
          </p:cNvPr>
          <p:cNvSpPr>
            <a:spLocks noGrp="1"/>
          </p:cNvSpPr>
          <p:nvPr>
            <p:ph type="body" sz="quarter" idx="15" hasCustomPrompt="1"/>
          </p:nvPr>
        </p:nvSpPr>
        <p:spPr>
          <a:xfrm>
            <a:off x="149313" y="1193315"/>
            <a:ext cx="1642579"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9" name="Bullets 1">
            <a:extLst>
              <a:ext uri="{FF2B5EF4-FFF2-40B4-BE49-F238E27FC236}">
                <a16:creationId xmlns:a16="http://schemas.microsoft.com/office/drawing/2014/main" id="{416E5DA1-136A-384D-85B8-D3676B29E3F3}"/>
              </a:ext>
            </a:extLst>
          </p:cNvPr>
          <p:cNvSpPr>
            <a:spLocks noGrp="1"/>
          </p:cNvSpPr>
          <p:nvPr>
            <p:ph idx="13" hasCustomPrompt="1"/>
          </p:nvPr>
        </p:nvSpPr>
        <p:spPr>
          <a:xfrm>
            <a:off x="149313" y="1728216"/>
            <a:ext cx="1646887" cy="2868722"/>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7" name="Caption 2">
            <a:extLst>
              <a:ext uri="{FF2B5EF4-FFF2-40B4-BE49-F238E27FC236}">
                <a16:creationId xmlns:a16="http://schemas.microsoft.com/office/drawing/2014/main" id="{1A66F37F-CE60-7A4C-AE09-7B3BAA75FFFA}"/>
              </a:ext>
            </a:extLst>
          </p:cNvPr>
          <p:cNvSpPr>
            <a:spLocks noGrp="1"/>
          </p:cNvSpPr>
          <p:nvPr>
            <p:ph type="body" sz="quarter" idx="29" hasCustomPrompt="1"/>
          </p:nvPr>
        </p:nvSpPr>
        <p:spPr>
          <a:xfrm>
            <a:off x="1948163" y="1193315"/>
            <a:ext cx="1642579"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7" name="Bullets 2">
            <a:extLst>
              <a:ext uri="{FF2B5EF4-FFF2-40B4-BE49-F238E27FC236}">
                <a16:creationId xmlns:a16="http://schemas.microsoft.com/office/drawing/2014/main" id="{A514C5D4-6321-9940-AA7B-6DD9C2896472}"/>
              </a:ext>
            </a:extLst>
          </p:cNvPr>
          <p:cNvSpPr>
            <a:spLocks noGrp="1"/>
          </p:cNvSpPr>
          <p:nvPr>
            <p:ph idx="27" hasCustomPrompt="1"/>
          </p:nvPr>
        </p:nvSpPr>
        <p:spPr>
          <a:xfrm>
            <a:off x="1948163" y="1728216"/>
            <a:ext cx="1646887" cy="2871216"/>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 first-level bullet</a:t>
            </a:r>
          </a:p>
          <a:p>
            <a:pPr lvl="1"/>
            <a:r>
              <a:rPr lang="en-US"/>
              <a:t>Second level</a:t>
            </a:r>
          </a:p>
          <a:p>
            <a:pPr lvl="2"/>
            <a:r>
              <a:rPr lang="en-US"/>
              <a:t>Third level</a:t>
            </a:r>
          </a:p>
        </p:txBody>
      </p:sp>
      <p:sp>
        <p:nvSpPr>
          <p:cNvPr id="18" name="Caption 3">
            <a:extLst>
              <a:ext uri="{FF2B5EF4-FFF2-40B4-BE49-F238E27FC236}">
                <a16:creationId xmlns:a16="http://schemas.microsoft.com/office/drawing/2014/main" id="{6BCAA78E-33F4-9B41-A03A-FD2F0EFDD7C6}"/>
              </a:ext>
            </a:extLst>
          </p:cNvPr>
          <p:cNvSpPr>
            <a:spLocks noGrp="1"/>
          </p:cNvSpPr>
          <p:nvPr>
            <p:ph type="body" sz="quarter" idx="30" hasCustomPrompt="1"/>
          </p:nvPr>
        </p:nvSpPr>
        <p:spPr>
          <a:xfrm>
            <a:off x="3747013" y="1193315"/>
            <a:ext cx="1642579"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6" name="Bullets 3">
            <a:extLst>
              <a:ext uri="{FF2B5EF4-FFF2-40B4-BE49-F238E27FC236}">
                <a16:creationId xmlns:a16="http://schemas.microsoft.com/office/drawing/2014/main" id="{7BAF17F4-7FA8-2B40-BF9E-55A8E4E91B05}"/>
              </a:ext>
            </a:extLst>
          </p:cNvPr>
          <p:cNvSpPr>
            <a:spLocks noGrp="1"/>
          </p:cNvSpPr>
          <p:nvPr>
            <p:ph idx="26" hasCustomPrompt="1"/>
          </p:nvPr>
        </p:nvSpPr>
        <p:spPr>
          <a:xfrm>
            <a:off x="3747013" y="1728216"/>
            <a:ext cx="1646887" cy="2871216"/>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0" name="Caption 4">
            <a:extLst>
              <a:ext uri="{FF2B5EF4-FFF2-40B4-BE49-F238E27FC236}">
                <a16:creationId xmlns:a16="http://schemas.microsoft.com/office/drawing/2014/main" id="{E9C0D689-A19A-624C-B850-755B195EA6B4}"/>
              </a:ext>
            </a:extLst>
          </p:cNvPr>
          <p:cNvSpPr>
            <a:spLocks noGrp="1"/>
          </p:cNvSpPr>
          <p:nvPr>
            <p:ph type="body" sz="quarter" idx="31" hasCustomPrompt="1"/>
          </p:nvPr>
        </p:nvSpPr>
        <p:spPr>
          <a:xfrm>
            <a:off x="5545863" y="1193315"/>
            <a:ext cx="1642579"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5" name="Bullets 4">
            <a:extLst>
              <a:ext uri="{FF2B5EF4-FFF2-40B4-BE49-F238E27FC236}">
                <a16:creationId xmlns:a16="http://schemas.microsoft.com/office/drawing/2014/main" id="{18A288B6-F1B3-BD44-ADC4-D449FA33766B}"/>
              </a:ext>
            </a:extLst>
          </p:cNvPr>
          <p:cNvSpPr>
            <a:spLocks noGrp="1"/>
          </p:cNvSpPr>
          <p:nvPr>
            <p:ph idx="25" hasCustomPrompt="1"/>
          </p:nvPr>
        </p:nvSpPr>
        <p:spPr>
          <a:xfrm>
            <a:off x="5545863" y="1728216"/>
            <a:ext cx="1646887" cy="2871216"/>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1" name="Caption 5">
            <a:extLst>
              <a:ext uri="{FF2B5EF4-FFF2-40B4-BE49-F238E27FC236}">
                <a16:creationId xmlns:a16="http://schemas.microsoft.com/office/drawing/2014/main" id="{4E426E23-1667-1B4E-AF61-2206D7F1AE56}"/>
              </a:ext>
            </a:extLst>
          </p:cNvPr>
          <p:cNvSpPr>
            <a:spLocks noGrp="1"/>
          </p:cNvSpPr>
          <p:nvPr>
            <p:ph type="body" sz="quarter" idx="32" hasCustomPrompt="1"/>
          </p:nvPr>
        </p:nvSpPr>
        <p:spPr>
          <a:xfrm>
            <a:off x="7344713" y="1193315"/>
            <a:ext cx="1642579"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4" name="Bullets 5">
            <a:extLst>
              <a:ext uri="{FF2B5EF4-FFF2-40B4-BE49-F238E27FC236}">
                <a16:creationId xmlns:a16="http://schemas.microsoft.com/office/drawing/2014/main" id="{9D2AB08B-3B1E-854B-864B-C1FD8C306D83}"/>
              </a:ext>
            </a:extLst>
          </p:cNvPr>
          <p:cNvSpPr>
            <a:spLocks noGrp="1"/>
          </p:cNvSpPr>
          <p:nvPr>
            <p:ph idx="24" hasCustomPrompt="1"/>
          </p:nvPr>
        </p:nvSpPr>
        <p:spPr>
          <a:xfrm>
            <a:off x="7344713" y="1728216"/>
            <a:ext cx="1646887" cy="2871216"/>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4311759D-EE5A-51FF-52E2-753CC4B96271}"/>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D3B8EB7D-BD26-C942-9526-4280491D4C0A}"/>
              </a:ext>
            </a:extLst>
          </p:cNvPr>
          <p:cNvSpPr>
            <a:spLocks noGrp="1"/>
          </p:cNvSpPr>
          <p:nvPr>
            <p:ph type="sldNum" sz="quarter" idx="33"/>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5376873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 boxes and 5 bottom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9" name="Bullets 1">
            <a:extLst>
              <a:ext uri="{FF2B5EF4-FFF2-40B4-BE49-F238E27FC236}">
                <a16:creationId xmlns:a16="http://schemas.microsoft.com/office/drawing/2014/main" id="{416E5DA1-136A-384D-85B8-D3676B29E3F3}"/>
              </a:ext>
            </a:extLst>
          </p:cNvPr>
          <p:cNvSpPr>
            <a:spLocks noGrp="1"/>
          </p:cNvSpPr>
          <p:nvPr>
            <p:ph idx="13" hasCustomPrompt="1"/>
          </p:nvPr>
        </p:nvSpPr>
        <p:spPr>
          <a:xfrm>
            <a:off x="149313" y="1198878"/>
            <a:ext cx="1646887" cy="2869790"/>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5" name="Caption 1">
            <a:extLst>
              <a:ext uri="{FF2B5EF4-FFF2-40B4-BE49-F238E27FC236}">
                <a16:creationId xmlns:a16="http://schemas.microsoft.com/office/drawing/2014/main" id="{B40349D6-932C-9040-BBA4-56765862890B}"/>
              </a:ext>
            </a:extLst>
          </p:cNvPr>
          <p:cNvSpPr>
            <a:spLocks noGrp="1"/>
          </p:cNvSpPr>
          <p:nvPr>
            <p:ph type="body" sz="quarter" idx="33" hasCustomPrompt="1"/>
          </p:nvPr>
        </p:nvSpPr>
        <p:spPr>
          <a:xfrm>
            <a:off x="153620" y="4149508"/>
            <a:ext cx="1642580"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7" name="Bullets 2">
            <a:extLst>
              <a:ext uri="{FF2B5EF4-FFF2-40B4-BE49-F238E27FC236}">
                <a16:creationId xmlns:a16="http://schemas.microsoft.com/office/drawing/2014/main" id="{A514C5D4-6321-9940-AA7B-6DD9C2896472}"/>
              </a:ext>
            </a:extLst>
          </p:cNvPr>
          <p:cNvSpPr>
            <a:spLocks noGrp="1"/>
          </p:cNvSpPr>
          <p:nvPr>
            <p:ph idx="27" hasCustomPrompt="1"/>
          </p:nvPr>
        </p:nvSpPr>
        <p:spPr>
          <a:xfrm>
            <a:off x="1948163" y="1198878"/>
            <a:ext cx="1646887" cy="2869791"/>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2" name="Caption 2">
            <a:extLst>
              <a:ext uri="{FF2B5EF4-FFF2-40B4-BE49-F238E27FC236}">
                <a16:creationId xmlns:a16="http://schemas.microsoft.com/office/drawing/2014/main" id="{F14D6E3B-AF9B-BE47-AF94-6625E87FFCB0}"/>
              </a:ext>
            </a:extLst>
          </p:cNvPr>
          <p:cNvSpPr>
            <a:spLocks noGrp="1"/>
          </p:cNvSpPr>
          <p:nvPr>
            <p:ph type="body" sz="quarter" idx="34" hasCustomPrompt="1"/>
          </p:nvPr>
        </p:nvSpPr>
        <p:spPr>
          <a:xfrm>
            <a:off x="1944286" y="4149508"/>
            <a:ext cx="1642713"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6" name="Bullets 3">
            <a:extLst>
              <a:ext uri="{FF2B5EF4-FFF2-40B4-BE49-F238E27FC236}">
                <a16:creationId xmlns:a16="http://schemas.microsoft.com/office/drawing/2014/main" id="{7BAF17F4-7FA8-2B40-BF9E-55A8E4E91B05}"/>
              </a:ext>
            </a:extLst>
          </p:cNvPr>
          <p:cNvSpPr>
            <a:spLocks noGrp="1"/>
          </p:cNvSpPr>
          <p:nvPr>
            <p:ph idx="26" hasCustomPrompt="1"/>
          </p:nvPr>
        </p:nvSpPr>
        <p:spPr>
          <a:xfrm>
            <a:off x="3747013" y="1198878"/>
            <a:ext cx="1646887" cy="2869790"/>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3" name="Caption 3">
            <a:extLst>
              <a:ext uri="{FF2B5EF4-FFF2-40B4-BE49-F238E27FC236}">
                <a16:creationId xmlns:a16="http://schemas.microsoft.com/office/drawing/2014/main" id="{6F360711-13BC-BE4F-9AF8-2EADB23241C9}"/>
              </a:ext>
            </a:extLst>
          </p:cNvPr>
          <p:cNvSpPr>
            <a:spLocks noGrp="1"/>
          </p:cNvSpPr>
          <p:nvPr>
            <p:ph type="body" sz="quarter" idx="35" hasCustomPrompt="1"/>
          </p:nvPr>
        </p:nvSpPr>
        <p:spPr>
          <a:xfrm>
            <a:off x="3734952" y="4149508"/>
            <a:ext cx="1642713"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5" name="Bullets 4">
            <a:extLst>
              <a:ext uri="{FF2B5EF4-FFF2-40B4-BE49-F238E27FC236}">
                <a16:creationId xmlns:a16="http://schemas.microsoft.com/office/drawing/2014/main" id="{18A288B6-F1B3-BD44-ADC4-D449FA33766B}"/>
              </a:ext>
            </a:extLst>
          </p:cNvPr>
          <p:cNvSpPr>
            <a:spLocks noGrp="1"/>
          </p:cNvSpPr>
          <p:nvPr>
            <p:ph idx="25" hasCustomPrompt="1"/>
          </p:nvPr>
        </p:nvSpPr>
        <p:spPr>
          <a:xfrm>
            <a:off x="5545863" y="1198878"/>
            <a:ext cx="1646887" cy="2869790"/>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8" name="Caption 4">
            <a:extLst>
              <a:ext uri="{FF2B5EF4-FFF2-40B4-BE49-F238E27FC236}">
                <a16:creationId xmlns:a16="http://schemas.microsoft.com/office/drawing/2014/main" id="{59E347D3-CDD7-8C4A-87D0-E5A9695AF2D9}"/>
              </a:ext>
            </a:extLst>
          </p:cNvPr>
          <p:cNvSpPr>
            <a:spLocks noGrp="1"/>
          </p:cNvSpPr>
          <p:nvPr>
            <p:ph type="body" sz="quarter" idx="36" hasCustomPrompt="1"/>
          </p:nvPr>
        </p:nvSpPr>
        <p:spPr>
          <a:xfrm>
            <a:off x="5545076" y="4149508"/>
            <a:ext cx="1642713"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4" name="Bullets 5">
            <a:extLst>
              <a:ext uri="{FF2B5EF4-FFF2-40B4-BE49-F238E27FC236}">
                <a16:creationId xmlns:a16="http://schemas.microsoft.com/office/drawing/2014/main" id="{9D2AB08B-3B1E-854B-864B-C1FD8C306D83}"/>
              </a:ext>
            </a:extLst>
          </p:cNvPr>
          <p:cNvSpPr>
            <a:spLocks noGrp="1"/>
          </p:cNvSpPr>
          <p:nvPr>
            <p:ph idx="24" hasCustomPrompt="1"/>
          </p:nvPr>
        </p:nvSpPr>
        <p:spPr>
          <a:xfrm>
            <a:off x="7344713" y="1198878"/>
            <a:ext cx="1646887" cy="2869790"/>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9" name="Caption 5">
            <a:extLst>
              <a:ext uri="{FF2B5EF4-FFF2-40B4-BE49-F238E27FC236}">
                <a16:creationId xmlns:a16="http://schemas.microsoft.com/office/drawing/2014/main" id="{2688850F-B675-3D49-A922-78AD18ECD4FB}"/>
              </a:ext>
            </a:extLst>
          </p:cNvPr>
          <p:cNvSpPr>
            <a:spLocks noGrp="1"/>
          </p:cNvSpPr>
          <p:nvPr>
            <p:ph type="body" sz="quarter" idx="37" hasCustomPrompt="1"/>
          </p:nvPr>
        </p:nvSpPr>
        <p:spPr>
          <a:xfrm>
            <a:off x="7347667" y="4149508"/>
            <a:ext cx="1642713"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4" name="Source">
            <a:extLst>
              <a:ext uri="{FF2B5EF4-FFF2-40B4-BE49-F238E27FC236}">
                <a16:creationId xmlns:a16="http://schemas.microsoft.com/office/drawing/2014/main" id="{4C069058-DAED-36BA-A3EA-85FDA6D71004}"/>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BC8A5FA-C424-BF4A-AF06-3E67A4481F3A}"/>
              </a:ext>
            </a:extLst>
          </p:cNvPr>
          <p:cNvSpPr>
            <a:spLocks noGrp="1"/>
          </p:cNvSpPr>
          <p:nvPr>
            <p:ph type="sldNum" sz="quarter" idx="3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5616675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 wide boxes ">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6" name="Bullets 1">
            <a:extLst>
              <a:ext uri="{FF2B5EF4-FFF2-40B4-BE49-F238E27FC236}">
                <a16:creationId xmlns:a16="http://schemas.microsoft.com/office/drawing/2014/main" id="{937F786E-F07A-7757-65E7-B2BB3704D9BF}"/>
              </a:ext>
            </a:extLst>
          </p:cNvPr>
          <p:cNvSpPr>
            <a:spLocks noGrp="1"/>
          </p:cNvSpPr>
          <p:nvPr>
            <p:ph idx="13" hasCustomPrompt="1"/>
          </p:nvPr>
        </p:nvSpPr>
        <p:spPr>
          <a:xfrm>
            <a:off x="149313" y="1198878"/>
            <a:ext cx="4376334" cy="1639724"/>
          </a:xfrm>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ullets 2"/>
          <p:cNvSpPr>
            <a:spLocks noGrp="1"/>
          </p:cNvSpPr>
          <p:nvPr>
            <p:ph idx="15" hasCustomPrompt="1"/>
          </p:nvPr>
        </p:nvSpPr>
        <p:spPr>
          <a:xfrm>
            <a:off x="149313" y="2956224"/>
            <a:ext cx="4376295" cy="1641020"/>
          </a:xfrm>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Bullets 3"/>
          <p:cNvSpPr>
            <a:spLocks noGrp="1"/>
          </p:cNvSpPr>
          <p:nvPr>
            <p:ph idx="12" hasCustomPrompt="1"/>
          </p:nvPr>
        </p:nvSpPr>
        <p:spPr>
          <a:xfrm>
            <a:off x="4615267" y="1198878"/>
            <a:ext cx="4376294" cy="1639749"/>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1" name="Bullets 4"/>
          <p:cNvSpPr>
            <a:spLocks noGrp="1"/>
          </p:cNvSpPr>
          <p:nvPr>
            <p:ph idx="14" hasCustomPrompt="1"/>
          </p:nvPr>
        </p:nvSpPr>
        <p:spPr>
          <a:xfrm>
            <a:off x="4615266" y="2956224"/>
            <a:ext cx="4376295" cy="1639749"/>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D9DE5FD8-469B-FD34-543F-F7FCA96EFBDC}"/>
              </a:ext>
            </a:extLst>
          </p:cNvPr>
          <p:cNvSpPr>
            <a:spLocks noGrp="1"/>
          </p:cNvSpPr>
          <p:nvPr>
            <p:ph idx="19"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9A5C684-826F-0442-8631-7E4E2B374D8D}"/>
              </a:ext>
            </a:extLst>
          </p:cNvPr>
          <p:cNvSpPr>
            <a:spLocks noGrp="1"/>
          </p:cNvSpPr>
          <p:nvPr>
            <p:ph type="sldNum" sz="quarter" idx="1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8200749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wide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8" name="Bullets 1"/>
          <p:cNvSpPr>
            <a:spLocks noGrp="1"/>
          </p:cNvSpPr>
          <p:nvPr>
            <p:ph idx="13" hasCustomPrompt="1"/>
          </p:nvPr>
        </p:nvSpPr>
        <p:spPr>
          <a:xfrm>
            <a:off x="149313" y="1198878"/>
            <a:ext cx="8842247" cy="1051560"/>
          </a:xfrm>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ullets 2"/>
          <p:cNvSpPr>
            <a:spLocks noGrp="1"/>
          </p:cNvSpPr>
          <p:nvPr>
            <p:ph idx="15" hasCustomPrompt="1"/>
          </p:nvPr>
        </p:nvSpPr>
        <p:spPr>
          <a:xfrm>
            <a:off x="149313" y="2372435"/>
            <a:ext cx="8842248" cy="1051560"/>
          </a:xfrm>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 name="Bullets 3">
            <a:extLst>
              <a:ext uri="{FF2B5EF4-FFF2-40B4-BE49-F238E27FC236}">
                <a16:creationId xmlns:a16="http://schemas.microsoft.com/office/drawing/2014/main" id="{BA9341F2-40B0-45A0-7F16-EA3079C9F7B4}"/>
              </a:ext>
            </a:extLst>
          </p:cNvPr>
          <p:cNvSpPr>
            <a:spLocks noGrp="1"/>
          </p:cNvSpPr>
          <p:nvPr>
            <p:ph idx="20" hasCustomPrompt="1"/>
          </p:nvPr>
        </p:nvSpPr>
        <p:spPr>
          <a:xfrm>
            <a:off x="149312" y="3551554"/>
            <a:ext cx="8842248" cy="1050315"/>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D9DE5FD8-469B-FD34-543F-F7FCA96EFBDC}"/>
              </a:ext>
            </a:extLst>
          </p:cNvPr>
          <p:cNvSpPr>
            <a:spLocks noGrp="1"/>
          </p:cNvSpPr>
          <p:nvPr>
            <p:ph idx="19"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9A5C684-826F-0442-8631-7E4E2B374D8D}"/>
              </a:ext>
            </a:extLst>
          </p:cNvPr>
          <p:cNvSpPr>
            <a:spLocks noGrp="1"/>
          </p:cNvSpPr>
          <p:nvPr>
            <p:ph type="sldNum" sz="quarter" idx="1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6838665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wide boxes blue">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8" name="Bullets 1"/>
          <p:cNvSpPr>
            <a:spLocks noGrp="1"/>
          </p:cNvSpPr>
          <p:nvPr>
            <p:ph idx="13" hasCustomPrompt="1"/>
          </p:nvPr>
        </p:nvSpPr>
        <p:spPr>
          <a:xfrm>
            <a:off x="149313" y="1198878"/>
            <a:ext cx="8842247" cy="1051560"/>
          </a:xfrm>
          <a:solidFill>
            <a:schemeClr val="accent2">
              <a:alpha val="5000"/>
            </a:schemeClr>
          </a:solidFill>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ullets 2"/>
          <p:cNvSpPr>
            <a:spLocks noGrp="1"/>
          </p:cNvSpPr>
          <p:nvPr>
            <p:ph idx="15" hasCustomPrompt="1"/>
          </p:nvPr>
        </p:nvSpPr>
        <p:spPr>
          <a:xfrm>
            <a:off x="149313" y="2372435"/>
            <a:ext cx="8842248" cy="1051560"/>
          </a:xfrm>
          <a:solidFill>
            <a:schemeClr val="accent2">
              <a:alpha val="5000"/>
            </a:schemeClr>
          </a:solidFill>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 name="Bullets 3">
            <a:extLst>
              <a:ext uri="{FF2B5EF4-FFF2-40B4-BE49-F238E27FC236}">
                <a16:creationId xmlns:a16="http://schemas.microsoft.com/office/drawing/2014/main" id="{BA9341F2-40B0-45A0-7F16-EA3079C9F7B4}"/>
              </a:ext>
            </a:extLst>
          </p:cNvPr>
          <p:cNvSpPr>
            <a:spLocks noGrp="1"/>
          </p:cNvSpPr>
          <p:nvPr>
            <p:ph idx="20" hasCustomPrompt="1"/>
          </p:nvPr>
        </p:nvSpPr>
        <p:spPr>
          <a:xfrm>
            <a:off x="149312" y="3551554"/>
            <a:ext cx="8842248" cy="1050315"/>
          </a:xfrm>
          <a:prstGeom prst="rect">
            <a:avLst/>
          </a:prstGeom>
          <a:solidFill>
            <a:schemeClr val="accent2">
              <a:alpha val="5000"/>
            </a:schemeClr>
          </a:solidFill>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D9DE5FD8-469B-FD34-543F-F7FCA96EFBDC}"/>
              </a:ext>
            </a:extLst>
          </p:cNvPr>
          <p:cNvSpPr>
            <a:spLocks noGrp="1"/>
          </p:cNvSpPr>
          <p:nvPr>
            <p:ph idx="19"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9A5C684-826F-0442-8631-7E4E2B374D8D}"/>
              </a:ext>
            </a:extLst>
          </p:cNvPr>
          <p:cNvSpPr>
            <a:spLocks noGrp="1"/>
          </p:cNvSpPr>
          <p:nvPr>
            <p:ph type="sldNum" sz="quarter" idx="1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41902453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 column, 4 wide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8" name="Bullets 1"/>
          <p:cNvSpPr>
            <a:spLocks noGrp="1"/>
          </p:cNvSpPr>
          <p:nvPr>
            <p:ph idx="13" hasCustomPrompt="1"/>
          </p:nvPr>
        </p:nvSpPr>
        <p:spPr>
          <a:xfrm>
            <a:off x="149314" y="1198878"/>
            <a:ext cx="3364852" cy="777240"/>
          </a:xfrm>
          <a:ln>
            <a:solidFill>
              <a:srgbClr val="6CACE4">
                <a:alpha val="25000"/>
              </a:srgbClr>
            </a:solidFill>
          </a:ln>
        </p:spPr>
        <p:txBody>
          <a:bodyPr>
            <a:no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ullets 2"/>
          <p:cNvSpPr>
            <a:spLocks noGrp="1"/>
          </p:cNvSpPr>
          <p:nvPr>
            <p:ph idx="15" hasCustomPrompt="1"/>
          </p:nvPr>
        </p:nvSpPr>
        <p:spPr>
          <a:xfrm>
            <a:off x="149313" y="2074128"/>
            <a:ext cx="3364852" cy="777240"/>
          </a:xfrm>
          <a:ln>
            <a:solidFill>
              <a:srgbClr val="6CACE4">
                <a:alpha val="25000"/>
              </a:srgbClr>
            </a:solidFill>
          </a:ln>
        </p:spPr>
        <p:txBody>
          <a:bodyPr>
            <a:no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Bullets 3">
            <a:extLst>
              <a:ext uri="{FF2B5EF4-FFF2-40B4-BE49-F238E27FC236}">
                <a16:creationId xmlns:a16="http://schemas.microsoft.com/office/drawing/2014/main" id="{7388DB21-5C9A-8E69-2346-2DA5CF757837}"/>
              </a:ext>
            </a:extLst>
          </p:cNvPr>
          <p:cNvSpPr>
            <a:spLocks noGrp="1"/>
          </p:cNvSpPr>
          <p:nvPr>
            <p:ph idx="21" hasCustomPrompt="1"/>
          </p:nvPr>
        </p:nvSpPr>
        <p:spPr>
          <a:xfrm>
            <a:off x="149312" y="2949378"/>
            <a:ext cx="3364852" cy="777240"/>
          </a:xfrm>
          <a:ln>
            <a:solidFill>
              <a:srgbClr val="6CACE4">
                <a:alpha val="25000"/>
              </a:srgbClr>
            </a:solidFill>
          </a:ln>
        </p:spPr>
        <p:txBody>
          <a:bodyPr>
            <a:no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 name="Bullets 4">
            <a:extLst>
              <a:ext uri="{FF2B5EF4-FFF2-40B4-BE49-F238E27FC236}">
                <a16:creationId xmlns:a16="http://schemas.microsoft.com/office/drawing/2014/main" id="{BA9341F2-40B0-45A0-7F16-EA3079C9F7B4}"/>
              </a:ext>
            </a:extLst>
          </p:cNvPr>
          <p:cNvSpPr>
            <a:spLocks noGrp="1"/>
          </p:cNvSpPr>
          <p:nvPr>
            <p:ph idx="20" hasCustomPrompt="1"/>
          </p:nvPr>
        </p:nvSpPr>
        <p:spPr>
          <a:xfrm>
            <a:off x="149312" y="3824629"/>
            <a:ext cx="3364852" cy="777240"/>
          </a:xfrm>
          <a:prstGeom prst="rect">
            <a:avLst/>
          </a:prstGeom>
          <a:ln>
            <a:solidFill>
              <a:srgbClr val="6CACE4">
                <a:alpha val="25000"/>
              </a:srgbClr>
            </a:solidFill>
          </a:ln>
        </p:spPr>
        <p:txBody>
          <a:bodyPr vert="horz" lIns="91440" tIns="45720" rIns="91440" bIns="45720" rtlCol="0">
            <a:no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7" name="Bullets 5">
            <a:extLst>
              <a:ext uri="{FF2B5EF4-FFF2-40B4-BE49-F238E27FC236}">
                <a16:creationId xmlns:a16="http://schemas.microsoft.com/office/drawing/2014/main" id="{B55A03D8-BF3C-EA33-E386-BE1AB7E74131}"/>
              </a:ext>
            </a:extLst>
          </p:cNvPr>
          <p:cNvSpPr>
            <a:spLocks noGrp="1"/>
          </p:cNvSpPr>
          <p:nvPr>
            <p:ph idx="22" hasCustomPrompt="1"/>
          </p:nvPr>
        </p:nvSpPr>
        <p:spPr>
          <a:xfrm>
            <a:off x="3612776" y="1198878"/>
            <a:ext cx="5376672" cy="777240"/>
          </a:xfrm>
          <a:ln>
            <a:solidFill>
              <a:srgbClr val="6CACE4">
                <a:alpha val="25000"/>
              </a:srgbClr>
            </a:solidFill>
          </a:ln>
        </p:spPr>
        <p:txBody>
          <a:bodyPr>
            <a:no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0" name="Bullets 6">
            <a:extLst>
              <a:ext uri="{FF2B5EF4-FFF2-40B4-BE49-F238E27FC236}">
                <a16:creationId xmlns:a16="http://schemas.microsoft.com/office/drawing/2014/main" id="{BDE70484-1C3A-9BEF-2626-816D53C37B4B}"/>
              </a:ext>
            </a:extLst>
          </p:cNvPr>
          <p:cNvSpPr>
            <a:spLocks noGrp="1"/>
          </p:cNvSpPr>
          <p:nvPr>
            <p:ph idx="23" hasCustomPrompt="1"/>
          </p:nvPr>
        </p:nvSpPr>
        <p:spPr>
          <a:xfrm>
            <a:off x="3612776" y="2074128"/>
            <a:ext cx="5376672" cy="777240"/>
          </a:xfrm>
          <a:ln>
            <a:solidFill>
              <a:srgbClr val="6CACE4">
                <a:alpha val="25000"/>
              </a:srgbClr>
            </a:solidFill>
          </a:ln>
        </p:spPr>
        <p:txBody>
          <a:bodyPr>
            <a:no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1" name="Bullets 7">
            <a:extLst>
              <a:ext uri="{FF2B5EF4-FFF2-40B4-BE49-F238E27FC236}">
                <a16:creationId xmlns:a16="http://schemas.microsoft.com/office/drawing/2014/main" id="{30B2947A-07C3-A8BE-B98E-47C4111A3631}"/>
              </a:ext>
            </a:extLst>
          </p:cNvPr>
          <p:cNvSpPr>
            <a:spLocks noGrp="1"/>
          </p:cNvSpPr>
          <p:nvPr>
            <p:ph idx="24" hasCustomPrompt="1"/>
          </p:nvPr>
        </p:nvSpPr>
        <p:spPr>
          <a:xfrm>
            <a:off x="3612776" y="2944907"/>
            <a:ext cx="5376672" cy="777240"/>
          </a:xfrm>
          <a:ln>
            <a:solidFill>
              <a:srgbClr val="6CACE4">
                <a:alpha val="25000"/>
              </a:srgbClr>
            </a:solidFill>
          </a:ln>
        </p:spPr>
        <p:txBody>
          <a:bodyPr>
            <a:no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2" name="Bullets 8">
            <a:extLst>
              <a:ext uri="{FF2B5EF4-FFF2-40B4-BE49-F238E27FC236}">
                <a16:creationId xmlns:a16="http://schemas.microsoft.com/office/drawing/2014/main" id="{10DE6241-9C1A-A450-6AEF-EF930F5F2137}"/>
              </a:ext>
            </a:extLst>
          </p:cNvPr>
          <p:cNvSpPr>
            <a:spLocks noGrp="1"/>
          </p:cNvSpPr>
          <p:nvPr>
            <p:ph idx="25" hasCustomPrompt="1"/>
          </p:nvPr>
        </p:nvSpPr>
        <p:spPr>
          <a:xfrm>
            <a:off x="3612776" y="3824629"/>
            <a:ext cx="5376672" cy="777240"/>
          </a:xfrm>
          <a:ln>
            <a:solidFill>
              <a:srgbClr val="6CACE4">
                <a:alpha val="25000"/>
              </a:srgbClr>
            </a:solidFill>
          </a:ln>
        </p:spPr>
        <p:txBody>
          <a:bodyPr>
            <a:no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D9DE5FD8-469B-FD34-543F-F7FCA96EFBDC}"/>
              </a:ext>
            </a:extLst>
          </p:cNvPr>
          <p:cNvSpPr>
            <a:spLocks noGrp="1"/>
          </p:cNvSpPr>
          <p:nvPr>
            <p:ph idx="19"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9A5C684-826F-0442-8631-7E4E2B374D8D}"/>
              </a:ext>
            </a:extLst>
          </p:cNvPr>
          <p:cNvSpPr>
            <a:spLocks noGrp="1"/>
          </p:cNvSpPr>
          <p:nvPr>
            <p:ph type="sldNum" sz="quarter" idx="1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3632832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 columns, 2 row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7" name="Bullets 1"/>
          <p:cNvSpPr>
            <a:spLocks noGrp="1"/>
          </p:cNvSpPr>
          <p:nvPr>
            <p:ph idx="1" hasCustomPrompt="1"/>
          </p:nvPr>
        </p:nvSpPr>
        <p:spPr>
          <a:xfrm>
            <a:off x="149314" y="1200151"/>
            <a:ext cx="2832014" cy="1636776"/>
          </a:xfrm>
          <a:prstGeom prst="rect">
            <a:avLst/>
          </a:prstGeom>
          <a:ln>
            <a:solidFill>
              <a:srgbClr val="6CACE4">
                <a:alpha val="25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2" name="Bullets 2">
            <a:extLst>
              <a:ext uri="{FF2B5EF4-FFF2-40B4-BE49-F238E27FC236}">
                <a16:creationId xmlns:a16="http://schemas.microsoft.com/office/drawing/2014/main" id="{52EFEDA7-4CE0-B378-B35B-4337800BEEA5}"/>
              </a:ext>
            </a:extLst>
          </p:cNvPr>
          <p:cNvSpPr>
            <a:spLocks noGrp="1"/>
          </p:cNvSpPr>
          <p:nvPr>
            <p:ph idx="15" hasCustomPrompt="1"/>
          </p:nvPr>
        </p:nvSpPr>
        <p:spPr>
          <a:xfrm>
            <a:off x="149312" y="2954953"/>
            <a:ext cx="2832013" cy="1641020"/>
          </a:xfrm>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3" name="Bullets 3"/>
          <p:cNvSpPr>
            <a:spLocks noGrp="1"/>
          </p:cNvSpPr>
          <p:nvPr>
            <p:ph idx="13" hasCustomPrompt="1"/>
          </p:nvPr>
        </p:nvSpPr>
        <p:spPr>
          <a:xfrm>
            <a:off x="3147643" y="1200151"/>
            <a:ext cx="2832014" cy="1636776"/>
          </a:xfrm>
          <a:prstGeom prst="rect">
            <a:avLst/>
          </a:prstGeom>
          <a:ln>
            <a:solidFill>
              <a:srgbClr val="6CACE4">
                <a:alpha val="25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5" name="Bullets 4">
            <a:extLst>
              <a:ext uri="{FF2B5EF4-FFF2-40B4-BE49-F238E27FC236}">
                <a16:creationId xmlns:a16="http://schemas.microsoft.com/office/drawing/2014/main" id="{AC884CB5-D63A-4E7C-787C-54F01AF94D3A}"/>
              </a:ext>
            </a:extLst>
          </p:cNvPr>
          <p:cNvSpPr>
            <a:spLocks noGrp="1"/>
          </p:cNvSpPr>
          <p:nvPr>
            <p:ph idx="14" hasCustomPrompt="1"/>
          </p:nvPr>
        </p:nvSpPr>
        <p:spPr>
          <a:xfrm>
            <a:off x="3147643" y="2956223"/>
            <a:ext cx="2832015" cy="1645920"/>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2" name="Bullets 5"/>
          <p:cNvSpPr>
            <a:spLocks noGrp="1"/>
          </p:cNvSpPr>
          <p:nvPr>
            <p:ph idx="12" hasCustomPrompt="1"/>
          </p:nvPr>
        </p:nvSpPr>
        <p:spPr>
          <a:xfrm>
            <a:off x="6159587" y="1200151"/>
            <a:ext cx="2832014" cy="1636776"/>
          </a:xfrm>
          <a:prstGeom prst="rect">
            <a:avLst/>
          </a:prstGeom>
          <a:ln>
            <a:solidFill>
              <a:srgbClr val="6CACE4">
                <a:alpha val="25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6" name="Bullets 6">
            <a:extLst>
              <a:ext uri="{FF2B5EF4-FFF2-40B4-BE49-F238E27FC236}">
                <a16:creationId xmlns:a16="http://schemas.microsoft.com/office/drawing/2014/main" id="{EF00ED13-1EFC-C0EC-6CE8-67F8A456982A}"/>
              </a:ext>
            </a:extLst>
          </p:cNvPr>
          <p:cNvSpPr>
            <a:spLocks noGrp="1"/>
          </p:cNvSpPr>
          <p:nvPr>
            <p:ph idx="21" hasCustomPrompt="1"/>
          </p:nvPr>
        </p:nvSpPr>
        <p:spPr>
          <a:xfrm>
            <a:off x="6159585" y="2956980"/>
            <a:ext cx="2832015" cy="1645920"/>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51C3E79F-470F-68C8-36F1-EE00DE5BC89B}"/>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BCEF632-72BE-BB4D-AE8C-524A9756AB33}"/>
              </a:ext>
            </a:extLst>
          </p:cNvPr>
          <p:cNvSpPr>
            <a:spLocks noGrp="1"/>
          </p:cNvSpPr>
          <p:nvPr>
            <p:ph type="sldNum" sz="quarter" idx="16"/>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494412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raditional section">
    <p:spTree>
      <p:nvGrpSpPr>
        <p:cNvPr id="1" name=""/>
        <p:cNvGrpSpPr/>
        <p:nvPr/>
      </p:nvGrpSpPr>
      <p:grpSpPr>
        <a:xfrm>
          <a:off x="0" y="0"/>
          <a:ext cx="0" cy="0"/>
          <a:chOff x="0" y="0"/>
          <a:chExt cx="0" cy="0"/>
        </a:xfrm>
      </p:grpSpPr>
      <p:sp>
        <p:nvSpPr>
          <p:cNvPr id="4" name="Decorative bar">
            <a:extLst>
              <a:ext uri="{FF2B5EF4-FFF2-40B4-BE49-F238E27FC236}">
                <a16:creationId xmlns:a16="http://schemas.microsoft.com/office/drawing/2014/main" id="{BD132701-7BD1-BB69-31C5-E14DAE63E8D0}"/>
              </a:ext>
              <a:ext uri="{C183D7F6-B498-43B3-948B-1728B52AA6E4}">
                <adec:decorative xmlns:adec="http://schemas.microsoft.com/office/drawing/2017/decorative" val="1"/>
              </a:ext>
            </a:extLst>
          </p:cNvPr>
          <p:cNvSpPr/>
          <p:nvPr userDrawn="1"/>
        </p:nvSpPr>
        <p:spPr>
          <a:xfrm>
            <a:off x="2249214" y="1472513"/>
            <a:ext cx="6891500" cy="914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Decorative line">
            <a:extLst>
              <a:ext uri="{FF2B5EF4-FFF2-40B4-BE49-F238E27FC236}">
                <a16:creationId xmlns:a16="http://schemas.microsoft.com/office/drawing/2014/main" id="{9E5811FD-A6C6-FABD-43C2-4A80A5E9E2B2}"/>
              </a:ext>
            </a:extLst>
          </p:cNvPr>
          <p:cNvSpPr/>
          <p:nvPr userDrawn="1"/>
        </p:nvSpPr>
        <p:spPr>
          <a:xfrm>
            <a:off x="2247149" y="2313761"/>
            <a:ext cx="6891500"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ection title">
            <a:extLst>
              <a:ext uri="{FF2B5EF4-FFF2-40B4-BE49-F238E27FC236}">
                <a16:creationId xmlns:a16="http://schemas.microsoft.com/office/drawing/2014/main" id="{DF36C248-7ED8-B083-7A2D-55F99407809E}"/>
              </a:ext>
            </a:extLst>
          </p:cNvPr>
          <p:cNvSpPr>
            <a:spLocks noGrp="1"/>
          </p:cNvSpPr>
          <p:nvPr>
            <p:ph type="title"/>
          </p:nvPr>
        </p:nvSpPr>
        <p:spPr>
          <a:xfrm>
            <a:off x="2245084" y="1472513"/>
            <a:ext cx="6891500" cy="914400"/>
          </a:xfrm>
          <a:prstGeom prst="rect">
            <a:avLst/>
          </a:prstGeom>
        </p:spPr>
        <p:txBody>
          <a:bodyPr anchor="ctr"/>
          <a:lstStyle>
            <a:lvl1pPr algn="ctr">
              <a:defRPr sz="2400">
                <a:solidFill>
                  <a:schemeClr val="bg1"/>
                </a:solidFill>
                <a:latin typeface="Georgia" panose="02040502050405020303" pitchFamily="18" charset="0"/>
              </a:defRPr>
            </a:lvl1pPr>
          </a:lstStyle>
          <a:p>
            <a:r>
              <a:rPr lang="en-US"/>
              <a:t>Click to edit Master title style</a:t>
            </a:r>
          </a:p>
        </p:txBody>
      </p:sp>
      <p:sp>
        <p:nvSpPr>
          <p:cNvPr id="6" name="Acronym">
            <a:extLst>
              <a:ext uri="{FF2B5EF4-FFF2-40B4-BE49-F238E27FC236}">
                <a16:creationId xmlns:a16="http://schemas.microsoft.com/office/drawing/2014/main" id="{87E1925E-6866-47DC-6543-7BBC0671BC3A}"/>
              </a:ext>
            </a:extLst>
          </p:cNvPr>
          <p:cNvSpPr>
            <a:spLocks noGrp="1"/>
          </p:cNvSpPr>
          <p:nvPr>
            <p:ph type="body" sz="quarter" idx="14"/>
          </p:nvPr>
        </p:nvSpPr>
        <p:spPr>
          <a:xfrm>
            <a:off x="149223" y="4795065"/>
            <a:ext cx="5257800" cy="274320"/>
          </a:xfrm>
          <a:prstGeom prst="rect">
            <a:avLst/>
          </a:prstGeom>
        </p:spPr>
        <p:txBody>
          <a:bodyPr lIns="0" tIns="0" rIns="0" bIns="0" anchor="b"/>
          <a:lstStyle>
            <a:lvl1pPr marL="0" indent="0">
              <a:buFontTx/>
              <a:buNone/>
              <a:defRPr sz="800">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pPr lvl="0"/>
            <a:r>
              <a:rPr lang="en-US"/>
              <a:t>Click to edit Master text styles</a:t>
            </a:r>
          </a:p>
        </p:txBody>
      </p:sp>
      <p:sp>
        <p:nvSpPr>
          <p:cNvPr id="3" name="Slide number">
            <a:extLst>
              <a:ext uri="{FF2B5EF4-FFF2-40B4-BE49-F238E27FC236}">
                <a16:creationId xmlns:a16="http://schemas.microsoft.com/office/drawing/2014/main" id="{D3675BD1-A728-F6D0-FEB5-91D58A2A0D2F}"/>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4893603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 columns, 2 rows, blue">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7" name="Bullets 1"/>
          <p:cNvSpPr>
            <a:spLocks noGrp="1"/>
          </p:cNvSpPr>
          <p:nvPr>
            <p:ph idx="1" hasCustomPrompt="1"/>
          </p:nvPr>
        </p:nvSpPr>
        <p:spPr>
          <a:xfrm>
            <a:off x="149314" y="1200151"/>
            <a:ext cx="2832014" cy="1636776"/>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2" name="Bullets 2">
            <a:extLst>
              <a:ext uri="{FF2B5EF4-FFF2-40B4-BE49-F238E27FC236}">
                <a16:creationId xmlns:a16="http://schemas.microsoft.com/office/drawing/2014/main" id="{52EFEDA7-4CE0-B378-B35B-4337800BEEA5}"/>
              </a:ext>
            </a:extLst>
          </p:cNvPr>
          <p:cNvSpPr>
            <a:spLocks noGrp="1"/>
          </p:cNvSpPr>
          <p:nvPr>
            <p:ph idx="15" hasCustomPrompt="1"/>
          </p:nvPr>
        </p:nvSpPr>
        <p:spPr>
          <a:xfrm>
            <a:off x="149312" y="2954953"/>
            <a:ext cx="2832013" cy="1641020"/>
          </a:xfrm>
          <a:solidFill>
            <a:schemeClr val="accent2">
              <a:alpha val="5000"/>
            </a:schemeClr>
          </a:solidFill>
          <a:ln>
            <a:solidFill>
              <a:srgbClr val="6CACE4">
                <a:alpha val="20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3" name="Bullets 3"/>
          <p:cNvSpPr>
            <a:spLocks noGrp="1"/>
          </p:cNvSpPr>
          <p:nvPr>
            <p:ph idx="13" hasCustomPrompt="1"/>
          </p:nvPr>
        </p:nvSpPr>
        <p:spPr>
          <a:xfrm>
            <a:off x="3147644" y="1200151"/>
            <a:ext cx="2832014" cy="1636776"/>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5" name="Bullets 4">
            <a:extLst>
              <a:ext uri="{FF2B5EF4-FFF2-40B4-BE49-F238E27FC236}">
                <a16:creationId xmlns:a16="http://schemas.microsoft.com/office/drawing/2014/main" id="{AC884CB5-D63A-4E7C-787C-54F01AF94D3A}"/>
              </a:ext>
            </a:extLst>
          </p:cNvPr>
          <p:cNvSpPr>
            <a:spLocks noGrp="1"/>
          </p:cNvSpPr>
          <p:nvPr>
            <p:ph idx="14" hasCustomPrompt="1"/>
          </p:nvPr>
        </p:nvSpPr>
        <p:spPr>
          <a:xfrm>
            <a:off x="3147644" y="2956223"/>
            <a:ext cx="2832014" cy="1645920"/>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2" name="Bullets 5"/>
          <p:cNvSpPr>
            <a:spLocks noGrp="1"/>
          </p:cNvSpPr>
          <p:nvPr>
            <p:ph idx="12" hasCustomPrompt="1"/>
          </p:nvPr>
        </p:nvSpPr>
        <p:spPr>
          <a:xfrm>
            <a:off x="6159587" y="1200151"/>
            <a:ext cx="2832014" cy="1636776"/>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6" name="Bullets 6">
            <a:extLst>
              <a:ext uri="{FF2B5EF4-FFF2-40B4-BE49-F238E27FC236}">
                <a16:creationId xmlns:a16="http://schemas.microsoft.com/office/drawing/2014/main" id="{EF00ED13-1EFC-C0EC-6CE8-67F8A456982A}"/>
              </a:ext>
            </a:extLst>
          </p:cNvPr>
          <p:cNvSpPr>
            <a:spLocks noGrp="1"/>
          </p:cNvSpPr>
          <p:nvPr>
            <p:ph idx="21" hasCustomPrompt="1"/>
          </p:nvPr>
        </p:nvSpPr>
        <p:spPr>
          <a:xfrm>
            <a:off x="6159586" y="2956980"/>
            <a:ext cx="2832014" cy="1645920"/>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51C3E79F-470F-68C8-36F1-EE00DE5BC89B}"/>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BCEF632-72BE-BB4D-AE8C-524A9756AB33}"/>
              </a:ext>
            </a:extLst>
          </p:cNvPr>
          <p:cNvSpPr>
            <a:spLocks noGrp="1"/>
          </p:cNvSpPr>
          <p:nvPr>
            <p:ph type="sldNum" sz="quarter" idx="16"/>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1867598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3 columns, 2 rows, blue">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7" name="Bullets 1"/>
          <p:cNvSpPr>
            <a:spLocks noGrp="1"/>
          </p:cNvSpPr>
          <p:nvPr>
            <p:ph idx="1" hasCustomPrompt="1"/>
          </p:nvPr>
        </p:nvSpPr>
        <p:spPr>
          <a:xfrm>
            <a:off x="149313" y="1200151"/>
            <a:ext cx="2103120" cy="1645920"/>
          </a:xfrm>
          <a:prstGeom prst="rect">
            <a:avLst/>
          </a:prstGeom>
          <a:noFill/>
          <a:ln>
            <a:no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2" name="Bullets 2">
            <a:extLst>
              <a:ext uri="{FF2B5EF4-FFF2-40B4-BE49-F238E27FC236}">
                <a16:creationId xmlns:a16="http://schemas.microsoft.com/office/drawing/2014/main" id="{52EFEDA7-4CE0-B378-B35B-4337800BEEA5}"/>
              </a:ext>
            </a:extLst>
          </p:cNvPr>
          <p:cNvSpPr>
            <a:spLocks noGrp="1"/>
          </p:cNvSpPr>
          <p:nvPr>
            <p:ph idx="15" hasCustomPrompt="1"/>
          </p:nvPr>
        </p:nvSpPr>
        <p:spPr>
          <a:xfrm>
            <a:off x="149313" y="2954953"/>
            <a:ext cx="2103120" cy="1645920"/>
          </a:xfrm>
          <a:solidFill>
            <a:schemeClr val="accent2">
              <a:alpha val="5000"/>
            </a:schemeClr>
          </a:solidFill>
          <a:ln>
            <a:solidFill>
              <a:srgbClr val="6CACE4">
                <a:alpha val="20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3" name="Bullets 3"/>
          <p:cNvSpPr>
            <a:spLocks noGrp="1"/>
          </p:cNvSpPr>
          <p:nvPr>
            <p:ph idx="13" hasCustomPrompt="1"/>
          </p:nvPr>
        </p:nvSpPr>
        <p:spPr>
          <a:xfrm>
            <a:off x="2395689" y="1200151"/>
            <a:ext cx="2103120" cy="1645920"/>
          </a:xfrm>
          <a:prstGeom prst="rect">
            <a:avLst/>
          </a:prstGeom>
          <a:noFill/>
          <a:ln>
            <a:no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5" name="Bullets 4">
            <a:extLst>
              <a:ext uri="{FF2B5EF4-FFF2-40B4-BE49-F238E27FC236}">
                <a16:creationId xmlns:a16="http://schemas.microsoft.com/office/drawing/2014/main" id="{AC884CB5-D63A-4E7C-787C-54F01AF94D3A}"/>
              </a:ext>
            </a:extLst>
          </p:cNvPr>
          <p:cNvSpPr>
            <a:spLocks noGrp="1"/>
          </p:cNvSpPr>
          <p:nvPr>
            <p:ph idx="14" hasCustomPrompt="1"/>
          </p:nvPr>
        </p:nvSpPr>
        <p:spPr>
          <a:xfrm>
            <a:off x="2395689" y="2956223"/>
            <a:ext cx="2103120" cy="1645920"/>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7" name="Bullets 3">
            <a:extLst>
              <a:ext uri="{FF2B5EF4-FFF2-40B4-BE49-F238E27FC236}">
                <a16:creationId xmlns:a16="http://schemas.microsoft.com/office/drawing/2014/main" id="{FB0C8BE3-08D4-7523-B952-46848F37C43B}"/>
              </a:ext>
            </a:extLst>
          </p:cNvPr>
          <p:cNvSpPr>
            <a:spLocks noGrp="1"/>
          </p:cNvSpPr>
          <p:nvPr>
            <p:ph idx="22" hasCustomPrompt="1"/>
          </p:nvPr>
        </p:nvSpPr>
        <p:spPr>
          <a:xfrm>
            <a:off x="4642065" y="1200908"/>
            <a:ext cx="2103120" cy="1645920"/>
          </a:xfrm>
          <a:prstGeom prst="rect">
            <a:avLst/>
          </a:prstGeom>
          <a:noFill/>
          <a:ln>
            <a:no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8" name="Bullets 4">
            <a:extLst>
              <a:ext uri="{FF2B5EF4-FFF2-40B4-BE49-F238E27FC236}">
                <a16:creationId xmlns:a16="http://schemas.microsoft.com/office/drawing/2014/main" id="{F9074755-8FDE-0539-DCB1-D4F1328B43F6}"/>
              </a:ext>
            </a:extLst>
          </p:cNvPr>
          <p:cNvSpPr>
            <a:spLocks noGrp="1"/>
          </p:cNvSpPr>
          <p:nvPr>
            <p:ph idx="23" hasCustomPrompt="1"/>
          </p:nvPr>
        </p:nvSpPr>
        <p:spPr>
          <a:xfrm>
            <a:off x="4642065" y="2966547"/>
            <a:ext cx="2103120" cy="1645920"/>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2" name="Bullets 5"/>
          <p:cNvSpPr>
            <a:spLocks noGrp="1"/>
          </p:cNvSpPr>
          <p:nvPr>
            <p:ph idx="12" hasCustomPrompt="1"/>
          </p:nvPr>
        </p:nvSpPr>
        <p:spPr>
          <a:xfrm>
            <a:off x="6888441" y="1200151"/>
            <a:ext cx="2103120" cy="1645920"/>
          </a:xfrm>
          <a:prstGeom prst="rect">
            <a:avLst/>
          </a:prstGeom>
          <a:noFill/>
          <a:ln>
            <a:no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6" name="Bullets 6">
            <a:extLst>
              <a:ext uri="{FF2B5EF4-FFF2-40B4-BE49-F238E27FC236}">
                <a16:creationId xmlns:a16="http://schemas.microsoft.com/office/drawing/2014/main" id="{EF00ED13-1EFC-C0EC-6CE8-67F8A456982A}"/>
              </a:ext>
            </a:extLst>
          </p:cNvPr>
          <p:cNvSpPr>
            <a:spLocks noGrp="1"/>
          </p:cNvSpPr>
          <p:nvPr>
            <p:ph idx="21" hasCustomPrompt="1"/>
          </p:nvPr>
        </p:nvSpPr>
        <p:spPr>
          <a:xfrm>
            <a:off x="6878209" y="2956980"/>
            <a:ext cx="2103120" cy="1645920"/>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51C3E79F-470F-68C8-36F1-EE00DE5BC89B}"/>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BCEF632-72BE-BB4D-AE8C-524A9756AB33}"/>
              </a:ext>
            </a:extLst>
          </p:cNvPr>
          <p:cNvSpPr>
            <a:spLocks noGrp="1"/>
          </p:cNvSpPr>
          <p:nvPr>
            <p:ph type="sldNum" sz="quarter" idx="16"/>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0049957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 columns, 6 row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8" name="Bullets 1"/>
          <p:cNvSpPr>
            <a:spLocks noGrp="1"/>
          </p:cNvSpPr>
          <p:nvPr>
            <p:ph idx="13" hasCustomPrompt="1"/>
          </p:nvPr>
        </p:nvSpPr>
        <p:spPr>
          <a:xfrm>
            <a:off x="149315" y="1194597"/>
            <a:ext cx="1618488" cy="484632"/>
          </a:xfrm>
          <a:ln>
            <a:solidFill>
              <a:srgbClr val="6CACE4">
                <a:alpha val="25000"/>
              </a:srgbClr>
            </a:solidFill>
          </a:ln>
        </p:spPr>
        <p:txBody>
          <a:bodyPr>
            <a:noAutofit/>
          </a:bodyPr>
          <a:lstStyle>
            <a:lvl1pPr marL="0" indent="0">
              <a:buFont typeface="Arial" panose="020B0604020202020204" pitchFamily="34" charset="0"/>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 typeface="Arial" panose="020B0604020202020204" pitchFamily="34" charset="0"/>
              <a:buNone/>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9" name="Bullets 2"/>
          <p:cNvSpPr>
            <a:spLocks noGrp="1"/>
          </p:cNvSpPr>
          <p:nvPr>
            <p:ph idx="15" hasCustomPrompt="1"/>
          </p:nvPr>
        </p:nvSpPr>
        <p:spPr>
          <a:xfrm>
            <a:off x="149314" y="1796170"/>
            <a:ext cx="1618488" cy="484632"/>
          </a:xfrm>
          <a:ln>
            <a:solidFill>
              <a:srgbClr val="6CACE4">
                <a:alpha val="25000"/>
              </a:srgbClr>
            </a:solidFill>
          </a:ln>
        </p:spPr>
        <p:txBody>
          <a:bodyPr>
            <a:noAutofit/>
          </a:bodyPr>
          <a:lstStyle>
            <a:lvl1pPr marL="0" indent="0">
              <a:buFont typeface="Arial" panose="020B0604020202020204" pitchFamily="34" charset="0"/>
              <a:buNone/>
              <a:defRPr sz="14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7" name="Bullets 3"/>
          <p:cNvSpPr>
            <a:spLocks noGrp="1"/>
          </p:cNvSpPr>
          <p:nvPr>
            <p:ph idx="12" hasCustomPrompt="1"/>
          </p:nvPr>
        </p:nvSpPr>
        <p:spPr>
          <a:xfrm>
            <a:off x="149315" y="2376188"/>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11" name="Bullets 4"/>
          <p:cNvSpPr>
            <a:spLocks noGrp="1"/>
          </p:cNvSpPr>
          <p:nvPr>
            <p:ph idx="14" hasCustomPrompt="1"/>
          </p:nvPr>
        </p:nvSpPr>
        <p:spPr>
          <a:xfrm>
            <a:off x="149315" y="2956206"/>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2" name="Bullets 5">
            <a:extLst>
              <a:ext uri="{FF2B5EF4-FFF2-40B4-BE49-F238E27FC236}">
                <a16:creationId xmlns:a16="http://schemas.microsoft.com/office/drawing/2014/main" id="{80992D77-4382-8BBB-F325-4C3FB5F27354}"/>
              </a:ext>
            </a:extLst>
          </p:cNvPr>
          <p:cNvSpPr>
            <a:spLocks noGrp="1"/>
          </p:cNvSpPr>
          <p:nvPr>
            <p:ph idx="20" hasCustomPrompt="1"/>
          </p:nvPr>
        </p:nvSpPr>
        <p:spPr>
          <a:xfrm>
            <a:off x="149313" y="3536224"/>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29" name="Bullets 6">
            <a:extLst>
              <a:ext uri="{FF2B5EF4-FFF2-40B4-BE49-F238E27FC236}">
                <a16:creationId xmlns:a16="http://schemas.microsoft.com/office/drawing/2014/main" id="{CB34F5D8-E40F-7EED-1268-D1FFE2A21735}"/>
              </a:ext>
            </a:extLst>
          </p:cNvPr>
          <p:cNvSpPr>
            <a:spLocks noGrp="1"/>
          </p:cNvSpPr>
          <p:nvPr>
            <p:ph idx="40" hasCustomPrompt="1"/>
          </p:nvPr>
        </p:nvSpPr>
        <p:spPr>
          <a:xfrm>
            <a:off x="149313" y="4116240"/>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6" name="Bullets 7">
            <a:extLst>
              <a:ext uri="{FF2B5EF4-FFF2-40B4-BE49-F238E27FC236}">
                <a16:creationId xmlns:a16="http://schemas.microsoft.com/office/drawing/2014/main" id="{AB9F5C14-A070-5105-9625-6373FC44DE03}"/>
              </a:ext>
            </a:extLst>
          </p:cNvPr>
          <p:cNvSpPr>
            <a:spLocks noGrp="1"/>
          </p:cNvSpPr>
          <p:nvPr>
            <p:ph idx="22" hasCustomPrompt="1"/>
          </p:nvPr>
        </p:nvSpPr>
        <p:spPr>
          <a:xfrm>
            <a:off x="2560320" y="1194597"/>
            <a:ext cx="1618488" cy="484632"/>
          </a:xfrm>
          <a:ln>
            <a:solidFill>
              <a:srgbClr val="6CACE4">
                <a:alpha val="25000"/>
              </a:srgbClr>
            </a:solidFill>
          </a:ln>
        </p:spPr>
        <p:txBody>
          <a:bodyPr>
            <a:noAutofit/>
          </a:bodyPr>
          <a:lstStyle>
            <a:lvl1pPr marL="0" indent="0">
              <a:buFont typeface="Arial" panose="020B0604020202020204" pitchFamily="34" charset="0"/>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 typeface="Arial" panose="020B0604020202020204" pitchFamily="34" charset="0"/>
              <a:buNone/>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10" name="Bullets 8">
            <a:extLst>
              <a:ext uri="{FF2B5EF4-FFF2-40B4-BE49-F238E27FC236}">
                <a16:creationId xmlns:a16="http://schemas.microsoft.com/office/drawing/2014/main" id="{9EDB7497-DFEC-0C05-FB65-D9CDF60BF154}"/>
              </a:ext>
            </a:extLst>
          </p:cNvPr>
          <p:cNvSpPr>
            <a:spLocks noGrp="1"/>
          </p:cNvSpPr>
          <p:nvPr>
            <p:ph idx="23" hasCustomPrompt="1"/>
          </p:nvPr>
        </p:nvSpPr>
        <p:spPr>
          <a:xfrm>
            <a:off x="2560320" y="1796170"/>
            <a:ext cx="1618488" cy="484632"/>
          </a:xfrm>
          <a:ln>
            <a:solidFill>
              <a:srgbClr val="6CACE4">
                <a:alpha val="25000"/>
              </a:srgbClr>
            </a:solidFill>
          </a:ln>
        </p:spPr>
        <p:txBody>
          <a:bodyPr>
            <a:noAutofit/>
          </a:bodyPr>
          <a:lstStyle>
            <a:lvl1pPr marL="0" indent="0">
              <a:buFont typeface="Arial" panose="020B0604020202020204" pitchFamily="34" charset="0"/>
              <a:buNone/>
              <a:defRPr sz="14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12" name="Bullets 9">
            <a:extLst>
              <a:ext uri="{FF2B5EF4-FFF2-40B4-BE49-F238E27FC236}">
                <a16:creationId xmlns:a16="http://schemas.microsoft.com/office/drawing/2014/main" id="{8E0CBBA1-6351-9853-B8C9-DA6ED0EA239A}"/>
              </a:ext>
            </a:extLst>
          </p:cNvPr>
          <p:cNvSpPr>
            <a:spLocks noGrp="1"/>
          </p:cNvSpPr>
          <p:nvPr>
            <p:ph idx="24" hasCustomPrompt="1"/>
          </p:nvPr>
        </p:nvSpPr>
        <p:spPr>
          <a:xfrm>
            <a:off x="2560320" y="2376188"/>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13" name="Bullets 10">
            <a:extLst>
              <a:ext uri="{FF2B5EF4-FFF2-40B4-BE49-F238E27FC236}">
                <a16:creationId xmlns:a16="http://schemas.microsoft.com/office/drawing/2014/main" id="{86A1CA00-9F60-1D38-B7B6-2A8B8F54EB34}"/>
              </a:ext>
            </a:extLst>
          </p:cNvPr>
          <p:cNvSpPr>
            <a:spLocks noGrp="1"/>
          </p:cNvSpPr>
          <p:nvPr>
            <p:ph idx="25" hasCustomPrompt="1"/>
          </p:nvPr>
        </p:nvSpPr>
        <p:spPr>
          <a:xfrm>
            <a:off x="2560320" y="2956206"/>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14" name="Bullets 11">
            <a:extLst>
              <a:ext uri="{FF2B5EF4-FFF2-40B4-BE49-F238E27FC236}">
                <a16:creationId xmlns:a16="http://schemas.microsoft.com/office/drawing/2014/main" id="{6583C17B-E988-0B02-8339-42B229A1F82A}"/>
              </a:ext>
            </a:extLst>
          </p:cNvPr>
          <p:cNvSpPr>
            <a:spLocks noGrp="1"/>
          </p:cNvSpPr>
          <p:nvPr>
            <p:ph idx="26" hasCustomPrompt="1"/>
          </p:nvPr>
        </p:nvSpPr>
        <p:spPr>
          <a:xfrm>
            <a:off x="2560320" y="3536224"/>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15" name="Bullets 12">
            <a:extLst>
              <a:ext uri="{FF2B5EF4-FFF2-40B4-BE49-F238E27FC236}">
                <a16:creationId xmlns:a16="http://schemas.microsoft.com/office/drawing/2014/main" id="{F3CED13F-3298-226E-2DC8-234078717E9E}"/>
              </a:ext>
            </a:extLst>
          </p:cNvPr>
          <p:cNvSpPr>
            <a:spLocks noGrp="1"/>
          </p:cNvSpPr>
          <p:nvPr>
            <p:ph idx="27" hasCustomPrompt="1"/>
          </p:nvPr>
        </p:nvSpPr>
        <p:spPr>
          <a:xfrm>
            <a:off x="2560320" y="4116240"/>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17" name="Bullets 13">
            <a:extLst>
              <a:ext uri="{FF2B5EF4-FFF2-40B4-BE49-F238E27FC236}">
                <a16:creationId xmlns:a16="http://schemas.microsoft.com/office/drawing/2014/main" id="{12978029-4CF9-A1D6-9940-92A4BF1C2B38}"/>
              </a:ext>
            </a:extLst>
          </p:cNvPr>
          <p:cNvSpPr>
            <a:spLocks noGrp="1"/>
          </p:cNvSpPr>
          <p:nvPr>
            <p:ph idx="28" hasCustomPrompt="1"/>
          </p:nvPr>
        </p:nvSpPr>
        <p:spPr>
          <a:xfrm>
            <a:off x="4962107" y="1194597"/>
            <a:ext cx="1618488" cy="484632"/>
          </a:xfrm>
          <a:ln>
            <a:solidFill>
              <a:srgbClr val="6CACE4">
                <a:alpha val="25000"/>
              </a:srgbClr>
            </a:solidFill>
          </a:ln>
        </p:spPr>
        <p:txBody>
          <a:bodyPr>
            <a:noAutofit/>
          </a:bodyPr>
          <a:lstStyle>
            <a:lvl1pPr marL="0" indent="0">
              <a:buFont typeface="Arial" panose="020B0604020202020204" pitchFamily="34" charset="0"/>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 typeface="Arial" panose="020B0604020202020204" pitchFamily="34" charset="0"/>
              <a:buNone/>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18" name="Bullets 14">
            <a:extLst>
              <a:ext uri="{FF2B5EF4-FFF2-40B4-BE49-F238E27FC236}">
                <a16:creationId xmlns:a16="http://schemas.microsoft.com/office/drawing/2014/main" id="{7CD8FECB-C160-D387-B8D5-5009258870AF}"/>
              </a:ext>
            </a:extLst>
          </p:cNvPr>
          <p:cNvSpPr>
            <a:spLocks noGrp="1"/>
          </p:cNvSpPr>
          <p:nvPr>
            <p:ph idx="29" hasCustomPrompt="1"/>
          </p:nvPr>
        </p:nvSpPr>
        <p:spPr>
          <a:xfrm>
            <a:off x="4962106" y="1796170"/>
            <a:ext cx="1618488" cy="484632"/>
          </a:xfrm>
          <a:ln>
            <a:solidFill>
              <a:srgbClr val="6CACE4">
                <a:alpha val="25000"/>
              </a:srgbClr>
            </a:solidFill>
          </a:ln>
        </p:spPr>
        <p:txBody>
          <a:bodyPr>
            <a:noAutofit/>
          </a:bodyPr>
          <a:lstStyle>
            <a:lvl1pPr marL="0" indent="0">
              <a:buFont typeface="Arial" panose="020B0604020202020204" pitchFamily="34" charset="0"/>
              <a:buNone/>
              <a:defRPr sz="14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19" name="Bullets 15">
            <a:extLst>
              <a:ext uri="{FF2B5EF4-FFF2-40B4-BE49-F238E27FC236}">
                <a16:creationId xmlns:a16="http://schemas.microsoft.com/office/drawing/2014/main" id="{52646E62-2EF0-1640-8112-1B370C2EBF7A}"/>
              </a:ext>
            </a:extLst>
          </p:cNvPr>
          <p:cNvSpPr>
            <a:spLocks noGrp="1"/>
          </p:cNvSpPr>
          <p:nvPr>
            <p:ph idx="30" hasCustomPrompt="1"/>
          </p:nvPr>
        </p:nvSpPr>
        <p:spPr>
          <a:xfrm>
            <a:off x="4962107" y="2376188"/>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20" name="Bullets 16">
            <a:extLst>
              <a:ext uri="{FF2B5EF4-FFF2-40B4-BE49-F238E27FC236}">
                <a16:creationId xmlns:a16="http://schemas.microsoft.com/office/drawing/2014/main" id="{82D2ECFC-5EDF-860F-594C-3587D0612CC0}"/>
              </a:ext>
            </a:extLst>
          </p:cNvPr>
          <p:cNvSpPr>
            <a:spLocks noGrp="1"/>
          </p:cNvSpPr>
          <p:nvPr>
            <p:ph idx="31" hasCustomPrompt="1"/>
          </p:nvPr>
        </p:nvSpPr>
        <p:spPr>
          <a:xfrm>
            <a:off x="4962107" y="2956206"/>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21" name="Bullets 17">
            <a:extLst>
              <a:ext uri="{FF2B5EF4-FFF2-40B4-BE49-F238E27FC236}">
                <a16:creationId xmlns:a16="http://schemas.microsoft.com/office/drawing/2014/main" id="{4EC88C21-D124-47A5-B8F3-211EF2A0C65B}"/>
              </a:ext>
            </a:extLst>
          </p:cNvPr>
          <p:cNvSpPr>
            <a:spLocks noGrp="1"/>
          </p:cNvSpPr>
          <p:nvPr>
            <p:ph idx="32" hasCustomPrompt="1"/>
          </p:nvPr>
        </p:nvSpPr>
        <p:spPr>
          <a:xfrm>
            <a:off x="4962105" y="3536224"/>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22" name="Bullets 18">
            <a:extLst>
              <a:ext uri="{FF2B5EF4-FFF2-40B4-BE49-F238E27FC236}">
                <a16:creationId xmlns:a16="http://schemas.microsoft.com/office/drawing/2014/main" id="{C31686C5-FBB1-6266-560B-FDBE79A4BC63}"/>
              </a:ext>
            </a:extLst>
          </p:cNvPr>
          <p:cNvSpPr>
            <a:spLocks noGrp="1"/>
          </p:cNvSpPr>
          <p:nvPr>
            <p:ph idx="33" hasCustomPrompt="1"/>
          </p:nvPr>
        </p:nvSpPr>
        <p:spPr>
          <a:xfrm>
            <a:off x="4962105" y="4116240"/>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23" name="Bullets 19">
            <a:extLst>
              <a:ext uri="{FF2B5EF4-FFF2-40B4-BE49-F238E27FC236}">
                <a16:creationId xmlns:a16="http://schemas.microsoft.com/office/drawing/2014/main" id="{4DE40F4F-7558-C0B4-802B-37890A49CECF}"/>
              </a:ext>
            </a:extLst>
          </p:cNvPr>
          <p:cNvSpPr>
            <a:spLocks noGrp="1"/>
          </p:cNvSpPr>
          <p:nvPr>
            <p:ph idx="34" hasCustomPrompt="1"/>
          </p:nvPr>
        </p:nvSpPr>
        <p:spPr>
          <a:xfrm>
            <a:off x="7373112" y="1194597"/>
            <a:ext cx="1618488" cy="484632"/>
          </a:xfrm>
          <a:ln>
            <a:solidFill>
              <a:srgbClr val="6CACE4">
                <a:alpha val="25000"/>
              </a:srgbClr>
            </a:solidFill>
          </a:ln>
        </p:spPr>
        <p:txBody>
          <a:bodyPr>
            <a:noAutofit/>
          </a:bodyPr>
          <a:lstStyle>
            <a:lvl1pPr marL="0" indent="0">
              <a:buFont typeface="Arial" panose="020B0604020202020204" pitchFamily="34" charset="0"/>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 typeface="Arial" panose="020B0604020202020204" pitchFamily="34" charset="0"/>
              <a:buNone/>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24" name="Bullets 20">
            <a:extLst>
              <a:ext uri="{FF2B5EF4-FFF2-40B4-BE49-F238E27FC236}">
                <a16:creationId xmlns:a16="http://schemas.microsoft.com/office/drawing/2014/main" id="{FBDBC842-A5CB-A300-6D9E-E0A86ED4DEBF}"/>
              </a:ext>
            </a:extLst>
          </p:cNvPr>
          <p:cNvSpPr>
            <a:spLocks noGrp="1"/>
          </p:cNvSpPr>
          <p:nvPr>
            <p:ph idx="35" hasCustomPrompt="1"/>
          </p:nvPr>
        </p:nvSpPr>
        <p:spPr>
          <a:xfrm>
            <a:off x="7373112" y="1796170"/>
            <a:ext cx="1618488" cy="484632"/>
          </a:xfrm>
          <a:ln>
            <a:solidFill>
              <a:srgbClr val="6CACE4">
                <a:alpha val="25000"/>
              </a:srgbClr>
            </a:solidFill>
          </a:ln>
        </p:spPr>
        <p:txBody>
          <a:bodyPr>
            <a:noAutofit/>
          </a:bodyPr>
          <a:lstStyle>
            <a:lvl1pPr marL="0" indent="0">
              <a:buFont typeface="Arial" panose="020B0604020202020204" pitchFamily="34" charset="0"/>
              <a:buNone/>
              <a:defRPr sz="14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25" name="Bullets 21">
            <a:extLst>
              <a:ext uri="{FF2B5EF4-FFF2-40B4-BE49-F238E27FC236}">
                <a16:creationId xmlns:a16="http://schemas.microsoft.com/office/drawing/2014/main" id="{B9B070B1-9A7A-3999-F1EE-03755B0CE006}"/>
              </a:ext>
            </a:extLst>
          </p:cNvPr>
          <p:cNvSpPr>
            <a:spLocks noGrp="1"/>
          </p:cNvSpPr>
          <p:nvPr>
            <p:ph idx="36" hasCustomPrompt="1"/>
          </p:nvPr>
        </p:nvSpPr>
        <p:spPr>
          <a:xfrm>
            <a:off x="7373112" y="2376188"/>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26" name="Bullets 22">
            <a:extLst>
              <a:ext uri="{FF2B5EF4-FFF2-40B4-BE49-F238E27FC236}">
                <a16:creationId xmlns:a16="http://schemas.microsoft.com/office/drawing/2014/main" id="{4416BEC2-16A2-45B0-5A87-ED715270B14F}"/>
              </a:ext>
            </a:extLst>
          </p:cNvPr>
          <p:cNvSpPr>
            <a:spLocks noGrp="1"/>
          </p:cNvSpPr>
          <p:nvPr>
            <p:ph idx="37" hasCustomPrompt="1"/>
          </p:nvPr>
        </p:nvSpPr>
        <p:spPr>
          <a:xfrm>
            <a:off x="7373112" y="2956206"/>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27" name="Bullets 23">
            <a:extLst>
              <a:ext uri="{FF2B5EF4-FFF2-40B4-BE49-F238E27FC236}">
                <a16:creationId xmlns:a16="http://schemas.microsoft.com/office/drawing/2014/main" id="{9B2C0B27-B05C-E85E-6FD4-7FC29F303D52}"/>
              </a:ext>
            </a:extLst>
          </p:cNvPr>
          <p:cNvSpPr>
            <a:spLocks noGrp="1"/>
          </p:cNvSpPr>
          <p:nvPr>
            <p:ph idx="38" hasCustomPrompt="1"/>
          </p:nvPr>
        </p:nvSpPr>
        <p:spPr>
          <a:xfrm>
            <a:off x="7373112" y="3536224"/>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28" name="Bullets 24">
            <a:extLst>
              <a:ext uri="{FF2B5EF4-FFF2-40B4-BE49-F238E27FC236}">
                <a16:creationId xmlns:a16="http://schemas.microsoft.com/office/drawing/2014/main" id="{6E03F094-2F82-688F-18BE-556F4F537A7A}"/>
              </a:ext>
            </a:extLst>
          </p:cNvPr>
          <p:cNvSpPr>
            <a:spLocks noGrp="1"/>
          </p:cNvSpPr>
          <p:nvPr>
            <p:ph idx="39" hasCustomPrompt="1"/>
          </p:nvPr>
        </p:nvSpPr>
        <p:spPr>
          <a:xfrm>
            <a:off x="7373112" y="4116240"/>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4" name="Source">
            <a:extLst>
              <a:ext uri="{FF2B5EF4-FFF2-40B4-BE49-F238E27FC236}">
                <a16:creationId xmlns:a16="http://schemas.microsoft.com/office/drawing/2014/main" id="{D9DE5FD8-469B-FD34-543F-F7FCA96EFBDC}"/>
              </a:ext>
            </a:extLst>
          </p:cNvPr>
          <p:cNvSpPr>
            <a:spLocks noGrp="1"/>
          </p:cNvSpPr>
          <p:nvPr>
            <p:ph idx="19"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9A5C684-826F-0442-8631-7E4E2B374D8D}"/>
              </a:ext>
            </a:extLst>
          </p:cNvPr>
          <p:cNvSpPr>
            <a:spLocks noGrp="1"/>
          </p:cNvSpPr>
          <p:nvPr>
            <p:ph type="sldNum" sz="quarter" idx="1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9732985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arge photo or table">
    <p:spTree>
      <p:nvGrpSpPr>
        <p:cNvPr id="1" name=""/>
        <p:cNvGrpSpPr/>
        <p:nvPr/>
      </p:nvGrpSpPr>
      <p:grpSpPr>
        <a:xfrm>
          <a:off x="0" y="0"/>
          <a:ext cx="0" cy="0"/>
          <a:chOff x="0" y="0"/>
          <a:chExt cx="0" cy="0"/>
        </a:xfrm>
      </p:grpSpPr>
      <p:sp>
        <p:nvSpPr>
          <p:cNvPr id="7"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5" name="Image">
            <a:extLst>
              <a:ext uri="{FF2B5EF4-FFF2-40B4-BE49-F238E27FC236}">
                <a16:creationId xmlns:a16="http://schemas.microsoft.com/office/drawing/2014/main" id="{02EA4496-355A-B54A-BBF9-F684A72148AE}"/>
              </a:ext>
            </a:extLst>
          </p:cNvPr>
          <p:cNvSpPr>
            <a:spLocks noGrp="1"/>
          </p:cNvSpPr>
          <p:nvPr>
            <p:ph sz="quarter" idx="15"/>
          </p:nvPr>
        </p:nvSpPr>
        <p:spPr>
          <a:xfrm>
            <a:off x="0" y="1051789"/>
            <a:ext cx="9144000" cy="4096512"/>
          </a:xfrm>
          <a:ln>
            <a:noFill/>
          </a:ln>
        </p:spPr>
        <p:txBody>
          <a:bodyPr/>
          <a:lstStyle>
            <a:lvl1pPr marL="0" indent="0">
              <a:buFontTx/>
              <a:buNone/>
              <a:defRPr/>
            </a:lvl1pPr>
          </a:lstStyle>
          <a:p>
            <a:pPr lvl="0"/>
            <a:r>
              <a:rPr lang="en-US"/>
              <a:t>Click to edit Master text styles</a:t>
            </a:r>
          </a:p>
        </p:txBody>
      </p:sp>
      <p:sp>
        <p:nvSpPr>
          <p:cNvPr id="4" name="Source">
            <a:extLst>
              <a:ext uri="{FF2B5EF4-FFF2-40B4-BE49-F238E27FC236}">
                <a16:creationId xmlns:a16="http://schemas.microsoft.com/office/drawing/2014/main" id="{998FDB8B-7631-71F8-C036-3697FA5ABB38}"/>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F83A9E29-5FE0-3D4D-94E8-4C25C00D63D5}"/>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7881325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 large photo or table">
    <p:spTree>
      <p:nvGrpSpPr>
        <p:cNvPr id="1" name=""/>
        <p:cNvGrpSpPr/>
        <p:nvPr/>
      </p:nvGrpSpPr>
      <p:grpSpPr>
        <a:xfrm>
          <a:off x="0" y="0"/>
          <a:ext cx="0" cy="0"/>
          <a:chOff x="0" y="0"/>
          <a:chExt cx="0" cy="0"/>
        </a:xfrm>
      </p:grpSpPr>
      <p:sp>
        <p:nvSpPr>
          <p:cNvPr id="7"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0" name="Image 1">
            <a:extLst>
              <a:ext uri="{FF2B5EF4-FFF2-40B4-BE49-F238E27FC236}">
                <a16:creationId xmlns:a16="http://schemas.microsoft.com/office/drawing/2014/main" id="{425F25A5-CCE4-394B-9E1E-17C6BF7265C4}"/>
              </a:ext>
            </a:extLst>
          </p:cNvPr>
          <p:cNvSpPr>
            <a:spLocks noGrp="1"/>
          </p:cNvSpPr>
          <p:nvPr>
            <p:ph sz="quarter" idx="15"/>
          </p:nvPr>
        </p:nvSpPr>
        <p:spPr>
          <a:xfrm>
            <a:off x="0" y="1049111"/>
            <a:ext cx="4541958" cy="4094389"/>
          </a:xfrm>
          <a:ln>
            <a:noFill/>
          </a:ln>
        </p:spPr>
        <p:txBody>
          <a:bodyPr/>
          <a:lstStyle>
            <a:lvl1pPr marL="0" indent="0">
              <a:buFontTx/>
              <a:buNone/>
              <a:defRPr/>
            </a:lvl1pPr>
          </a:lstStyle>
          <a:p>
            <a:pPr lvl="0"/>
            <a:r>
              <a:rPr lang="en-US"/>
              <a:t>Click to edit Master text styles</a:t>
            </a:r>
          </a:p>
        </p:txBody>
      </p:sp>
      <p:sp>
        <p:nvSpPr>
          <p:cNvPr id="9" name="Image 2">
            <a:extLst>
              <a:ext uri="{FF2B5EF4-FFF2-40B4-BE49-F238E27FC236}">
                <a16:creationId xmlns:a16="http://schemas.microsoft.com/office/drawing/2014/main" id="{6804ED59-039D-2442-97AD-5034913325E9}"/>
              </a:ext>
            </a:extLst>
          </p:cNvPr>
          <p:cNvSpPr>
            <a:spLocks noGrp="1"/>
          </p:cNvSpPr>
          <p:nvPr>
            <p:ph sz="quarter" idx="16"/>
          </p:nvPr>
        </p:nvSpPr>
        <p:spPr>
          <a:xfrm>
            <a:off x="4602043" y="1049111"/>
            <a:ext cx="4544568" cy="4094389"/>
          </a:xfrm>
          <a:ln>
            <a:noFill/>
          </a:ln>
        </p:spPr>
        <p:txBody>
          <a:bodyPr/>
          <a:lstStyle>
            <a:lvl1pPr marL="0" indent="0">
              <a:buFontTx/>
              <a:buNone/>
              <a:defRPr/>
            </a:lvl1pPr>
          </a:lstStyle>
          <a:p>
            <a:pPr lvl="0"/>
            <a:r>
              <a:rPr lang="en-US"/>
              <a:t>Click to edit Master text styles</a:t>
            </a:r>
          </a:p>
        </p:txBody>
      </p:sp>
      <p:sp>
        <p:nvSpPr>
          <p:cNvPr id="4" name="Source">
            <a:extLst>
              <a:ext uri="{FF2B5EF4-FFF2-40B4-BE49-F238E27FC236}">
                <a16:creationId xmlns:a16="http://schemas.microsoft.com/office/drawing/2014/main" id="{CA10EC07-7242-9BB6-8674-E9021AC60426}"/>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9BA57E4-A61E-0F43-96A7-D6F928E8868B}"/>
              </a:ext>
            </a:extLst>
          </p:cNvPr>
          <p:cNvSpPr>
            <a:spLocks noGrp="1"/>
          </p:cNvSpPr>
          <p:nvPr>
            <p:ph type="sldNum" sz="quarter" idx="17"/>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519982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Hidden title">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49313" y="1116711"/>
            <a:ext cx="8858161" cy="857250"/>
          </a:xfrm>
        </p:spPr>
        <p:txBody>
          <a:bodyPr/>
          <a:lstStyle>
            <a:lvl1pPr>
              <a:defRPr baseline="0">
                <a:solidFill>
                  <a:schemeClr val="tx1"/>
                </a:solidFill>
              </a:defRPr>
            </a:lvl1pPr>
          </a:lstStyle>
          <a:p>
            <a:r>
              <a:rPr lang="en-US"/>
              <a:t>Add title in Outline view</a:t>
            </a:r>
          </a:p>
        </p:txBody>
      </p:sp>
      <p:sp>
        <p:nvSpPr>
          <p:cNvPr id="4" name="Image"/>
          <p:cNvSpPr>
            <a:spLocks noGrp="1"/>
          </p:cNvSpPr>
          <p:nvPr>
            <p:ph type="pic" sz="quarter" idx="13" hasCustomPrompt="1"/>
          </p:nvPr>
        </p:nvSpPr>
        <p:spPr>
          <a:xfrm>
            <a:off x="0" y="0"/>
            <a:ext cx="9144000" cy="5143500"/>
          </a:xfrm>
          <a:ln>
            <a:noFill/>
          </a:ln>
        </p:spPr>
        <p:txBody>
          <a:bodyPr/>
          <a:lstStyle>
            <a:lvl1pPr marL="0" indent="0">
              <a:buNone/>
              <a:defRPr baseline="0">
                <a:solidFill>
                  <a:schemeClr val="bg1"/>
                </a:solidFill>
              </a:defRPr>
            </a:lvl1pPr>
          </a:lstStyle>
          <a:p>
            <a:r>
              <a:rPr lang="en-US"/>
              <a:t>Click icon to add full-slide image</a:t>
            </a:r>
          </a:p>
        </p:txBody>
      </p:sp>
      <p:sp>
        <p:nvSpPr>
          <p:cNvPr id="6" name="Source">
            <a:extLst>
              <a:ext uri="{FF2B5EF4-FFF2-40B4-BE49-F238E27FC236}">
                <a16:creationId xmlns:a16="http://schemas.microsoft.com/office/drawing/2014/main" id="{DD58C9BF-8BDA-9BD0-5E69-FB0C0DCA69D7}"/>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9C0EBDEC-E0F6-554C-96E0-9FBD98D92467}"/>
              </a:ext>
            </a:extLst>
          </p:cNvPr>
          <p:cNvSpPr>
            <a:spLocks noGrp="1"/>
          </p:cNvSpPr>
          <p:nvPr>
            <p:ph type="sldNum" sz="quarter" idx="14"/>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9015600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4EFB2-51B3-E7C4-E47A-64F41C8B6077}"/>
              </a:ext>
            </a:extLst>
          </p:cNvPr>
          <p:cNvSpPr>
            <a:spLocks noGrp="1"/>
          </p:cNvSpPr>
          <p:nvPr>
            <p:ph type="title"/>
          </p:nvPr>
        </p:nvSpPr>
        <p:spPr/>
        <p:txBody>
          <a:bodyPr/>
          <a:lstStyle/>
          <a:p>
            <a:r>
              <a:rPr lang="en-US"/>
              <a:t>Click to edit Master title style</a:t>
            </a:r>
          </a:p>
        </p:txBody>
      </p:sp>
      <p:sp>
        <p:nvSpPr>
          <p:cNvPr id="5" name="Subtitle">
            <a:extLst>
              <a:ext uri="{FF2B5EF4-FFF2-40B4-BE49-F238E27FC236}">
                <a16:creationId xmlns:a16="http://schemas.microsoft.com/office/drawing/2014/main" id="{142B04C7-2FB5-BBFA-BD53-9DA687496E26}"/>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4" name="Photo">
            <a:extLst>
              <a:ext uri="{FF2B5EF4-FFF2-40B4-BE49-F238E27FC236}">
                <a16:creationId xmlns:a16="http://schemas.microsoft.com/office/drawing/2014/main" id="{0CD96A75-E9BD-9246-9DB0-944715FE178F}"/>
              </a:ext>
            </a:extLst>
          </p:cNvPr>
          <p:cNvSpPr>
            <a:spLocks noGrp="1"/>
          </p:cNvSpPr>
          <p:nvPr>
            <p:ph type="pic" sz="quarter" idx="11" hasCustomPrompt="1"/>
          </p:nvPr>
        </p:nvSpPr>
        <p:spPr>
          <a:xfrm>
            <a:off x="3060788" y="0"/>
            <a:ext cx="6083212" cy="5143500"/>
          </a:xfrm>
          <a:prstGeom prst="rect">
            <a:avLst/>
          </a:prstGeom>
        </p:spPr>
        <p:txBody>
          <a:bodyPr vert="horz"/>
          <a:lstStyle>
            <a:lvl1pPr marL="0" indent="0">
              <a:buNone/>
              <a:defRPr sz="1800" baseline="0"/>
            </a:lvl1pPr>
          </a:lstStyle>
          <a:p>
            <a:r>
              <a:rPr lang="en-US"/>
              <a:t>Click icon to add image or drag and drop image to placeholder</a:t>
            </a:r>
          </a:p>
        </p:txBody>
      </p:sp>
      <p:sp>
        <p:nvSpPr>
          <p:cNvPr id="6" name="Source">
            <a:extLst>
              <a:ext uri="{FF2B5EF4-FFF2-40B4-BE49-F238E27FC236}">
                <a16:creationId xmlns:a16="http://schemas.microsoft.com/office/drawing/2014/main" id="{3D60FC86-0A68-66F3-9239-0EC624B575F3}"/>
              </a:ext>
            </a:extLst>
          </p:cNvPr>
          <p:cNvSpPr>
            <a:spLocks noGrp="1"/>
          </p:cNvSpPr>
          <p:nvPr>
            <p:ph idx="12" hasCustomPrompt="1"/>
          </p:nvPr>
        </p:nvSpPr>
        <p:spPr>
          <a:xfrm>
            <a:off x="3158067" y="4792204"/>
            <a:ext cx="4572000" cy="274637"/>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n-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B88667E3-18C4-084D-79EA-23992620FA34}"/>
              </a:ext>
            </a:extLst>
          </p:cNvPr>
          <p:cNvSpPr>
            <a:spLocks noGrp="1"/>
          </p:cNvSpPr>
          <p:nvPr>
            <p:ph type="sldNum" sz="quarter" idx="10"/>
          </p:nvPr>
        </p:nvSpPr>
        <p:spPr>
          <a:xfrm>
            <a:off x="8342334" y="4809744"/>
            <a:ext cx="649266" cy="274637"/>
          </a:xfrm>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66149738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5" name="Bullets">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50"/>
            <a:ext cx="5833872" cy="4453389"/>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74637"/>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56605336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op caption, 1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9" name="Caption">
            <a:extLst>
              <a:ext uri="{FF2B5EF4-FFF2-40B4-BE49-F238E27FC236}">
                <a16:creationId xmlns:a16="http://schemas.microsoft.com/office/drawing/2014/main" id="{F7B8E595-2536-5AC5-2F2B-30E2B55EA101}"/>
              </a:ext>
            </a:extLst>
          </p:cNvPr>
          <p:cNvSpPr>
            <a:spLocks noGrp="1"/>
          </p:cNvSpPr>
          <p:nvPr>
            <p:ph type="body" sz="quarter" idx="17" hasCustomPrompt="1"/>
          </p:nvPr>
        </p:nvSpPr>
        <p:spPr>
          <a:xfrm>
            <a:off x="3158067" y="133350"/>
            <a:ext cx="5833533" cy="448056"/>
          </a:xfrm>
          <a:prstGeom prst="rect">
            <a:avLst/>
          </a:prstGeom>
          <a:solidFill>
            <a:schemeClr val="accent2">
              <a:alpha val="5000"/>
            </a:schemeClr>
          </a:solidFill>
          <a:ln>
            <a:noFill/>
          </a:ln>
        </p:spPr>
        <p:txBody>
          <a:bodyPr vert="horz" anchor="ctr"/>
          <a:lstStyle>
            <a:lvl1pPr marL="0" indent="0" algn="ctr">
              <a:buNone/>
              <a:defRPr sz="1400" baseline="0">
                <a:latin typeface="Georgia" panose="02040502050405020303" pitchFamily="18" charset="0"/>
              </a:defRPr>
            </a:lvl1pPr>
            <a:lvl2pPr marL="457200" indent="0">
              <a:buNone/>
              <a:defRPr/>
            </a:lvl2pPr>
          </a:lstStyle>
          <a:p>
            <a:pPr lvl="0"/>
            <a:r>
              <a:rPr lang="en-US"/>
              <a:t>Click to add caption</a:t>
            </a:r>
          </a:p>
        </p:txBody>
      </p:sp>
      <p:sp>
        <p:nvSpPr>
          <p:cNvPr id="5" name="Bullets">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700539"/>
            <a:ext cx="5833872" cy="388620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74637"/>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79074618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op caption, 2 box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4" name="Caption">
            <a:extLst>
              <a:ext uri="{FF2B5EF4-FFF2-40B4-BE49-F238E27FC236}">
                <a16:creationId xmlns:a16="http://schemas.microsoft.com/office/drawing/2014/main" id="{3A496F51-0FEB-E9A5-8BE1-7206B42AD7C2}"/>
              </a:ext>
            </a:extLst>
          </p:cNvPr>
          <p:cNvSpPr>
            <a:spLocks noGrp="1"/>
          </p:cNvSpPr>
          <p:nvPr>
            <p:ph type="body" sz="quarter" idx="17" hasCustomPrompt="1"/>
          </p:nvPr>
        </p:nvSpPr>
        <p:spPr>
          <a:xfrm>
            <a:off x="3158066" y="133350"/>
            <a:ext cx="5833533" cy="448056"/>
          </a:xfrm>
          <a:prstGeom prst="rect">
            <a:avLst/>
          </a:prstGeom>
          <a:solidFill>
            <a:schemeClr val="accent2">
              <a:alpha val="5000"/>
            </a:schemeClr>
          </a:solidFill>
          <a:ln>
            <a:noFill/>
          </a:ln>
        </p:spPr>
        <p:txBody>
          <a:bodyPr vert="horz" anchor="ctr"/>
          <a:lstStyle>
            <a:lvl1pPr marL="0" indent="0" algn="ctr">
              <a:buNone/>
              <a:defRPr sz="1400" baseline="0">
                <a:latin typeface="Georgia" panose="02040502050405020303" pitchFamily="18" charset="0"/>
              </a:defRPr>
            </a:lvl1pPr>
            <a:lvl2pPr marL="457200" indent="0">
              <a:buNone/>
              <a:defRPr/>
            </a:lvl2pPr>
          </a:lstStyle>
          <a:p>
            <a:pPr lvl="0"/>
            <a:r>
              <a:rPr lang="en-US"/>
              <a:t>Click to add caption</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700539"/>
            <a:ext cx="2871216" cy="388620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8" name="Bullets 2">
            <a:extLst>
              <a:ext uri="{FF2B5EF4-FFF2-40B4-BE49-F238E27FC236}">
                <a16:creationId xmlns:a16="http://schemas.microsoft.com/office/drawing/2014/main" id="{6C8A4556-6F5B-08FD-307B-D89C45AE301E}"/>
              </a:ext>
            </a:extLst>
          </p:cNvPr>
          <p:cNvSpPr>
            <a:spLocks noGrp="1"/>
          </p:cNvSpPr>
          <p:nvPr>
            <p:ph idx="20" hasCustomPrompt="1"/>
          </p:nvPr>
        </p:nvSpPr>
        <p:spPr>
          <a:xfrm>
            <a:off x="6120383" y="700539"/>
            <a:ext cx="2871216" cy="388620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74320"/>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46879023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with headshot">
    <p:spTree>
      <p:nvGrpSpPr>
        <p:cNvPr id="1" name=""/>
        <p:cNvGrpSpPr/>
        <p:nvPr/>
      </p:nvGrpSpPr>
      <p:grpSpPr>
        <a:xfrm>
          <a:off x="0" y="0"/>
          <a:ext cx="0" cy="0"/>
          <a:chOff x="0" y="0"/>
          <a:chExt cx="0" cy="0"/>
        </a:xfrm>
      </p:grpSpPr>
      <p:sp>
        <p:nvSpPr>
          <p:cNvPr id="4" name="Decorative bar">
            <a:extLst>
              <a:ext uri="{FF2B5EF4-FFF2-40B4-BE49-F238E27FC236}">
                <a16:creationId xmlns:a16="http://schemas.microsoft.com/office/drawing/2014/main" id="{BD132701-7BD1-BB69-31C5-E14DAE63E8D0}"/>
              </a:ext>
              <a:ext uri="{C183D7F6-B498-43B3-948B-1728B52AA6E4}">
                <adec:decorative xmlns:adec="http://schemas.microsoft.com/office/drawing/2017/decorative" val="1"/>
              </a:ext>
            </a:extLst>
          </p:cNvPr>
          <p:cNvSpPr/>
          <p:nvPr userDrawn="1"/>
        </p:nvSpPr>
        <p:spPr>
          <a:xfrm>
            <a:off x="1828800" y="1472513"/>
            <a:ext cx="7315200" cy="914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Decorative line">
            <a:extLst>
              <a:ext uri="{FF2B5EF4-FFF2-40B4-BE49-F238E27FC236}">
                <a16:creationId xmlns:a16="http://schemas.microsoft.com/office/drawing/2014/main" id="{9E5811FD-A6C6-FABD-43C2-4A80A5E9E2B2}"/>
              </a:ext>
            </a:extLst>
          </p:cNvPr>
          <p:cNvSpPr/>
          <p:nvPr userDrawn="1"/>
        </p:nvSpPr>
        <p:spPr>
          <a:xfrm>
            <a:off x="1826735" y="2313761"/>
            <a:ext cx="7315200"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36C248-7ED8-B083-7A2D-55F99407809E}"/>
              </a:ext>
            </a:extLst>
          </p:cNvPr>
          <p:cNvSpPr>
            <a:spLocks noGrp="1"/>
          </p:cNvSpPr>
          <p:nvPr>
            <p:ph type="title"/>
          </p:nvPr>
        </p:nvSpPr>
        <p:spPr>
          <a:xfrm>
            <a:off x="1824670" y="1472513"/>
            <a:ext cx="4498848" cy="914400"/>
          </a:xfrm>
          <a:prstGeom prst="rect">
            <a:avLst/>
          </a:prstGeom>
        </p:spPr>
        <p:txBody>
          <a:bodyPr anchor="ctr"/>
          <a:lstStyle>
            <a:lvl1pPr algn="ctr">
              <a:defRPr sz="2400">
                <a:solidFill>
                  <a:schemeClr val="bg1"/>
                </a:solidFill>
                <a:latin typeface="Georgia" panose="02040502050405020303" pitchFamily="18" charset="0"/>
              </a:defRPr>
            </a:lvl1pPr>
          </a:lstStyle>
          <a:p>
            <a:r>
              <a:rPr lang="en-US"/>
              <a:t>Click to edit Master title style</a:t>
            </a:r>
          </a:p>
        </p:txBody>
      </p:sp>
      <p:sp>
        <p:nvSpPr>
          <p:cNvPr id="3" name="Slide number">
            <a:extLst>
              <a:ext uri="{FF2B5EF4-FFF2-40B4-BE49-F238E27FC236}">
                <a16:creationId xmlns:a16="http://schemas.microsoft.com/office/drawing/2014/main" id="{D3675BD1-A728-F6D0-FEB5-91D58A2A0D2F}"/>
              </a:ext>
            </a:extLst>
          </p:cNvPr>
          <p:cNvSpPr>
            <a:spLocks noGrp="1"/>
          </p:cNvSpPr>
          <p:nvPr>
            <p:ph type="sldNum" sz="quarter" idx="10"/>
          </p:nvPr>
        </p:nvSpPr>
        <p:spPr/>
        <p:txBody>
          <a:bodyPr/>
          <a:lstStyle/>
          <a:p>
            <a:fld id="{8ABDC324-684B-9C44-A484-D2B69E2467CF}" type="slidenum">
              <a:rPr lang="en-US" smtClean="0"/>
              <a:pPr/>
              <a:t>‹#›</a:t>
            </a:fld>
            <a:endParaRPr lang="en-US"/>
          </a:p>
        </p:txBody>
      </p:sp>
      <p:sp>
        <p:nvSpPr>
          <p:cNvPr id="6" name="Faculty photo">
            <a:extLst>
              <a:ext uri="{FF2B5EF4-FFF2-40B4-BE49-F238E27FC236}">
                <a16:creationId xmlns:a16="http://schemas.microsoft.com/office/drawing/2014/main" id="{CCEDD7B8-D540-A839-6B34-DEC9AD13791A}"/>
              </a:ext>
            </a:extLst>
          </p:cNvPr>
          <p:cNvSpPr>
            <a:spLocks noGrp="1"/>
          </p:cNvSpPr>
          <p:nvPr>
            <p:ph type="pic" sz="quarter" idx="11"/>
          </p:nvPr>
        </p:nvSpPr>
        <p:spPr>
          <a:xfrm>
            <a:off x="6310927" y="939248"/>
            <a:ext cx="2275134" cy="2005430"/>
          </a:xfrm>
          <a:prstGeom prst="rect">
            <a:avLst/>
          </a:prstGeom>
          <a:ln w="38100">
            <a:solidFill>
              <a:schemeClr val="accent3"/>
            </a:solidFill>
            <a:miter lim="800000"/>
          </a:ln>
        </p:spPr>
        <p:txBody>
          <a:bodyPr/>
          <a:lstStyle>
            <a:lvl1pPr marL="0" indent="0">
              <a:buFontTx/>
              <a:buNone/>
              <a:defRPr sz="1800">
                <a:solidFill>
                  <a:schemeClr val="bg1"/>
                </a:solidFill>
                <a:latin typeface="Calibri" panose="020F0502020204030204" pitchFamily="34" charset="0"/>
                <a:cs typeface="Calibri" panose="020F0502020204030204" pitchFamily="34" charset="0"/>
              </a:defRPr>
            </a:lvl1pPr>
          </a:lstStyle>
          <a:p>
            <a:r>
              <a:rPr lang="en-US"/>
              <a:t>Click icon to add picture</a:t>
            </a:r>
          </a:p>
        </p:txBody>
      </p:sp>
      <p:sp>
        <p:nvSpPr>
          <p:cNvPr id="7" name="Faculty name">
            <a:extLst>
              <a:ext uri="{FF2B5EF4-FFF2-40B4-BE49-F238E27FC236}">
                <a16:creationId xmlns:a16="http://schemas.microsoft.com/office/drawing/2014/main" id="{14892DC7-87BF-693A-8DA8-545D4D0ECBDC}"/>
              </a:ext>
            </a:extLst>
          </p:cNvPr>
          <p:cNvSpPr>
            <a:spLocks noGrp="1"/>
          </p:cNvSpPr>
          <p:nvPr>
            <p:ph idx="12" hasCustomPrompt="1"/>
          </p:nvPr>
        </p:nvSpPr>
        <p:spPr>
          <a:xfrm>
            <a:off x="5932776" y="3043437"/>
            <a:ext cx="3031435" cy="280036"/>
          </a:xfrm>
          <a:prstGeom prst="rect">
            <a:avLst/>
          </a:prstGeom>
          <a:noFill/>
          <a:ln w="9525" cap="flat" cmpd="sng" algn="ctr">
            <a:noFill/>
            <a:prstDash val="solid"/>
            <a:miter lim="800000"/>
            <a:headEnd type="none" w="med" len="med"/>
            <a:tailEnd type="none" w="med" len="med"/>
          </a:ln>
        </p:spPr>
        <p:txBody>
          <a:bodyPr lIns="0" tIns="0" rIns="0" bIns="0" anchor="t">
            <a:normAutofit/>
          </a:bodyPr>
          <a:lstStyle>
            <a:lvl1pPr marL="0" marR="0" indent="0" algn="ctr"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1000" baseline="0">
                <a:solidFill>
                  <a:schemeClr val="bg1"/>
                </a:solidFill>
                <a:latin typeface="Georgia" panose="02040502050405020303" pitchFamily="18" charset="0"/>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faculty name</a:t>
            </a:r>
          </a:p>
        </p:txBody>
      </p:sp>
      <p:sp>
        <p:nvSpPr>
          <p:cNvPr id="8" name="Source">
            <a:extLst>
              <a:ext uri="{FF2B5EF4-FFF2-40B4-BE49-F238E27FC236}">
                <a16:creationId xmlns:a16="http://schemas.microsoft.com/office/drawing/2014/main" id="{087F9B04-6EC3-3417-BB1B-8A4E87429F31}"/>
              </a:ext>
            </a:extLst>
          </p:cNvPr>
          <p:cNvSpPr>
            <a:spLocks noGrp="1"/>
          </p:cNvSpPr>
          <p:nvPr>
            <p:ph type="body" sz="quarter" idx="14"/>
          </p:nvPr>
        </p:nvSpPr>
        <p:spPr>
          <a:xfrm>
            <a:off x="149223" y="4795065"/>
            <a:ext cx="5257800" cy="274320"/>
          </a:xfrm>
          <a:prstGeom prst="rect">
            <a:avLst/>
          </a:prstGeom>
        </p:spPr>
        <p:txBody>
          <a:bodyPr lIns="0" tIns="0" rIns="0" bIns="0" anchor="b"/>
          <a:lstStyle>
            <a:lvl1pPr marL="0" indent="0">
              <a:buFontTx/>
              <a:buNone/>
              <a:defRPr sz="800">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pPr lvl="0"/>
            <a:r>
              <a:rPr lang="en-US"/>
              <a:t>Click to edit Master text styles</a:t>
            </a:r>
          </a:p>
        </p:txBody>
      </p:sp>
    </p:spTree>
    <p:extLst>
      <p:ext uri="{BB962C8B-B14F-4D97-AF65-F5344CB8AC3E}">
        <p14:creationId xmlns:p14="http://schemas.microsoft.com/office/powerpoint/2010/main" val="42188999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 top captions, 2 box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4" name="Caption">
            <a:extLst>
              <a:ext uri="{FF2B5EF4-FFF2-40B4-BE49-F238E27FC236}">
                <a16:creationId xmlns:a16="http://schemas.microsoft.com/office/drawing/2014/main" id="{3A496F51-0FEB-E9A5-8BE1-7206B42AD7C2}"/>
              </a:ext>
            </a:extLst>
          </p:cNvPr>
          <p:cNvSpPr>
            <a:spLocks noGrp="1"/>
          </p:cNvSpPr>
          <p:nvPr>
            <p:ph type="body" sz="quarter" idx="17" hasCustomPrompt="1"/>
          </p:nvPr>
        </p:nvSpPr>
        <p:spPr>
          <a:xfrm>
            <a:off x="3158066" y="133350"/>
            <a:ext cx="2871217" cy="448056"/>
          </a:xfrm>
          <a:prstGeom prst="rect">
            <a:avLst/>
          </a:prstGeom>
          <a:solidFill>
            <a:schemeClr val="accent2">
              <a:alpha val="5000"/>
            </a:schemeClr>
          </a:solidFill>
          <a:ln>
            <a:noFill/>
          </a:ln>
        </p:spPr>
        <p:txBody>
          <a:bodyPr vert="horz" anchor="ctr"/>
          <a:lstStyle>
            <a:lvl1pPr marL="0" indent="0" algn="ctr">
              <a:buNone/>
              <a:defRPr sz="1400" baseline="0">
                <a:latin typeface="Georgia" panose="02040502050405020303" pitchFamily="18" charset="0"/>
              </a:defRPr>
            </a:lvl1pPr>
            <a:lvl2pPr marL="457200" indent="0">
              <a:buNone/>
              <a:defRPr/>
            </a:lvl2pPr>
          </a:lstStyle>
          <a:p>
            <a:pPr lvl="0"/>
            <a:r>
              <a:rPr lang="en-US"/>
              <a:t>Click to add caption</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700539"/>
            <a:ext cx="2871216" cy="388620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0" name="Caption 2">
            <a:extLst>
              <a:ext uri="{FF2B5EF4-FFF2-40B4-BE49-F238E27FC236}">
                <a16:creationId xmlns:a16="http://schemas.microsoft.com/office/drawing/2014/main" id="{8360CF49-666A-35AB-22AF-5DDDB83F1F7A}"/>
              </a:ext>
            </a:extLst>
          </p:cNvPr>
          <p:cNvSpPr>
            <a:spLocks noGrp="1"/>
          </p:cNvSpPr>
          <p:nvPr>
            <p:ph type="body" sz="quarter" idx="21" hasCustomPrompt="1"/>
          </p:nvPr>
        </p:nvSpPr>
        <p:spPr>
          <a:xfrm>
            <a:off x="6120383" y="133350"/>
            <a:ext cx="2871217" cy="448056"/>
          </a:xfrm>
          <a:prstGeom prst="rect">
            <a:avLst/>
          </a:prstGeom>
          <a:solidFill>
            <a:schemeClr val="accent2">
              <a:alpha val="5000"/>
            </a:schemeClr>
          </a:solidFill>
          <a:ln>
            <a:noFill/>
          </a:ln>
        </p:spPr>
        <p:txBody>
          <a:bodyPr vert="horz" anchor="ctr"/>
          <a:lstStyle>
            <a:lvl1pPr marL="0" indent="0" algn="ctr">
              <a:buNone/>
              <a:defRPr sz="1400" baseline="0">
                <a:latin typeface="Georgia" panose="02040502050405020303" pitchFamily="18" charset="0"/>
              </a:defRPr>
            </a:lvl1pPr>
            <a:lvl2pPr marL="457200" indent="0">
              <a:buNone/>
              <a:defRPr/>
            </a:lvl2pPr>
          </a:lstStyle>
          <a:p>
            <a:pPr lvl="0"/>
            <a:r>
              <a:rPr lang="en-US"/>
              <a:t>Click to add caption</a:t>
            </a:r>
          </a:p>
        </p:txBody>
      </p:sp>
      <p:sp>
        <p:nvSpPr>
          <p:cNvPr id="8" name="Bullets 2">
            <a:extLst>
              <a:ext uri="{FF2B5EF4-FFF2-40B4-BE49-F238E27FC236}">
                <a16:creationId xmlns:a16="http://schemas.microsoft.com/office/drawing/2014/main" id="{6C8A4556-6F5B-08FD-307B-D89C45AE301E}"/>
              </a:ext>
            </a:extLst>
          </p:cNvPr>
          <p:cNvSpPr>
            <a:spLocks noGrp="1"/>
          </p:cNvSpPr>
          <p:nvPr>
            <p:ph idx="20" hasCustomPrompt="1"/>
          </p:nvPr>
        </p:nvSpPr>
        <p:spPr>
          <a:xfrm>
            <a:off x="6120383" y="700539"/>
            <a:ext cx="2871216" cy="388620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74320"/>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45551781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ottom caption, 1 box">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5" name="Bullets">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49"/>
            <a:ext cx="5833872" cy="388620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Caption">
            <a:extLst>
              <a:ext uri="{FF2B5EF4-FFF2-40B4-BE49-F238E27FC236}">
                <a16:creationId xmlns:a16="http://schemas.microsoft.com/office/drawing/2014/main" id="{3A496F51-0FEB-E9A5-8BE1-7206B42AD7C2}"/>
              </a:ext>
            </a:extLst>
          </p:cNvPr>
          <p:cNvSpPr>
            <a:spLocks noGrp="1"/>
          </p:cNvSpPr>
          <p:nvPr>
            <p:ph type="body" sz="quarter" idx="17" hasCustomPrompt="1"/>
          </p:nvPr>
        </p:nvSpPr>
        <p:spPr>
          <a:xfrm>
            <a:off x="3158067" y="4138683"/>
            <a:ext cx="5833872" cy="448056"/>
          </a:xfrm>
          <a:prstGeom prst="rect">
            <a:avLst/>
          </a:prstGeom>
          <a:solidFill>
            <a:schemeClr val="accent2">
              <a:alpha val="5000"/>
            </a:schemeClr>
          </a:solidFill>
          <a:ln>
            <a:noFill/>
          </a:ln>
        </p:spPr>
        <p:txBody>
          <a:bodyPr vert="horz" anchor="ctr"/>
          <a:lstStyle>
            <a:lvl1pPr marL="0" indent="0" algn="ctr">
              <a:buNone/>
              <a:defRPr sz="1400" baseline="0">
                <a:latin typeface="Georgia" panose="02040502050405020303" pitchFamily="18" charset="0"/>
              </a:defRPr>
            </a:lvl1pPr>
            <a:lvl2pPr marL="457200" indent="0">
              <a:buNone/>
              <a:defRPr/>
            </a:lvl2pPr>
          </a:lstStyle>
          <a:p>
            <a:pPr lvl="0"/>
            <a:r>
              <a:rPr lang="en-US"/>
              <a:t>Click to add caption</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2980909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 box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50"/>
            <a:ext cx="2871216" cy="4453389"/>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ullets 2">
            <a:extLst>
              <a:ext uri="{FF2B5EF4-FFF2-40B4-BE49-F238E27FC236}">
                <a16:creationId xmlns:a16="http://schemas.microsoft.com/office/drawing/2014/main" id="{F1705080-92B1-1DB1-ADAD-7511472E8D5F}"/>
              </a:ext>
            </a:extLst>
          </p:cNvPr>
          <p:cNvSpPr>
            <a:spLocks noGrp="1"/>
          </p:cNvSpPr>
          <p:nvPr>
            <p:ph idx="20" hasCustomPrompt="1"/>
          </p:nvPr>
        </p:nvSpPr>
        <p:spPr>
          <a:xfrm>
            <a:off x="6120384" y="133350"/>
            <a:ext cx="2871216" cy="4453389"/>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893321005"/>
      </p:ext>
    </p:extLst>
  </p:cSld>
  <p:clrMapOvr>
    <a:masterClrMapping/>
  </p:clrMapOvr>
  <p:extLst>
    <p:ext uri="{DCECCB84-F9BA-43D5-87BE-67443E8EF086}">
      <p15:sldGuideLst xmlns:p15="http://schemas.microsoft.com/office/powerpoint/2012/main">
        <p15:guide id="1" orient="horz" pos="1620">
          <p15:clr>
            <a:srgbClr val="FBAE40"/>
          </p15:clr>
        </p15:guide>
        <p15:guide id="2" pos="1992">
          <p15:clr>
            <a:srgbClr val="FBAE40"/>
          </p15:clr>
        </p15:guide>
        <p15:guide id="4" pos="3816">
          <p15:clr>
            <a:srgbClr val="F26B43"/>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ottom caption, 2 box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50"/>
            <a:ext cx="2871216" cy="388620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ullets 2">
            <a:extLst>
              <a:ext uri="{FF2B5EF4-FFF2-40B4-BE49-F238E27FC236}">
                <a16:creationId xmlns:a16="http://schemas.microsoft.com/office/drawing/2014/main" id="{F1705080-92B1-1DB1-ADAD-7511472E8D5F}"/>
              </a:ext>
            </a:extLst>
          </p:cNvPr>
          <p:cNvSpPr>
            <a:spLocks noGrp="1"/>
          </p:cNvSpPr>
          <p:nvPr>
            <p:ph idx="20" hasCustomPrompt="1"/>
          </p:nvPr>
        </p:nvSpPr>
        <p:spPr>
          <a:xfrm>
            <a:off x="6120384" y="133350"/>
            <a:ext cx="2871216" cy="388620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8" name="Caption">
            <a:extLst>
              <a:ext uri="{FF2B5EF4-FFF2-40B4-BE49-F238E27FC236}">
                <a16:creationId xmlns:a16="http://schemas.microsoft.com/office/drawing/2014/main" id="{B2BCA533-FA9C-9292-A033-F594F4D8E37F}"/>
              </a:ext>
            </a:extLst>
          </p:cNvPr>
          <p:cNvSpPr>
            <a:spLocks noGrp="1"/>
          </p:cNvSpPr>
          <p:nvPr>
            <p:ph type="body" sz="quarter" idx="17" hasCustomPrompt="1"/>
          </p:nvPr>
        </p:nvSpPr>
        <p:spPr>
          <a:xfrm>
            <a:off x="3158067" y="4138683"/>
            <a:ext cx="5833872" cy="448056"/>
          </a:xfrm>
          <a:prstGeom prst="rect">
            <a:avLst/>
          </a:prstGeom>
          <a:solidFill>
            <a:schemeClr val="accent2">
              <a:alpha val="5000"/>
            </a:schemeClr>
          </a:solidFill>
          <a:ln>
            <a:noFill/>
          </a:ln>
        </p:spPr>
        <p:txBody>
          <a:bodyPr vert="horz" anchor="ctr"/>
          <a:lstStyle>
            <a:lvl1pPr marL="0" indent="0" algn="ctr">
              <a:buNone/>
              <a:defRPr sz="1400" baseline="0">
                <a:latin typeface="Georgia" panose="02040502050405020303" pitchFamily="18" charset="0"/>
              </a:defRPr>
            </a:lvl1pPr>
            <a:lvl2pPr marL="457200" indent="0">
              <a:buNone/>
              <a:defRPr/>
            </a:lvl2pPr>
          </a:lstStyle>
          <a:p>
            <a:pPr lvl="0"/>
            <a:r>
              <a:rPr lang="en-US"/>
              <a:t>Click to add caption</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523109085"/>
      </p:ext>
    </p:extLst>
  </p:cSld>
  <p:clrMapOvr>
    <a:masterClrMapping/>
  </p:clrMapOvr>
  <p:extLst>
    <p:ext uri="{DCECCB84-F9BA-43D5-87BE-67443E8EF086}">
      <p15:sldGuideLst xmlns:p15="http://schemas.microsoft.com/office/powerpoint/2012/main">
        <p15:guide id="1" orient="horz" pos="1620">
          <p15:clr>
            <a:srgbClr val="FBAE40"/>
          </p15:clr>
        </p15:guide>
        <p15:guide id="2" pos="1992">
          <p15:clr>
            <a:srgbClr val="FBAE40"/>
          </p15:clr>
        </p15:guide>
        <p15:guide id="4" pos="3816">
          <p15:clr>
            <a:srgbClr val="F26B43"/>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 wide box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50"/>
            <a:ext cx="5833872"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8" name="Bullets 2">
            <a:extLst>
              <a:ext uri="{FF2B5EF4-FFF2-40B4-BE49-F238E27FC236}">
                <a16:creationId xmlns:a16="http://schemas.microsoft.com/office/drawing/2014/main" id="{A68F05D6-0709-73C4-11F1-5443F80BC37B}"/>
              </a:ext>
            </a:extLst>
          </p:cNvPr>
          <p:cNvSpPr>
            <a:spLocks noGrp="1"/>
          </p:cNvSpPr>
          <p:nvPr>
            <p:ph idx="22" hasCustomPrompt="1"/>
          </p:nvPr>
        </p:nvSpPr>
        <p:spPr>
          <a:xfrm>
            <a:off x="3158067" y="2387266"/>
            <a:ext cx="5833872"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92872334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1992">
          <p15:clr>
            <a:srgbClr val="FBAE40"/>
          </p15:clr>
        </p15:guide>
        <p15:guide id="4" pos="3816">
          <p15:clr>
            <a:srgbClr val="F26B43"/>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 box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50"/>
            <a:ext cx="2871216"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8" name="Bullets 2">
            <a:extLst>
              <a:ext uri="{FF2B5EF4-FFF2-40B4-BE49-F238E27FC236}">
                <a16:creationId xmlns:a16="http://schemas.microsoft.com/office/drawing/2014/main" id="{A68F05D6-0709-73C4-11F1-5443F80BC37B}"/>
              </a:ext>
            </a:extLst>
          </p:cNvPr>
          <p:cNvSpPr>
            <a:spLocks noGrp="1"/>
          </p:cNvSpPr>
          <p:nvPr>
            <p:ph idx="22" hasCustomPrompt="1"/>
          </p:nvPr>
        </p:nvSpPr>
        <p:spPr>
          <a:xfrm>
            <a:off x="3158067" y="2387266"/>
            <a:ext cx="2871216"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Bullets 3">
            <a:extLst>
              <a:ext uri="{FF2B5EF4-FFF2-40B4-BE49-F238E27FC236}">
                <a16:creationId xmlns:a16="http://schemas.microsoft.com/office/drawing/2014/main" id="{82637396-0CB2-9F42-010E-26E938851B05}"/>
              </a:ext>
            </a:extLst>
          </p:cNvPr>
          <p:cNvSpPr>
            <a:spLocks noGrp="1"/>
          </p:cNvSpPr>
          <p:nvPr>
            <p:ph idx="23" hasCustomPrompt="1"/>
          </p:nvPr>
        </p:nvSpPr>
        <p:spPr>
          <a:xfrm>
            <a:off x="6120384" y="133350"/>
            <a:ext cx="2871216"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ullets 4">
            <a:extLst>
              <a:ext uri="{FF2B5EF4-FFF2-40B4-BE49-F238E27FC236}">
                <a16:creationId xmlns:a16="http://schemas.microsoft.com/office/drawing/2014/main" id="{89810AAC-C918-EC13-7D27-B9EA0441E8AD}"/>
              </a:ext>
            </a:extLst>
          </p:cNvPr>
          <p:cNvSpPr>
            <a:spLocks noGrp="1"/>
          </p:cNvSpPr>
          <p:nvPr>
            <p:ph idx="24" hasCustomPrompt="1"/>
          </p:nvPr>
        </p:nvSpPr>
        <p:spPr>
          <a:xfrm>
            <a:off x="6120384" y="2387266"/>
            <a:ext cx="2871216"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171678185"/>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1992">
          <p15:clr>
            <a:srgbClr val="FBAE40"/>
          </p15:clr>
        </p15:guide>
        <p15:guide id="4" pos="3816">
          <p15:clr>
            <a:srgbClr val="F26B43"/>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4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EDE2274-6FC1-FC28-708E-A96C3DA29531}"/>
              </a:ext>
            </a:extLst>
          </p:cNvPr>
          <p:cNvSpPr/>
          <p:nvPr userDrawn="1"/>
        </p:nvSpPr>
        <p:spPr>
          <a:xfrm>
            <a:off x="1431097" y="0"/>
            <a:ext cx="1626896" cy="51535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50"/>
            <a:ext cx="2871216"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8" name="Bullets 2">
            <a:extLst>
              <a:ext uri="{FF2B5EF4-FFF2-40B4-BE49-F238E27FC236}">
                <a16:creationId xmlns:a16="http://schemas.microsoft.com/office/drawing/2014/main" id="{A68F05D6-0709-73C4-11F1-5443F80BC37B}"/>
              </a:ext>
            </a:extLst>
          </p:cNvPr>
          <p:cNvSpPr>
            <a:spLocks noGrp="1"/>
          </p:cNvSpPr>
          <p:nvPr>
            <p:ph idx="22" hasCustomPrompt="1"/>
          </p:nvPr>
        </p:nvSpPr>
        <p:spPr>
          <a:xfrm>
            <a:off x="3158067" y="2387266"/>
            <a:ext cx="2871216"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Bullets 3">
            <a:extLst>
              <a:ext uri="{FF2B5EF4-FFF2-40B4-BE49-F238E27FC236}">
                <a16:creationId xmlns:a16="http://schemas.microsoft.com/office/drawing/2014/main" id="{82637396-0CB2-9F42-010E-26E938851B05}"/>
              </a:ext>
            </a:extLst>
          </p:cNvPr>
          <p:cNvSpPr>
            <a:spLocks noGrp="1"/>
          </p:cNvSpPr>
          <p:nvPr>
            <p:ph idx="23" hasCustomPrompt="1"/>
          </p:nvPr>
        </p:nvSpPr>
        <p:spPr>
          <a:xfrm>
            <a:off x="6120384" y="133350"/>
            <a:ext cx="2871216"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ullets 4">
            <a:extLst>
              <a:ext uri="{FF2B5EF4-FFF2-40B4-BE49-F238E27FC236}">
                <a16:creationId xmlns:a16="http://schemas.microsoft.com/office/drawing/2014/main" id="{89810AAC-C918-EC13-7D27-B9EA0441E8AD}"/>
              </a:ext>
            </a:extLst>
          </p:cNvPr>
          <p:cNvSpPr>
            <a:spLocks noGrp="1"/>
          </p:cNvSpPr>
          <p:nvPr>
            <p:ph idx="24" hasCustomPrompt="1"/>
          </p:nvPr>
        </p:nvSpPr>
        <p:spPr>
          <a:xfrm>
            <a:off x="6120384" y="2387266"/>
            <a:ext cx="2871216"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
        <p:nvSpPr>
          <p:cNvPr id="11" name="Decorative line">
            <a:extLst>
              <a:ext uri="{FF2B5EF4-FFF2-40B4-BE49-F238E27FC236}">
                <a16:creationId xmlns:a16="http://schemas.microsoft.com/office/drawing/2014/main" id="{02E52000-814C-FD83-80FC-117FB4FE7DC8}"/>
              </a:ext>
              <a:ext uri="{C183D7F6-B498-43B3-948B-1728B52AA6E4}">
                <adec:decorative xmlns:adec="http://schemas.microsoft.com/office/drawing/2017/decorative" val="1"/>
              </a:ext>
            </a:extLst>
          </p:cNvPr>
          <p:cNvSpPr/>
          <p:nvPr userDrawn="1"/>
        </p:nvSpPr>
        <p:spPr>
          <a:xfrm rot="5400000">
            <a:off x="-1179516" y="2537460"/>
            <a:ext cx="5148072"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219652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1992">
          <p15:clr>
            <a:srgbClr val="FBAE40"/>
          </p15:clr>
        </p15:guide>
        <p15:guide id="4" pos="3816">
          <p15:clr>
            <a:srgbClr val="F26B43"/>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4 box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6" y="133350"/>
            <a:ext cx="5833533" cy="987552"/>
          </a:xfrm>
          <a:prstGeom prst="rect">
            <a:avLst/>
          </a:prstGeom>
          <a:solidFill>
            <a:schemeClr val="accent2">
              <a:alpha val="5000"/>
            </a:schemeClr>
          </a:solidFill>
          <a:ln w="9525" cmpd="sng">
            <a:solidFill>
              <a:srgbClr val="6CACE4">
                <a:alpha val="25000"/>
              </a:srgbClr>
            </a:solidFill>
          </a:ln>
        </p:spPr>
        <p:txBody>
          <a:bodyPr anchor="ct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8" name="Bullets 2">
            <a:extLst>
              <a:ext uri="{FF2B5EF4-FFF2-40B4-BE49-F238E27FC236}">
                <a16:creationId xmlns:a16="http://schemas.microsoft.com/office/drawing/2014/main" id="{A68F05D6-0709-73C4-11F1-5443F80BC37B}"/>
              </a:ext>
            </a:extLst>
          </p:cNvPr>
          <p:cNvSpPr>
            <a:spLocks noGrp="1"/>
          </p:cNvSpPr>
          <p:nvPr>
            <p:ph idx="22" hasCustomPrompt="1"/>
          </p:nvPr>
        </p:nvSpPr>
        <p:spPr>
          <a:xfrm>
            <a:off x="3158067" y="1287253"/>
            <a:ext cx="5833532" cy="987552"/>
          </a:xfrm>
          <a:prstGeom prst="rect">
            <a:avLst/>
          </a:prstGeom>
          <a:solidFill>
            <a:schemeClr val="accent2">
              <a:alpha val="5000"/>
            </a:schemeClr>
          </a:solidFill>
          <a:ln w="9525" cmpd="sng">
            <a:solidFill>
              <a:srgbClr val="6CACE4">
                <a:alpha val="25000"/>
              </a:srgbClr>
            </a:solidFill>
          </a:ln>
        </p:spPr>
        <p:txBody>
          <a:bodyPr anchor="ct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Bullets 3">
            <a:extLst>
              <a:ext uri="{FF2B5EF4-FFF2-40B4-BE49-F238E27FC236}">
                <a16:creationId xmlns:a16="http://schemas.microsoft.com/office/drawing/2014/main" id="{82637396-0CB2-9F42-010E-26E938851B05}"/>
              </a:ext>
            </a:extLst>
          </p:cNvPr>
          <p:cNvSpPr>
            <a:spLocks noGrp="1"/>
          </p:cNvSpPr>
          <p:nvPr>
            <p:ph idx="23" hasCustomPrompt="1"/>
          </p:nvPr>
        </p:nvSpPr>
        <p:spPr>
          <a:xfrm>
            <a:off x="3158066" y="2441156"/>
            <a:ext cx="5833532" cy="987552"/>
          </a:xfrm>
          <a:prstGeom prst="rect">
            <a:avLst/>
          </a:prstGeom>
          <a:solidFill>
            <a:schemeClr val="accent2">
              <a:alpha val="5000"/>
            </a:schemeClr>
          </a:solidFill>
          <a:ln w="9525" cmpd="sng">
            <a:solidFill>
              <a:srgbClr val="6CACE4">
                <a:alpha val="25000"/>
              </a:srgbClr>
            </a:solidFill>
          </a:ln>
        </p:spPr>
        <p:txBody>
          <a:bodyPr anchor="ct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ullets 4">
            <a:extLst>
              <a:ext uri="{FF2B5EF4-FFF2-40B4-BE49-F238E27FC236}">
                <a16:creationId xmlns:a16="http://schemas.microsoft.com/office/drawing/2014/main" id="{89810AAC-C918-EC13-7D27-B9EA0441E8AD}"/>
              </a:ext>
            </a:extLst>
          </p:cNvPr>
          <p:cNvSpPr>
            <a:spLocks noGrp="1"/>
          </p:cNvSpPr>
          <p:nvPr>
            <p:ph idx="24" hasCustomPrompt="1"/>
          </p:nvPr>
        </p:nvSpPr>
        <p:spPr>
          <a:xfrm>
            <a:off x="3158066" y="3595060"/>
            <a:ext cx="5833534" cy="991257"/>
          </a:xfrm>
          <a:prstGeom prst="rect">
            <a:avLst/>
          </a:prstGeom>
          <a:solidFill>
            <a:schemeClr val="accent2">
              <a:alpha val="5000"/>
            </a:schemeClr>
          </a:solidFill>
          <a:ln w="9525" cmpd="sng">
            <a:solidFill>
              <a:srgbClr val="6CACE4">
                <a:alpha val="25000"/>
              </a:srgbClr>
            </a:solidFill>
          </a:ln>
        </p:spPr>
        <p:txBody>
          <a:bodyPr anchor="ct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29054899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1992">
          <p15:clr>
            <a:srgbClr val="FBAE40"/>
          </p15:clr>
        </p15:guide>
        <p15:guide id="4" pos="3816">
          <p15:clr>
            <a:srgbClr val="F26B43"/>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 top box, 2 bottom box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50"/>
            <a:ext cx="5833872"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8" name="Bullets 2">
            <a:extLst>
              <a:ext uri="{FF2B5EF4-FFF2-40B4-BE49-F238E27FC236}">
                <a16:creationId xmlns:a16="http://schemas.microsoft.com/office/drawing/2014/main" id="{A68F05D6-0709-73C4-11F1-5443F80BC37B}"/>
              </a:ext>
            </a:extLst>
          </p:cNvPr>
          <p:cNvSpPr>
            <a:spLocks noGrp="1"/>
          </p:cNvSpPr>
          <p:nvPr>
            <p:ph idx="22" hasCustomPrompt="1"/>
          </p:nvPr>
        </p:nvSpPr>
        <p:spPr>
          <a:xfrm>
            <a:off x="3158067" y="2387266"/>
            <a:ext cx="2871216"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ullets 4">
            <a:extLst>
              <a:ext uri="{FF2B5EF4-FFF2-40B4-BE49-F238E27FC236}">
                <a16:creationId xmlns:a16="http://schemas.microsoft.com/office/drawing/2014/main" id="{89810AAC-C918-EC13-7D27-B9EA0441E8AD}"/>
              </a:ext>
            </a:extLst>
          </p:cNvPr>
          <p:cNvSpPr>
            <a:spLocks noGrp="1"/>
          </p:cNvSpPr>
          <p:nvPr>
            <p:ph idx="24" hasCustomPrompt="1"/>
          </p:nvPr>
        </p:nvSpPr>
        <p:spPr>
          <a:xfrm>
            <a:off x="6120384" y="2387266"/>
            <a:ext cx="2871216"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63330389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1992">
          <p15:clr>
            <a:srgbClr val="FBAE40"/>
          </p15:clr>
        </p15:guide>
        <p15:guide id="4" pos="3816">
          <p15:clr>
            <a:srgbClr val="F26B43"/>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 top boxes, 1 bottom box">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50"/>
            <a:ext cx="2871216"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Bullets 2">
            <a:extLst>
              <a:ext uri="{FF2B5EF4-FFF2-40B4-BE49-F238E27FC236}">
                <a16:creationId xmlns:a16="http://schemas.microsoft.com/office/drawing/2014/main" id="{82637396-0CB2-9F42-010E-26E938851B05}"/>
              </a:ext>
            </a:extLst>
          </p:cNvPr>
          <p:cNvSpPr>
            <a:spLocks noGrp="1"/>
          </p:cNvSpPr>
          <p:nvPr>
            <p:ph idx="23" hasCustomPrompt="1"/>
          </p:nvPr>
        </p:nvSpPr>
        <p:spPr>
          <a:xfrm>
            <a:off x="6120384" y="133350"/>
            <a:ext cx="2871216"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8" name="Bullets 3">
            <a:extLst>
              <a:ext uri="{FF2B5EF4-FFF2-40B4-BE49-F238E27FC236}">
                <a16:creationId xmlns:a16="http://schemas.microsoft.com/office/drawing/2014/main" id="{A68F05D6-0709-73C4-11F1-5443F80BC37B}"/>
              </a:ext>
            </a:extLst>
          </p:cNvPr>
          <p:cNvSpPr>
            <a:spLocks noGrp="1"/>
          </p:cNvSpPr>
          <p:nvPr>
            <p:ph idx="22" hasCustomPrompt="1"/>
          </p:nvPr>
        </p:nvSpPr>
        <p:spPr>
          <a:xfrm>
            <a:off x="3158067" y="2387266"/>
            <a:ext cx="5833872"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412563462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1992">
          <p15:clr>
            <a:srgbClr val="FBAE40"/>
          </p15:clr>
        </p15:guide>
        <p15:guide id="4" pos="3816">
          <p15:clr>
            <a:srgbClr val="F26B43"/>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with photo">
    <p:spTree>
      <p:nvGrpSpPr>
        <p:cNvPr id="1" name=""/>
        <p:cNvGrpSpPr/>
        <p:nvPr/>
      </p:nvGrpSpPr>
      <p:grpSpPr>
        <a:xfrm>
          <a:off x="0" y="0"/>
          <a:ext cx="0" cy="0"/>
          <a:chOff x="0" y="0"/>
          <a:chExt cx="0" cy="0"/>
        </a:xfrm>
      </p:grpSpPr>
      <p:sp>
        <p:nvSpPr>
          <p:cNvPr id="11" name="Decorative bar">
            <a:extLst>
              <a:ext uri="{FF2B5EF4-FFF2-40B4-BE49-F238E27FC236}">
                <a16:creationId xmlns:a16="http://schemas.microsoft.com/office/drawing/2014/main" id="{F6E1FD1C-40BD-41CA-AA2E-A49D45AF9BD7}"/>
              </a:ext>
              <a:ext uri="{C183D7F6-B498-43B3-948B-1728B52AA6E4}">
                <adec:decorative xmlns:adec="http://schemas.microsoft.com/office/drawing/2017/decorative" val="1"/>
              </a:ext>
            </a:extLst>
          </p:cNvPr>
          <p:cNvSpPr/>
          <p:nvPr userDrawn="1"/>
        </p:nvSpPr>
        <p:spPr>
          <a:xfrm>
            <a:off x="5846" y="2578605"/>
            <a:ext cx="4572000" cy="914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Decorative line">
            <a:extLst>
              <a:ext uri="{FF2B5EF4-FFF2-40B4-BE49-F238E27FC236}">
                <a16:creationId xmlns:a16="http://schemas.microsoft.com/office/drawing/2014/main" id="{35903B21-2708-73ED-FF55-B196BDD1077B}"/>
              </a:ext>
            </a:extLst>
          </p:cNvPr>
          <p:cNvSpPr/>
          <p:nvPr userDrawn="1"/>
        </p:nvSpPr>
        <p:spPr>
          <a:xfrm>
            <a:off x="0" y="3419853"/>
            <a:ext cx="4572000"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36C248-7ED8-B083-7A2D-55F99407809E}"/>
              </a:ext>
            </a:extLst>
          </p:cNvPr>
          <p:cNvSpPr>
            <a:spLocks noGrp="1"/>
          </p:cNvSpPr>
          <p:nvPr>
            <p:ph type="title"/>
          </p:nvPr>
        </p:nvSpPr>
        <p:spPr>
          <a:xfrm>
            <a:off x="42422" y="2578605"/>
            <a:ext cx="4498848" cy="914400"/>
          </a:xfrm>
          <a:prstGeom prst="rect">
            <a:avLst/>
          </a:prstGeom>
        </p:spPr>
        <p:txBody>
          <a:bodyPr anchor="ctr"/>
          <a:lstStyle>
            <a:lvl1pPr algn="ctr">
              <a:defRPr sz="2400">
                <a:solidFill>
                  <a:schemeClr val="bg1"/>
                </a:solidFill>
                <a:latin typeface="Georgia" panose="02040502050405020303" pitchFamily="18" charset="0"/>
              </a:defRPr>
            </a:lvl1pPr>
          </a:lstStyle>
          <a:p>
            <a:r>
              <a:rPr lang="en-US"/>
              <a:t>Click to edit Master title style</a:t>
            </a:r>
          </a:p>
        </p:txBody>
      </p:sp>
      <p:sp>
        <p:nvSpPr>
          <p:cNvPr id="10" name="Photo">
            <a:extLst>
              <a:ext uri="{FF2B5EF4-FFF2-40B4-BE49-F238E27FC236}">
                <a16:creationId xmlns:a16="http://schemas.microsoft.com/office/drawing/2014/main" id="{ED71E68A-F656-4CCB-9FFC-4FF07A7FF218}"/>
              </a:ext>
            </a:extLst>
          </p:cNvPr>
          <p:cNvSpPr>
            <a:spLocks noGrp="1"/>
          </p:cNvSpPr>
          <p:nvPr>
            <p:ph type="pic" sz="quarter" idx="11"/>
          </p:nvPr>
        </p:nvSpPr>
        <p:spPr>
          <a:xfrm>
            <a:off x="4572000" y="17221"/>
            <a:ext cx="4572000" cy="5148072"/>
          </a:xfrm>
          <a:prstGeom prst="rect">
            <a:avLst/>
          </a:prstGeom>
          <a:ln w="38100">
            <a:noFill/>
            <a:miter lim="800000"/>
          </a:ln>
        </p:spPr>
        <p:txBody>
          <a:bodyPr/>
          <a:lstStyle>
            <a:lvl1pPr marL="0" indent="0">
              <a:buFontTx/>
              <a:buNone/>
              <a:defRPr>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r>
              <a:rPr lang="en-US"/>
              <a:t>Click icon to add picture</a:t>
            </a:r>
          </a:p>
        </p:txBody>
      </p:sp>
      <p:sp>
        <p:nvSpPr>
          <p:cNvPr id="8" name="Source">
            <a:extLst>
              <a:ext uri="{FF2B5EF4-FFF2-40B4-BE49-F238E27FC236}">
                <a16:creationId xmlns:a16="http://schemas.microsoft.com/office/drawing/2014/main" id="{087F9B04-6EC3-3417-BB1B-8A4E87429F31}"/>
              </a:ext>
            </a:extLst>
          </p:cNvPr>
          <p:cNvSpPr>
            <a:spLocks noGrp="1"/>
          </p:cNvSpPr>
          <p:nvPr>
            <p:ph type="body" sz="quarter" idx="14"/>
          </p:nvPr>
        </p:nvSpPr>
        <p:spPr>
          <a:xfrm>
            <a:off x="149223" y="4795065"/>
            <a:ext cx="5257800" cy="274320"/>
          </a:xfrm>
          <a:prstGeom prst="rect">
            <a:avLst/>
          </a:prstGeom>
        </p:spPr>
        <p:txBody>
          <a:bodyPr lIns="0" tIns="0" rIns="0" bIns="0" anchor="b"/>
          <a:lstStyle>
            <a:lvl1pPr marL="0" indent="0">
              <a:buFontTx/>
              <a:buNone/>
              <a:defRPr sz="800">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pPr lvl="0"/>
            <a:r>
              <a:rPr lang="en-US"/>
              <a:t>Click to edit Master text styles</a:t>
            </a:r>
          </a:p>
        </p:txBody>
      </p:sp>
      <p:sp>
        <p:nvSpPr>
          <p:cNvPr id="3" name="Slide number">
            <a:extLst>
              <a:ext uri="{FF2B5EF4-FFF2-40B4-BE49-F238E27FC236}">
                <a16:creationId xmlns:a16="http://schemas.microsoft.com/office/drawing/2014/main" id="{D3675BD1-A728-F6D0-FEB5-91D58A2A0D2F}"/>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992627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Quote, full slide vertical">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5" name="Quote">
            <a:extLst>
              <a:ext uri="{FF2B5EF4-FFF2-40B4-BE49-F238E27FC236}">
                <a16:creationId xmlns:a16="http://schemas.microsoft.com/office/drawing/2014/main" id="{CF1A5C81-D2FD-5C93-725A-010DC8AE0526}"/>
              </a:ext>
            </a:extLst>
          </p:cNvPr>
          <p:cNvSpPr>
            <a:spLocks noGrp="1"/>
          </p:cNvSpPr>
          <p:nvPr>
            <p:ph idx="19" hasCustomPrompt="1"/>
          </p:nvPr>
        </p:nvSpPr>
        <p:spPr>
          <a:xfrm>
            <a:off x="3189240" y="833003"/>
            <a:ext cx="5833533" cy="3346704"/>
          </a:xfrm>
          <a:prstGeom prst="rect">
            <a:avLst/>
          </a:prstGeom>
          <a:solidFill>
            <a:schemeClr val="accent2">
              <a:alpha val="5000"/>
            </a:schemeClr>
          </a:solidFill>
          <a:ln w="9525" cmpd="sng">
            <a:noFill/>
          </a:ln>
        </p:spPr>
        <p:txBody>
          <a:bodyPr anchor="ctr"/>
          <a:lstStyle>
            <a:lvl1pPr marL="0" indent="0">
              <a:spcBef>
                <a:spcPts val="2400"/>
              </a:spcBef>
              <a:buClr>
                <a:srgbClr val="418FDE"/>
              </a:buClr>
              <a:buSzPct val="80000"/>
              <a:buFont typeface="Arial" panose="020B0604020202020204" pitchFamily="34" charset="0"/>
              <a:buNone/>
              <a:defRPr lang="en-US" sz="1600" kern="1200" baseline="0" dirty="0" smtClean="0">
                <a:solidFill>
                  <a:schemeClr val="tx1"/>
                </a:solidFill>
                <a:latin typeface="Georgia" panose="02040502050405020303" pitchFamily="18" charset="0"/>
                <a:ea typeface="+mn-ea"/>
                <a:cs typeface="+mn-cs"/>
              </a:defRPr>
            </a:lvl1pPr>
            <a:lvl2pPr marL="284162" indent="0">
              <a:spcBef>
                <a:spcPts val="0"/>
              </a:spcBef>
              <a:buClr>
                <a:srgbClr val="418FDE"/>
              </a:buClr>
              <a:buSzPct val="80000"/>
              <a:buFont typeface="Arial" panose="020B0604020202020204" pitchFamily="34" charset="0"/>
              <a:buNone/>
              <a:defRPr sz="1600">
                <a:latin typeface="Georgia" panose="02040502050405020303" pitchFamily="18" charset="0"/>
              </a:defRPr>
            </a:lvl2pPr>
            <a:lvl3pPr marL="573087" indent="0">
              <a:spcBef>
                <a:spcPts val="0"/>
              </a:spcBef>
              <a:buClr>
                <a:srgbClr val="418FDE"/>
              </a:buClr>
              <a:buFont typeface="Arial" panose="020B0604020202020204" pitchFamily="34" charset="0"/>
              <a:buNone/>
              <a:tabLst/>
              <a:defRPr sz="1600">
                <a:latin typeface="Georgia" panose="02040502050405020303" pitchFamily="18" charset="0"/>
              </a:defRPr>
            </a:lvl3pPr>
            <a:lvl4pPr marL="1371600" indent="0">
              <a:buNone/>
              <a:defRPr/>
            </a:lvl4pPr>
            <a:lvl5pPr marL="1828800" indent="0">
              <a:buNone/>
              <a:defRPr/>
            </a:lvl5pPr>
          </a:lstStyle>
          <a:p>
            <a:pPr lvl="0"/>
            <a:r>
              <a:rPr lang="en-US"/>
              <a:t>Click to add quote</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74637"/>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pic>
        <p:nvPicPr>
          <p:cNvPr id="4" name="Left curly quote">
            <a:extLst>
              <a:ext uri="{FF2B5EF4-FFF2-40B4-BE49-F238E27FC236}">
                <a16:creationId xmlns:a16="http://schemas.microsoft.com/office/drawing/2014/main" id="{0811DFCE-693C-842E-160E-E9B9C39A2BD8}"/>
              </a:ext>
              <a:ext uri="{C183D7F6-B498-43B3-948B-1728B52AA6E4}">
                <adec:decorative xmlns:adec="http://schemas.microsoft.com/office/drawing/2017/decorative" val="1"/>
              </a:ext>
            </a:extLst>
          </p:cNvPr>
          <p:cNvPicPr>
            <a:picLocks noChangeAspect="1"/>
          </p:cNvPicPr>
          <p:nvPr userDrawn="1"/>
        </p:nvPicPr>
        <p:blipFill>
          <a:blip r:embed="rId2">
            <a:alphaModFix amt="30000"/>
          </a:blip>
          <a:stretch>
            <a:fillRect/>
          </a:stretch>
        </p:blipFill>
        <p:spPr>
          <a:xfrm>
            <a:off x="3158067" y="316215"/>
            <a:ext cx="552336" cy="552336"/>
          </a:xfrm>
          <a:prstGeom prst="rect">
            <a:avLst/>
          </a:prstGeom>
        </p:spPr>
      </p:pic>
      <p:pic>
        <p:nvPicPr>
          <p:cNvPr id="9" name="Right curly quote" descr="A blue quote symbol&#10;&#10;AI-generated content may be incorrect.">
            <a:extLst>
              <a:ext uri="{FF2B5EF4-FFF2-40B4-BE49-F238E27FC236}">
                <a16:creationId xmlns:a16="http://schemas.microsoft.com/office/drawing/2014/main" id="{9FBCE339-4D04-D64D-9AD4-72C3DCF2D8F7}"/>
              </a:ext>
            </a:extLst>
          </p:cNvPr>
          <p:cNvPicPr>
            <a:picLocks noChangeAspect="1"/>
          </p:cNvPicPr>
          <p:nvPr userDrawn="1"/>
        </p:nvPicPr>
        <p:blipFill>
          <a:blip r:embed="rId2">
            <a:alphaModFix amt="30000"/>
          </a:blip>
          <a:stretch>
            <a:fillRect/>
          </a:stretch>
        </p:blipFill>
        <p:spPr>
          <a:xfrm rot="10800000">
            <a:off x="8439264" y="4151376"/>
            <a:ext cx="552336" cy="552336"/>
          </a:xfrm>
          <a:prstGeom prst="rect">
            <a:avLst/>
          </a:prstGeom>
        </p:spPr>
      </p:pic>
    </p:spTree>
    <p:extLst>
      <p:ext uri="{BB962C8B-B14F-4D97-AF65-F5344CB8AC3E}">
        <p14:creationId xmlns:p14="http://schemas.microsoft.com/office/powerpoint/2010/main" val="1322639597"/>
      </p:ext>
    </p:extLst>
  </p:cSld>
  <p:clrMapOvr>
    <a:masterClrMapping/>
  </p:clrMapOvr>
  <p:extLst>
    <p:ext uri="{DCECCB84-F9BA-43D5-87BE-67443E8EF086}">
      <p15:sldGuideLst xmlns:p15="http://schemas.microsoft.com/office/powerpoint/2012/main">
        <p15:guide id="2" pos="3840">
          <p15:clr>
            <a:srgbClr val="FBAE40"/>
          </p15:clr>
        </p15:guide>
        <p15:guide id="3" orient="horz" pos="84">
          <p15:clr>
            <a:srgbClr val="FBAE40"/>
          </p15:clr>
        </p15:guide>
        <p15:guide id="4" orient="horz" pos="2892">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3_vertical four boxes">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18" name="Content Placeholder 1"/>
          <p:cNvSpPr>
            <a:spLocks noGrp="1"/>
          </p:cNvSpPr>
          <p:nvPr>
            <p:ph idx="26" hasCustomPrompt="1"/>
          </p:nvPr>
        </p:nvSpPr>
        <p:spPr>
          <a:xfrm>
            <a:off x="2600961" y="133349"/>
            <a:ext cx="6379934" cy="2212497"/>
          </a:xfrm>
          <a:prstGeom prst="rect">
            <a:avLst/>
          </a:prstGeom>
          <a:ln w="9525" cmpd="sng">
            <a:solidFill>
              <a:schemeClr val="bg1">
                <a:lumMod val="75000"/>
              </a:schemeClr>
            </a:solidFill>
          </a:ln>
        </p:spPr>
        <p:txBody>
          <a:bodyPr/>
          <a:lstStyle>
            <a:lvl1pPr marL="292601" indent="-292601">
              <a:spcBef>
                <a:spcPts val="2400"/>
              </a:spcBef>
              <a:buClr>
                <a:srgbClr val="154780"/>
              </a:buClr>
              <a:buSzPct val="80000"/>
              <a:buFont typeface="Arial" panose="020B0604020202020204" pitchFamily="34" charset="0"/>
              <a:buChar char="►"/>
              <a:defRPr lang="en-US" sz="1800" b="0" i="0" kern="1200" baseline="0" dirty="0" smtClean="0">
                <a:solidFill>
                  <a:schemeClr val="tx1"/>
                </a:solidFill>
                <a:latin typeface="Aptos" panose="020B0004020202020204" pitchFamily="34" charset="0"/>
                <a:ea typeface="+mn-ea"/>
                <a:cs typeface="+mn-cs"/>
              </a:defRPr>
            </a:lvl1pPr>
            <a:lvl2pPr marL="568311" indent="-284156">
              <a:spcBef>
                <a:spcPts val="0"/>
              </a:spcBef>
              <a:buClr>
                <a:srgbClr val="154780"/>
              </a:buClr>
              <a:buSzPct val="80000"/>
              <a:buFont typeface="Arial" panose="020B0604020202020204" pitchFamily="34" charset="0"/>
              <a:buChar char="►"/>
              <a:defRPr sz="1800" b="0" i="0">
                <a:latin typeface="Aptos" panose="020B0004020202020204" pitchFamily="34" charset="0"/>
              </a:defRPr>
            </a:lvl2pPr>
            <a:lvl3pPr marL="865166" indent="-292093">
              <a:spcBef>
                <a:spcPts val="0"/>
              </a:spcBef>
              <a:buClr>
                <a:srgbClr val="154780"/>
              </a:buClr>
              <a:buFont typeface="Arial" panose="020B0604020202020204" pitchFamily="34" charset="0"/>
              <a:buChar char="●"/>
              <a:tabLst/>
              <a:defRPr sz="1800" b="0" i="0">
                <a:latin typeface="Aptos" panose="020B0004020202020204" pitchFamily="34" charset="0"/>
              </a:defRPr>
            </a:lvl3pPr>
            <a:lvl4pPr marL="1371566" indent="0">
              <a:buNone/>
              <a:defRPr/>
            </a:lvl4pPr>
            <a:lvl5pPr marL="1828754" indent="0">
              <a:buNone/>
              <a:defRPr/>
            </a:lvl5pPr>
          </a:lstStyle>
          <a:p>
            <a:pPr lvl="0"/>
            <a:r>
              <a:rPr lang="en-US"/>
              <a:t>Click to add first-level bullet</a:t>
            </a:r>
          </a:p>
          <a:p>
            <a:pPr lvl="1"/>
            <a:r>
              <a:rPr lang="en-US"/>
              <a:t>Second level</a:t>
            </a:r>
          </a:p>
          <a:p>
            <a:pPr lvl="2"/>
            <a:r>
              <a:rPr lang="en-US"/>
              <a:t>Third level</a:t>
            </a:r>
          </a:p>
        </p:txBody>
      </p:sp>
      <p:sp>
        <p:nvSpPr>
          <p:cNvPr id="19" name="Content Placeholder 1"/>
          <p:cNvSpPr>
            <a:spLocks noGrp="1"/>
          </p:cNvSpPr>
          <p:nvPr>
            <p:ph idx="27" hasCustomPrompt="1"/>
          </p:nvPr>
        </p:nvSpPr>
        <p:spPr>
          <a:xfrm>
            <a:off x="2600960" y="2454754"/>
            <a:ext cx="3137409" cy="2212497"/>
          </a:xfrm>
          <a:prstGeom prst="rect">
            <a:avLst/>
          </a:prstGeom>
          <a:ln w="9525" cmpd="sng">
            <a:solidFill>
              <a:schemeClr val="bg1">
                <a:lumMod val="75000"/>
              </a:schemeClr>
            </a:solidFill>
          </a:ln>
        </p:spPr>
        <p:txBody>
          <a:bodyPr/>
          <a:lstStyle>
            <a:lvl1pPr marL="292601" indent="-292601">
              <a:spcBef>
                <a:spcPts val="2400"/>
              </a:spcBef>
              <a:buClr>
                <a:srgbClr val="154780"/>
              </a:buClr>
              <a:buSzPct val="80000"/>
              <a:buFont typeface="Arial" panose="020B0604020202020204" pitchFamily="34" charset="0"/>
              <a:buChar char="►"/>
              <a:defRPr lang="en-US" sz="1800" b="0" i="0" kern="1200" baseline="0" dirty="0" smtClean="0">
                <a:solidFill>
                  <a:schemeClr val="tx1"/>
                </a:solidFill>
                <a:latin typeface="Aptos" panose="020B0004020202020204" pitchFamily="34" charset="0"/>
                <a:ea typeface="+mn-ea"/>
                <a:cs typeface="+mn-cs"/>
              </a:defRPr>
            </a:lvl1pPr>
            <a:lvl2pPr marL="568311" indent="-284156">
              <a:spcBef>
                <a:spcPts val="0"/>
              </a:spcBef>
              <a:buClr>
                <a:srgbClr val="154780"/>
              </a:buClr>
              <a:buSzPct val="80000"/>
              <a:buFont typeface="Arial" panose="020B0604020202020204" pitchFamily="34" charset="0"/>
              <a:buChar char="►"/>
              <a:defRPr sz="1800" b="0" i="0">
                <a:latin typeface="Aptos" panose="020B0004020202020204" pitchFamily="34" charset="0"/>
              </a:defRPr>
            </a:lvl2pPr>
            <a:lvl3pPr marL="865166" indent="-292093">
              <a:spcBef>
                <a:spcPts val="0"/>
              </a:spcBef>
              <a:buClr>
                <a:srgbClr val="154780"/>
              </a:buClr>
              <a:buFont typeface="Arial" panose="020B0604020202020204" pitchFamily="34" charset="0"/>
              <a:buChar char="●"/>
              <a:tabLst/>
              <a:defRPr sz="1800" b="0" i="0">
                <a:latin typeface="Aptos" panose="020B0004020202020204" pitchFamily="34" charset="0"/>
              </a:defRPr>
            </a:lvl3pPr>
            <a:lvl4pPr marL="1371566" indent="0">
              <a:buNone/>
              <a:defRPr/>
            </a:lvl4pPr>
            <a:lvl5pPr marL="1828754" indent="0">
              <a:buNone/>
              <a:defRPr/>
            </a:lvl5pPr>
          </a:lstStyle>
          <a:p>
            <a:pPr lvl="0"/>
            <a:r>
              <a:rPr lang="en-US"/>
              <a:t>Click to add first-level bullet</a:t>
            </a:r>
          </a:p>
          <a:p>
            <a:pPr lvl="1"/>
            <a:r>
              <a:rPr lang="en-US"/>
              <a:t>Second level</a:t>
            </a:r>
          </a:p>
          <a:p>
            <a:pPr lvl="2"/>
            <a:r>
              <a:rPr lang="en-US"/>
              <a:t>Third level</a:t>
            </a:r>
          </a:p>
        </p:txBody>
      </p:sp>
      <p:sp>
        <p:nvSpPr>
          <p:cNvPr id="13" name="Content Placeholder 1"/>
          <p:cNvSpPr>
            <a:spLocks noGrp="1"/>
          </p:cNvSpPr>
          <p:nvPr>
            <p:ph idx="24" hasCustomPrompt="1"/>
          </p:nvPr>
        </p:nvSpPr>
        <p:spPr>
          <a:xfrm>
            <a:off x="5854192" y="2454755"/>
            <a:ext cx="3137409" cy="2212497"/>
          </a:xfrm>
          <a:prstGeom prst="rect">
            <a:avLst/>
          </a:prstGeom>
          <a:ln w="9525" cmpd="sng">
            <a:solidFill>
              <a:schemeClr val="bg1">
                <a:lumMod val="75000"/>
              </a:schemeClr>
            </a:solidFill>
          </a:ln>
        </p:spPr>
        <p:txBody>
          <a:bodyPr/>
          <a:lstStyle>
            <a:lvl1pPr marL="292601" indent="-292601">
              <a:spcBef>
                <a:spcPts val="2400"/>
              </a:spcBef>
              <a:buClr>
                <a:srgbClr val="154780"/>
              </a:buClr>
              <a:buSzPct val="80000"/>
              <a:buFont typeface="Arial" panose="020B0604020202020204" pitchFamily="34" charset="0"/>
              <a:buChar char="►"/>
              <a:defRPr lang="en-US" sz="1800" b="0" i="0" kern="1200" baseline="0" dirty="0" smtClean="0">
                <a:solidFill>
                  <a:schemeClr val="tx1"/>
                </a:solidFill>
                <a:latin typeface="Aptos" panose="020B0004020202020204" pitchFamily="34" charset="0"/>
                <a:ea typeface="+mn-ea"/>
                <a:cs typeface="+mn-cs"/>
              </a:defRPr>
            </a:lvl1pPr>
            <a:lvl2pPr marL="568311" indent="-284156">
              <a:spcBef>
                <a:spcPts val="0"/>
              </a:spcBef>
              <a:buClr>
                <a:srgbClr val="154780"/>
              </a:buClr>
              <a:buSzPct val="80000"/>
              <a:buFont typeface="Arial" panose="020B0604020202020204" pitchFamily="34" charset="0"/>
              <a:buChar char="►"/>
              <a:defRPr sz="1800" b="0" i="0">
                <a:latin typeface="Aptos" panose="020B0004020202020204" pitchFamily="34" charset="0"/>
              </a:defRPr>
            </a:lvl2pPr>
            <a:lvl3pPr marL="865166" indent="-292093">
              <a:spcBef>
                <a:spcPts val="0"/>
              </a:spcBef>
              <a:buClr>
                <a:srgbClr val="154780"/>
              </a:buClr>
              <a:buFont typeface="Arial" panose="020B0604020202020204" pitchFamily="34" charset="0"/>
              <a:buChar char="●"/>
              <a:tabLst/>
              <a:defRPr sz="1800" b="0" i="0">
                <a:latin typeface="Aptos" panose="020B0004020202020204" pitchFamily="34" charset="0"/>
              </a:defRPr>
            </a:lvl3pPr>
            <a:lvl4pPr marL="1371566" indent="0">
              <a:buNone/>
              <a:defRPr/>
            </a:lvl4pPr>
            <a:lvl5pPr marL="1828754" indent="0">
              <a:buNone/>
              <a:defRPr/>
            </a:lvl5pPr>
          </a:lstStyle>
          <a:p>
            <a:pPr lvl="0"/>
            <a:r>
              <a:rPr lang="en-US"/>
              <a:t>Click to add first-level bullet</a:t>
            </a:r>
          </a:p>
          <a:p>
            <a:pPr lvl="1"/>
            <a:r>
              <a:rPr lang="en-US"/>
              <a:t>Second level</a:t>
            </a:r>
          </a:p>
          <a:p>
            <a:pPr lvl="2"/>
            <a:r>
              <a:rPr lang="en-US"/>
              <a:t>Third level</a:t>
            </a:r>
          </a:p>
        </p:txBody>
      </p:sp>
      <p:sp>
        <p:nvSpPr>
          <p:cNvPr id="8" name="Source"/>
          <p:cNvSpPr>
            <a:spLocks noGrp="1"/>
          </p:cNvSpPr>
          <p:nvPr>
            <p:ph idx="15" hasCustomPrompt="1"/>
            <p:custDataLst>
              <p:tags r:id="rId1"/>
            </p:custDataLst>
          </p:nvPr>
        </p:nvSpPr>
        <p:spPr>
          <a:xfrm>
            <a:off x="2600960" y="4784090"/>
            <a:ext cx="6180575"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378" rtl="0" eaLnBrk="0" fontAlgn="base" latinLnBrk="0" hangingPunct="0">
              <a:lnSpc>
                <a:spcPct val="100000"/>
              </a:lnSpc>
              <a:spcBef>
                <a:spcPts val="0"/>
              </a:spcBef>
              <a:spcAft>
                <a:spcPct val="0"/>
              </a:spcAft>
              <a:buClr>
                <a:srgbClr val="B50D0D"/>
              </a:buClr>
              <a:buSzPct val="100000"/>
              <a:buFont typeface="Wingdings" pitchFamily="-1" charset="2"/>
              <a:buNone/>
              <a:tabLst/>
              <a:defRPr sz="1200" b="0" i="0">
                <a:solidFill>
                  <a:srgbClr val="000000"/>
                </a:solidFill>
                <a:latin typeface="Aptos" panose="020B0004020202020204" pitchFamily="34" charset="0"/>
                <a:cs typeface="Calibri"/>
              </a:defRPr>
            </a:lvl1pPr>
            <a:lvl2pPr marL="749282" indent="-406390">
              <a:spcBef>
                <a:spcPts val="0"/>
              </a:spcBef>
              <a:buClr>
                <a:srgbClr val="B50D0D"/>
              </a:buClr>
              <a:buFont typeface="Lucida Grande"/>
              <a:buNone/>
              <a:defRPr sz="1000">
                <a:latin typeface="Georgia"/>
                <a:cs typeface="Georgia"/>
              </a:defRPr>
            </a:lvl2pPr>
            <a:lvl3pPr marL="800080" indent="342892">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Tree>
    <p:extLst>
      <p:ext uri="{BB962C8B-B14F-4D97-AF65-F5344CB8AC3E}">
        <p14:creationId xmlns:p14="http://schemas.microsoft.com/office/powerpoint/2010/main" val="3848634062"/>
      </p:ext>
    </p:extLst>
  </p:cSld>
  <p:clrMapOvr>
    <a:masterClrMapping/>
  </p:clrMapOvr>
  <p:extLst>
    <p:ext uri="{DCECCB84-F9BA-43D5-87BE-67443E8EF086}">
      <p15:sldGuideLst xmlns:p15="http://schemas.microsoft.com/office/powerpoint/2012/main">
        <p15:guide id="1" orient="horz" pos="1215">
          <p15:clr>
            <a:srgbClr val="FBAE40"/>
          </p15:clr>
        </p15:guide>
        <p15:guide id="2" pos="2160">
          <p15:clr>
            <a:srgbClr val="FBAE40"/>
          </p15:clr>
        </p15:guide>
        <p15:guide id="3" pos="2754">
          <p15:clr>
            <a:srgbClr val="FBAE40"/>
          </p15:clr>
        </p15:guide>
        <p15:guide id="4" pos="4248">
          <p15:clr>
            <a:srgbClr val="FBAE40"/>
          </p15:clr>
        </p15:guide>
        <p15:guide id="5" pos="1224">
          <p15:clr>
            <a:srgbClr val="FBAE40"/>
          </p15:clr>
        </p15:guide>
        <p15:guide id="6" orient="horz" pos="63">
          <p15:clr>
            <a:srgbClr val="FBAE40"/>
          </p15:clr>
        </p15:guide>
        <p15:guide id="7" orient="horz" pos="2205">
          <p15:clr>
            <a:srgbClr val="FBAE40"/>
          </p15:clr>
        </p15:guide>
        <p15:guide id="8" orient="horz" pos="1107">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One-liner">
    <p:bg>
      <p:bgPr>
        <a:solidFill>
          <a:schemeClr val="accent3">
            <a:alpha val="85000"/>
          </a:schemeClr>
        </a:solidFill>
        <a:effectLst/>
      </p:bgPr>
    </p:bg>
    <p:spTree>
      <p:nvGrpSpPr>
        <p:cNvPr id="1" name=""/>
        <p:cNvGrpSpPr/>
        <p:nvPr/>
      </p:nvGrpSpPr>
      <p:grpSpPr>
        <a:xfrm>
          <a:off x="0" y="0"/>
          <a:ext cx="0" cy="0"/>
          <a:chOff x="0" y="0"/>
          <a:chExt cx="0" cy="0"/>
        </a:xfrm>
      </p:grpSpPr>
      <p:sp>
        <p:nvSpPr>
          <p:cNvPr id="8" name="Decorative bar">
            <a:extLst>
              <a:ext uri="{FF2B5EF4-FFF2-40B4-BE49-F238E27FC236}">
                <a16:creationId xmlns:a16="http://schemas.microsoft.com/office/drawing/2014/main" id="{B68C9810-CECA-C2C7-5169-6BDDE9F6BD7D}"/>
              </a:ext>
              <a:ext uri="{C183D7F6-B498-43B3-948B-1728B52AA6E4}">
                <adec:decorative xmlns:adec="http://schemas.microsoft.com/office/drawing/2017/decorative" val="1"/>
              </a:ext>
            </a:extLst>
          </p:cNvPr>
          <p:cNvSpPr/>
          <p:nvPr userDrawn="1"/>
        </p:nvSpPr>
        <p:spPr>
          <a:xfrm>
            <a:off x="0" y="2113178"/>
            <a:ext cx="9144000" cy="914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Decorative line">
            <a:extLst>
              <a:ext uri="{FF2B5EF4-FFF2-40B4-BE49-F238E27FC236}">
                <a16:creationId xmlns:a16="http://schemas.microsoft.com/office/drawing/2014/main" id="{FA715414-CBB5-3BDD-F2EE-623944218DD8}"/>
              </a:ext>
            </a:extLst>
          </p:cNvPr>
          <p:cNvSpPr/>
          <p:nvPr userDrawn="1"/>
        </p:nvSpPr>
        <p:spPr>
          <a:xfrm>
            <a:off x="0" y="3028950"/>
            <a:ext cx="9144000"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a:extLst>
              <a:ext uri="{FF2B5EF4-FFF2-40B4-BE49-F238E27FC236}">
                <a16:creationId xmlns:a16="http://schemas.microsoft.com/office/drawing/2014/main" id="{1106AA7A-561F-0085-4C9C-12CC94DDFA6A}"/>
              </a:ext>
            </a:extLst>
          </p:cNvPr>
          <p:cNvSpPr>
            <a:spLocks noGrp="1"/>
          </p:cNvSpPr>
          <p:nvPr>
            <p:ph type="title"/>
          </p:nvPr>
        </p:nvSpPr>
        <p:spPr>
          <a:xfrm>
            <a:off x="628650" y="2157984"/>
            <a:ext cx="7886700" cy="914400"/>
          </a:xfrm>
          <a:prstGeom prst="rect">
            <a:avLst/>
          </a:prstGeom>
        </p:spPr>
        <p:txBody>
          <a:bodyPr anchor="ctr"/>
          <a:lstStyle>
            <a:lvl1pPr algn="ctr">
              <a:defRPr sz="2400"/>
            </a:lvl1pPr>
          </a:lstStyle>
          <a:p>
            <a:r>
              <a:rPr lang="en-US"/>
              <a:t>Click to edit Master title style</a:t>
            </a:r>
          </a:p>
        </p:txBody>
      </p:sp>
      <p:sp>
        <p:nvSpPr>
          <p:cNvPr id="2" name="Slide number">
            <a:extLst>
              <a:ext uri="{FF2B5EF4-FFF2-40B4-BE49-F238E27FC236}">
                <a16:creationId xmlns:a16="http://schemas.microsoft.com/office/drawing/2014/main" id="{61047688-A1EA-13C0-BAEE-CDA57665234C}"/>
              </a:ext>
            </a:extLst>
          </p:cNvPr>
          <p:cNvSpPr>
            <a:spLocks noGrp="1"/>
          </p:cNvSpPr>
          <p:nvPr>
            <p:ph type="sldNum" sz="quarter" idx="10"/>
          </p:nvPr>
        </p:nvSpPr>
        <p:spPr>
          <a:xfrm>
            <a:off x="8339328" y="4810518"/>
            <a:ext cx="649224" cy="274637"/>
          </a:xfrm>
          <a:prstGeom prst="rect">
            <a:avLst/>
          </a:prstGeom>
        </p:spPr>
        <p:txBody>
          <a:bodyPr/>
          <a:lstStyle/>
          <a:p>
            <a:fld id="{FA8F3C7B-73FF-204A-9C8F-90D4B6613D28}" type="slidenum">
              <a:rPr lang="en-US" smtClean="0"/>
              <a:pPr/>
              <a:t>‹#›</a:t>
            </a:fld>
            <a:endParaRPr lang="en-US"/>
          </a:p>
        </p:txBody>
      </p:sp>
    </p:spTree>
    <p:extLst>
      <p:ext uri="{BB962C8B-B14F-4D97-AF65-F5344CB8AC3E}">
        <p14:creationId xmlns:p14="http://schemas.microsoft.com/office/powerpoint/2010/main" val="190389417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ycl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9" name="Center image">
            <a:extLst>
              <a:ext uri="{FF2B5EF4-FFF2-40B4-BE49-F238E27FC236}">
                <a16:creationId xmlns:a16="http://schemas.microsoft.com/office/drawing/2014/main" id="{9FE92695-122F-A67C-671E-200B6446D0E5}"/>
              </a:ext>
            </a:extLst>
          </p:cNvPr>
          <p:cNvSpPr>
            <a:spLocks noGrp="1"/>
          </p:cNvSpPr>
          <p:nvPr>
            <p:ph type="pic" sz="quarter" idx="27"/>
          </p:nvPr>
        </p:nvSpPr>
        <p:spPr>
          <a:xfrm>
            <a:off x="5090399" y="1420188"/>
            <a:ext cx="1946660" cy="1938176"/>
          </a:xfrm>
          <a:prstGeom prst="rect">
            <a:avLst/>
          </a:prstGeom>
        </p:spPr>
        <p:txBody>
          <a:bodyPr/>
          <a:lstStyle>
            <a:lvl1pPr marL="0" indent="0">
              <a:buFontTx/>
              <a:buNone/>
              <a:defRPr>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10" name="Box 1">
            <a:extLst>
              <a:ext uri="{FF2B5EF4-FFF2-40B4-BE49-F238E27FC236}">
                <a16:creationId xmlns:a16="http://schemas.microsoft.com/office/drawing/2014/main" id="{8B5990B5-FA56-1501-4BD8-DE3E7D3BD0E3}"/>
              </a:ext>
            </a:extLst>
          </p:cNvPr>
          <p:cNvSpPr>
            <a:spLocks noGrp="1"/>
          </p:cNvSpPr>
          <p:nvPr>
            <p:ph idx="20" hasCustomPrompt="1"/>
          </p:nvPr>
        </p:nvSpPr>
        <p:spPr>
          <a:xfrm>
            <a:off x="7345557" y="1184694"/>
            <a:ext cx="1645920" cy="1143000"/>
          </a:xfrm>
          <a:prstGeom prst="rect">
            <a:avLst/>
          </a:prstGeom>
          <a:solidFill>
            <a:schemeClr val="bg1">
              <a:lumMod val="85000"/>
            </a:schemeClr>
          </a:solidFill>
          <a:ln w="12700" cmpd="sng">
            <a:solidFill>
              <a:schemeClr val="accent2"/>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11" name="Box 2">
            <a:extLst>
              <a:ext uri="{FF2B5EF4-FFF2-40B4-BE49-F238E27FC236}">
                <a16:creationId xmlns:a16="http://schemas.microsoft.com/office/drawing/2014/main" id="{9ED913EF-8911-03A6-2937-ED8EC5DD70AB}"/>
              </a:ext>
            </a:extLst>
          </p:cNvPr>
          <p:cNvSpPr>
            <a:spLocks noGrp="1"/>
          </p:cNvSpPr>
          <p:nvPr>
            <p:ph idx="22" hasCustomPrompt="1"/>
          </p:nvPr>
        </p:nvSpPr>
        <p:spPr>
          <a:xfrm>
            <a:off x="7345557" y="2815806"/>
            <a:ext cx="1645920" cy="1143000"/>
          </a:xfrm>
          <a:prstGeom prst="rect">
            <a:avLst/>
          </a:prstGeom>
          <a:solidFill>
            <a:schemeClr val="bg1">
              <a:lumMod val="85000"/>
            </a:schemeClr>
          </a:solidFill>
          <a:ln w="12700" cmpd="sng">
            <a:solidFill>
              <a:schemeClr val="accent3"/>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12" name="Box 3">
            <a:extLst>
              <a:ext uri="{FF2B5EF4-FFF2-40B4-BE49-F238E27FC236}">
                <a16:creationId xmlns:a16="http://schemas.microsoft.com/office/drawing/2014/main" id="{D9D4C0A3-B500-0EB9-3BE2-FDC302A9DB7B}"/>
              </a:ext>
            </a:extLst>
          </p:cNvPr>
          <p:cNvSpPr>
            <a:spLocks noGrp="1"/>
          </p:cNvSpPr>
          <p:nvPr>
            <p:ph idx="26" hasCustomPrompt="1"/>
          </p:nvPr>
        </p:nvSpPr>
        <p:spPr>
          <a:xfrm>
            <a:off x="5238590" y="3491789"/>
            <a:ext cx="1645920" cy="1143000"/>
          </a:xfrm>
          <a:prstGeom prst="rect">
            <a:avLst/>
          </a:prstGeom>
          <a:solidFill>
            <a:schemeClr val="bg1">
              <a:lumMod val="85000"/>
            </a:schemeClr>
          </a:solidFill>
          <a:ln w="12700" cmpd="sng">
            <a:solidFill>
              <a:schemeClr val="accent4"/>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13" name="Box 4">
            <a:extLst>
              <a:ext uri="{FF2B5EF4-FFF2-40B4-BE49-F238E27FC236}">
                <a16:creationId xmlns:a16="http://schemas.microsoft.com/office/drawing/2014/main" id="{552AD52A-230E-0754-F2C8-13085D465BC6}"/>
              </a:ext>
            </a:extLst>
          </p:cNvPr>
          <p:cNvSpPr>
            <a:spLocks noGrp="1"/>
          </p:cNvSpPr>
          <p:nvPr>
            <p:ph idx="24" hasCustomPrompt="1"/>
          </p:nvPr>
        </p:nvSpPr>
        <p:spPr>
          <a:xfrm>
            <a:off x="3143281" y="2815806"/>
            <a:ext cx="1645920" cy="1143000"/>
          </a:xfrm>
          <a:prstGeom prst="rect">
            <a:avLst/>
          </a:prstGeom>
          <a:solidFill>
            <a:schemeClr val="bg1">
              <a:lumMod val="85000"/>
            </a:schemeClr>
          </a:solidFill>
          <a:ln w="12700" cmpd="sng">
            <a:solidFill>
              <a:schemeClr val="accent5"/>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4" name="Box 5">
            <a:extLst>
              <a:ext uri="{FF2B5EF4-FFF2-40B4-BE49-F238E27FC236}">
                <a16:creationId xmlns:a16="http://schemas.microsoft.com/office/drawing/2014/main" id="{7CB78997-F45C-C886-AA52-0E1A4B9F2516}"/>
              </a:ext>
            </a:extLst>
          </p:cNvPr>
          <p:cNvSpPr>
            <a:spLocks noGrp="1"/>
          </p:cNvSpPr>
          <p:nvPr>
            <p:ph idx="19" hasCustomPrompt="1"/>
          </p:nvPr>
        </p:nvSpPr>
        <p:spPr>
          <a:xfrm>
            <a:off x="3143281" y="1184694"/>
            <a:ext cx="1645920" cy="1143000"/>
          </a:xfrm>
          <a:prstGeom prst="rect">
            <a:avLst/>
          </a:prstGeom>
          <a:solidFill>
            <a:schemeClr val="bg1">
              <a:lumMod val="85000"/>
            </a:schemeClr>
          </a:solidFill>
          <a:ln w="12700" cmpd="sng">
            <a:solidFill>
              <a:schemeClr val="accent6"/>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15" name="Box 6">
            <a:extLst>
              <a:ext uri="{FF2B5EF4-FFF2-40B4-BE49-F238E27FC236}">
                <a16:creationId xmlns:a16="http://schemas.microsoft.com/office/drawing/2014/main" id="{236FF54C-ECEA-AD15-9E79-EFD2D8D49E3D}"/>
              </a:ext>
            </a:extLst>
          </p:cNvPr>
          <p:cNvSpPr>
            <a:spLocks noGrp="1"/>
          </p:cNvSpPr>
          <p:nvPr>
            <p:ph idx="21" hasCustomPrompt="1"/>
          </p:nvPr>
        </p:nvSpPr>
        <p:spPr>
          <a:xfrm>
            <a:off x="5238590" y="143763"/>
            <a:ext cx="1645920" cy="1143000"/>
          </a:xfrm>
          <a:prstGeom prst="rect">
            <a:avLst/>
          </a:prstGeom>
          <a:solidFill>
            <a:schemeClr val="bg1">
              <a:lumMod val="85000"/>
            </a:schemeClr>
          </a:solidFill>
          <a:ln w="12700" cmpd="sng">
            <a:solidFill>
              <a:schemeClr val="accent1"/>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74320"/>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594208922"/>
      </p:ext>
    </p:extLst>
  </p:cSld>
  <p:clrMapOvr>
    <a:masterClrMapping/>
  </p:clrMapOvr>
  <p:extLst>
    <p:ext uri="{DCECCB84-F9BA-43D5-87BE-67443E8EF086}">
      <p15:sldGuideLst xmlns:p15="http://schemas.microsoft.com/office/powerpoint/2012/main">
        <p15:guide id="1" orient="horz" pos="1620">
          <p15:clr>
            <a:srgbClr val="FBAE40"/>
          </p15:clr>
        </p15:guide>
        <p15:guide id="2" pos="1992">
          <p15:clr>
            <a:srgbClr val="FBAE40"/>
          </p15:clr>
        </p15:guide>
        <p15:guide id="4" pos="3816">
          <p15:clr>
            <a:srgbClr val="F26B43"/>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ycle-2">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9" name=" Center image">
            <a:extLst>
              <a:ext uri="{FF2B5EF4-FFF2-40B4-BE49-F238E27FC236}">
                <a16:creationId xmlns:a16="http://schemas.microsoft.com/office/drawing/2014/main" id="{9FE92695-122F-A67C-671E-200B6446D0E5}"/>
              </a:ext>
            </a:extLst>
          </p:cNvPr>
          <p:cNvSpPr>
            <a:spLocks noGrp="1"/>
          </p:cNvSpPr>
          <p:nvPr>
            <p:ph type="pic" sz="quarter" idx="27"/>
          </p:nvPr>
        </p:nvSpPr>
        <p:spPr>
          <a:xfrm>
            <a:off x="5090399" y="1420188"/>
            <a:ext cx="1946660" cy="1938176"/>
          </a:xfrm>
          <a:prstGeom prst="rect">
            <a:avLst/>
          </a:prstGeom>
        </p:spPr>
        <p:txBody>
          <a:bodyPr/>
          <a:lstStyle>
            <a:lvl1pPr marL="0" indent="0">
              <a:buFontTx/>
              <a:buNone/>
              <a:defRPr>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11" name="Box 1">
            <a:extLst>
              <a:ext uri="{FF2B5EF4-FFF2-40B4-BE49-F238E27FC236}">
                <a16:creationId xmlns:a16="http://schemas.microsoft.com/office/drawing/2014/main" id="{9ED913EF-8911-03A6-2937-ED8EC5DD70AB}"/>
              </a:ext>
            </a:extLst>
          </p:cNvPr>
          <p:cNvSpPr>
            <a:spLocks noGrp="1"/>
          </p:cNvSpPr>
          <p:nvPr>
            <p:ph idx="22" hasCustomPrompt="1"/>
          </p:nvPr>
        </p:nvSpPr>
        <p:spPr>
          <a:xfrm>
            <a:off x="7260887" y="1817776"/>
            <a:ext cx="1645920" cy="1143000"/>
          </a:xfrm>
          <a:prstGeom prst="rect">
            <a:avLst/>
          </a:prstGeom>
          <a:solidFill>
            <a:schemeClr val="bg1">
              <a:lumMod val="85000"/>
            </a:schemeClr>
          </a:solidFill>
          <a:ln w="12700" cmpd="sng">
            <a:solidFill>
              <a:schemeClr val="accent2"/>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12" name="Box 2">
            <a:extLst>
              <a:ext uri="{FF2B5EF4-FFF2-40B4-BE49-F238E27FC236}">
                <a16:creationId xmlns:a16="http://schemas.microsoft.com/office/drawing/2014/main" id="{D9D4C0A3-B500-0EB9-3BE2-FDC302A9DB7B}"/>
              </a:ext>
            </a:extLst>
          </p:cNvPr>
          <p:cNvSpPr>
            <a:spLocks noGrp="1"/>
          </p:cNvSpPr>
          <p:nvPr>
            <p:ph idx="26" hasCustomPrompt="1"/>
          </p:nvPr>
        </p:nvSpPr>
        <p:spPr>
          <a:xfrm>
            <a:off x="6825389" y="3491598"/>
            <a:ext cx="1645920" cy="1143000"/>
          </a:xfrm>
          <a:prstGeom prst="rect">
            <a:avLst/>
          </a:prstGeom>
          <a:solidFill>
            <a:schemeClr val="bg1">
              <a:lumMod val="85000"/>
            </a:schemeClr>
          </a:solidFill>
          <a:ln w="12700" cmpd="sng">
            <a:solidFill>
              <a:schemeClr val="accent3"/>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13" name="Box 3">
            <a:extLst>
              <a:ext uri="{FF2B5EF4-FFF2-40B4-BE49-F238E27FC236}">
                <a16:creationId xmlns:a16="http://schemas.microsoft.com/office/drawing/2014/main" id="{552AD52A-230E-0754-F2C8-13085D465BC6}"/>
              </a:ext>
            </a:extLst>
          </p:cNvPr>
          <p:cNvSpPr>
            <a:spLocks noGrp="1"/>
          </p:cNvSpPr>
          <p:nvPr>
            <p:ph idx="24" hasCustomPrompt="1"/>
          </p:nvPr>
        </p:nvSpPr>
        <p:spPr>
          <a:xfrm>
            <a:off x="3654983" y="3488360"/>
            <a:ext cx="1645920" cy="1143000"/>
          </a:xfrm>
          <a:prstGeom prst="rect">
            <a:avLst/>
          </a:prstGeom>
          <a:solidFill>
            <a:schemeClr val="bg1">
              <a:lumMod val="85000"/>
            </a:schemeClr>
          </a:solidFill>
          <a:ln w="12700" cmpd="sng">
            <a:solidFill>
              <a:schemeClr val="accent5"/>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4" name="Box 4">
            <a:extLst>
              <a:ext uri="{FF2B5EF4-FFF2-40B4-BE49-F238E27FC236}">
                <a16:creationId xmlns:a16="http://schemas.microsoft.com/office/drawing/2014/main" id="{7CB78997-F45C-C886-AA52-0E1A4B9F2516}"/>
              </a:ext>
            </a:extLst>
          </p:cNvPr>
          <p:cNvSpPr>
            <a:spLocks noGrp="1"/>
          </p:cNvSpPr>
          <p:nvPr>
            <p:ph idx="19" hasCustomPrompt="1"/>
          </p:nvPr>
        </p:nvSpPr>
        <p:spPr>
          <a:xfrm>
            <a:off x="3227951" y="1817776"/>
            <a:ext cx="1645920" cy="1143000"/>
          </a:xfrm>
          <a:prstGeom prst="rect">
            <a:avLst/>
          </a:prstGeom>
          <a:solidFill>
            <a:schemeClr val="bg1">
              <a:lumMod val="85000"/>
            </a:schemeClr>
          </a:solidFill>
          <a:ln w="12700" cmpd="sng">
            <a:solidFill>
              <a:schemeClr val="accent6"/>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15" name="Box 5">
            <a:extLst>
              <a:ext uri="{FF2B5EF4-FFF2-40B4-BE49-F238E27FC236}">
                <a16:creationId xmlns:a16="http://schemas.microsoft.com/office/drawing/2014/main" id="{236FF54C-ECEA-AD15-9E79-EFD2D8D49E3D}"/>
              </a:ext>
            </a:extLst>
          </p:cNvPr>
          <p:cNvSpPr>
            <a:spLocks noGrp="1"/>
          </p:cNvSpPr>
          <p:nvPr>
            <p:ph idx="21" hasCustomPrompt="1"/>
          </p:nvPr>
        </p:nvSpPr>
        <p:spPr>
          <a:xfrm>
            <a:off x="5236735" y="143763"/>
            <a:ext cx="1645920" cy="1143000"/>
          </a:xfrm>
          <a:prstGeom prst="rect">
            <a:avLst/>
          </a:prstGeom>
          <a:solidFill>
            <a:schemeClr val="bg1">
              <a:lumMod val="85000"/>
            </a:schemeClr>
          </a:solidFill>
          <a:ln w="12700" cmpd="sng">
            <a:solidFill>
              <a:schemeClr val="accent1"/>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74320"/>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n-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681327395"/>
      </p:ext>
    </p:extLst>
  </p:cSld>
  <p:clrMapOvr>
    <a:masterClrMapping/>
  </p:clrMapOvr>
  <p:extLst>
    <p:ext uri="{DCECCB84-F9BA-43D5-87BE-67443E8EF086}">
      <p15:sldGuideLst xmlns:p15="http://schemas.microsoft.com/office/powerpoint/2012/main">
        <p15:guide id="1" orient="horz" pos="1620">
          <p15:clr>
            <a:srgbClr val="FBAE40"/>
          </p15:clr>
        </p15:guide>
        <p15:guide id="2" pos="1992">
          <p15:clr>
            <a:srgbClr val="FBAE40"/>
          </p15:clr>
        </p15:guide>
        <p15:guide id="4" pos="3816">
          <p15:clr>
            <a:srgbClr val="F26B43"/>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Vertical venn">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BEB118F3-18F1-3D4F-8875-6DEF12C4AF7E}"/>
              </a:ext>
            </a:extLst>
          </p:cNvPr>
          <p:cNvSpPr>
            <a:spLocks noGrp="1"/>
          </p:cNvSpPr>
          <p:nvPr>
            <p:ph type="title" hasCustomPrompt="1"/>
          </p:nvPr>
        </p:nvSpPr>
        <p:spPr>
          <a:xfrm>
            <a:off x="149315" y="66526"/>
            <a:ext cx="2191563" cy="1243172"/>
          </a:xfrm>
        </p:spPr>
        <p:txBody>
          <a:bodyPr/>
          <a:lstStyle>
            <a:lvl1pPr>
              <a:defRPr>
                <a:latin typeface="Georgia" panose="02040502050405020303" pitchFamily="18" charset="0"/>
              </a:defRPr>
            </a:lvl1pPr>
          </a:lstStyle>
          <a:p>
            <a:r>
              <a:rPr lang="en-US"/>
              <a:t>Click to add title</a:t>
            </a:r>
          </a:p>
        </p:txBody>
      </p:sp>
      <p:sp>
        <p:nvSpPr>
          <p:cNvPr id="9" name="Subtitle">
            <a:extLst>
              <a:ext uri="{FF2B5EF4-FFF2-40B4-BE49-F238E27FC236}">
                <a16:creationId xmlns:a16="http://schemas.microsoft.com/office/drawing/2014/main" id="{AA6D0782-790C-514E-965F-639EC2EFC43D}"/>
              </a:ext>
            </a:extLst>
          </p:cNvPr>
          <p:cNvSpPr>
            <a:spLocks noGrp="1"/>
          </p:cNvSpPr>
          <p:nvPr>
            <p:ph type="body" sz="quarter" idx="14" hasCustomPrompt="1"/>
          </p:nvPr>
        </p:nvSpPr>
        <p:spPr>
          <a:xfrm>
            <a:off x="149315" y="2900920"/>
            <a:ext cx="2191563"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4" name="Caption">
            <a:extLst>
              <a:ext uri="{FF2B5EF4-FFF2-40B4-BE49-F238E27FC236}">
                <a16:creationId xmlns:a16="http://schemas.microsoft.com/office/drawing/2014/main" id="{221D38F6-60AE-6E36-03E5-C04BE1168869}"/>
              </a:ext>
            </a:extLst>
          </p:cNvPr>
          <p:cNvSpPr>
            <a:spLocks noGrp="1"/>
          </p:cNvSpPr>
          <p:nvPr>
            <p:ph type="body" sz="quarter" idx="17" hasCustomPrompt="1"/>
          </p:nvPr>
        </p:nvSpPr>
        <p:spPr>
          <a:xfrm>
            <a:off x="3158067" y="133350"/>
            <a:ext cx="5855598" cy="448056"/>
          </a:xfrm>
          <a:prstGeom prst="rect">
            <a:avLst/>
          </a:prstGeom>
          <a:solidFill>
            <a:schemeClr val="accent2">
              <a:alpha val="5000"/>
            </a:schemeClr>
          </a:solidFill>
          <a:ln>
            <a:noFill/>
          </a:ln>
        </p:spPr>
        <p:txBody>
          <a:bodyPr vert="horz" anchor="ctr"/>
          <a:lstStyle>
            <a:lvl1pPr marL="0" indent="0" algn="ctr">
              <a:buNone/>
              <a:defRPr sz="1400" baseline="0">
                <a:latin typeface="Georgia" panose="02040502050405020303" pitchFamily="18" charset="0"/>
              </a:defRPr>
            </a:lvl1pPr>
            <a:lvl2pPr marL="457200" indent="0">
              <a:buNone/>
              <a:defRPr/>
            </a:lvl2pPr>
          </a:lstStyle>
          <a:p>
            <a:pPr lvl="0"/>
            <a:r>
              <a:rPr lang="en-US"/>
              <a:t>Click to add caption</a:t>
            </a:r>
          </a:p>
        </p:txBody>
      </p:sp>
      <p:sp>
        <p:nvSpPr>
          <p:cNvPr id="12" name="Circle 1">
            <a:extLst>
              <a:ext uri="{FF2B5EF4-FFF2-40B4-BE49-F238E27FC236}">
                <a16:creationId xmlns:a16="http://schemas.microsoft.com/office/drawing/2014/main" id="{64242F61-8EA4-184F-A007-5A8550FDE1B1}"/>
              </a:ext>
            </a:extLst>
          </p:cNvPr>
          <p:cNvSpPr>
            <a:spLocks noGrp="1"/>
          </p:cNvSpPr>
          <p:nvPr>
            <p:ph idx="19" hasCustomPrompt="1"/>
          </p:nvPr>
        </p:nvSpPr>
        <p:spPr>
          <a:xfrm>
            <a:off x="3733293" y="940039"/>
            <a:ext cx="2790772" cy="2552177"/>
          </a:xfrm>
          <a:prstGeom prst="ellipse">
            <a:avLst/>
          </a:prstGeom>
          <a:solidFill>
            <a:schemeClr val="accent2">
              <a:lumMod val="20000"/>
              <a:lumOff val="80000"/>
              <a:alpha val="40000"/>
            </a:schemeClr>
          </a:solidFill>
          <a:ln w="38100" cmpd="sng">
            <a:noFill/>
          </a:ln>
        </p:spPr>
        <p:txBody>
          <a:bodyPr/>
          <a:lstStyle>
            <a:lvl1pPr marL="0" indent="0" algn="l">
              <a:spcBef>
                <a:spcPts val="0"/>
              </a:spcBef>
              <a:buClr>
                <a:srgbClr val="F98419"/>
              </a:buClr>
              <a:buSzPct val="80000"/>
              <a:buFont typeface="Arial" panose="020B0604020202020204" pitchFamily="34" charset="0"/>
              <a:buNone/>
              <a:defRPr lang="en-US" sz="1600" b="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0" indent="0" algn="ctr">
              <a:spcBef>
                <a:spcPts val="0"/>
              </a:spcBef>
              <a:buClr>
                <a:srgbClr val="F98419"/>
              </a:buClr>
              <a:buSzPct val="80000"/>
              <a:buFont typeface="Arial" panose="020B0604020202020204" pitchFamily="34" charset="0"/>
              <a:buNone/>
              <a:defRPr sz="1600"/>
            </a:lvl2pPr>
            <a:lvl3pPr marL="573087" indent="0">
              <a:spcBef>
                <a:spcPts val="0"/>
              </a:spcBef>
              <a:buClr>
                <a:srgbClr val="F98419"/>
              </a:buClr>
              <a:buFont typeface="Arial" panose="020B0604020202020204" pitchFamily="34" charset="0"/>
              <a:buNone/>
              <a:tabLst/>
              <a:defRPr sz="1600"/>
            </a:lvl3pPr>
            <a:lvl4pPr marL="1371600" indent="0">
              <a:buNone/>
              <a:defRPr/>
            </a:lvl4pPr>
            <a:lvl5pPr marL="1828800" indent="0">
              <a:buNone/>
              <a:defRPr/>
            </a:lvl5pPr>
          </a:lstStyle>
          <a:p>
            <a:pPr lvl="0"/>
            <a:r>
              <a:rPr lang="en-US"/>
              <a:t>Click to add first-level bullet</a:t>
            </a:r>
          </a:p>
        </p:txBody>
      </p:sp>
      <p:sp>
        <p:nvSpPr>
          <p:cNvPr id="11" name="Circle 2">
            <a:extLst>
              <a:ext uri="{FF2B5EF4-FFF2-40B4-BE49-F238E27FC236}">
                <a16:creationId xmlns:a16="http://schemas.microsoft.com/office/drawing/2014/main" id="{5E4AB30B-0FD2-6B48-B41C-7A5D8D919019}"/>
              </a:ext>
            </a:extLst>
          </p:cNvPr>
          <p:cNvSpPr>
            <a:spLocks noGrp="1"/>
          </p:cNvSpPr>
          <p:nvPr>
            <p:ph idx="21" hasCustomPrompt="1"/>
          </p:nvPr>
        </p:nvSpPr>
        <p:spPr>
          <a:xfrm>
            <a:off x="5660317" y="940039"/>
            <a:ext cx="2790772" cy="2552177"/>
          </a:xfrm>
          <a:prstGeom prst="ellipse">
            <a:avLst/>
          </a:prstGeom>
          <a:solidFill>
            <a:schemeClr val="accent3">
              <a:lumMod val="20000"/>
              <a:lumOff val="80000"/>
              <a:alpha val="50000"/>
            </a:schemeClr>
          </a:solidFill>
          <a:ln w="38100" cmpd="sng">
            <a:noFill/>
          </a:ln>
        </p:spPr>
        <p:txBody>
          <a:bodyPr/>
          <a:lstStyle>
            <a:lvl1pPr marL="0" indent="0" algn="r">
              <a:spcBef>
                <a:spcPts val="0"/>
              </a:spcBef>
              <a:buClr>
                <a:srgbClr val="F98419"/>
              </a:buClr>
              <a:buSzPct val="80000"/>
              <a:buFont typeface="Arial" panose="020B0604020202020204" pitchFamily="34" charset="0"/>
              <a:buNone/>
              <a:defRPr lang="en-US" sz="1600" b="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0" indent="0" algn="ctr">
              <a:spcBef>
                <a:spcPts val="0"/>
              </a:spcBef>
              <a:buClr>
                <a:srgbClr val="F98419"/>
              </a:buClr>
              <a:buSzPct val="80000"/>
              <a:buFont typeface="Arial" panose="020B0604020202020204" pitchFamily="34" charset="0"/>
              <a:buNone/>
              <a:defRPr sz="1600"/>
            </a:lvl2pPr>
            <a:lvl3pPr marL="573087" indent="0">
              <a:spcBef>
                <a:spcPts val="0"/>
              </a:spcBef>
              <a:buClr>
                <a:srgbClr val="F98419"/>
              </a:buClr>
              <a:buFont typeface="Arial" panose="020B0604020202020204" pitchFamily="34" charset="0"/>
              <a:buNone/>
              <a:tabLst/>
              <a:defRPr sz="1600"/>
            </a:lvl3pPr>
            <a:lvl4pPr marL="1371600" indent="0">
              <a:buNone/>
              <a:defRPr/>
            </a:lvl4pPr>
            <a:lvl5pPr marL="1828800" indent="0">
              <a:buNone/>
              <a:defRPr/>
            </a:lvl5pPr>
          </a:lstStyle>
          <a:p>
            <a:pPr lvl="0"/>
            <a:r>
              <a:rPr lang="en-US"/>
              <a:t>Click to add first-level bullet</a:t>
            </a:r>
          </a:p>
        </p:txBody>
      </p:sp>
      <p:sp>
        <p:nvSpPr>
          <p:cNvPr id="14" name="Circle 3">
            <a:extLst>
              <a:ext uri="{FF2B5EF4-FFF2-40B4-BE49-F238E27FC236}">
                <a16:creationId xmlns:a16="http://schemas.microsoft.com/office/drawing/2014/main" id="{10DBC93F-DCA9-E145-9D20-F57AF65E7EE5}"/>
              </a:ext>
            </a:extLst>
          </p:cNvPr>
          <p:cNvSpPr>
            <a:spLocks noGrp="1"/>
          </p:cNvSpPr>
          <p:nvPr>
            <p:ph idx="20" hasCustomPrompt="1"/>
          </p:nvPr>
        </p:nvSpPr>
        <p:spPr>
          <a:xfrm>
            <a:off x="4700961" y="1844070"/>
            <a:ext cx="2790772" cy="2552177"/>
          </a:xfrm>
          <a:prstGeom prst="ellipse">
            <a:avLst/>
          </a:prstGeom>
          <a:solidFill>
            <a:schemeClr val="accent4">
              <a:lumMod val="20000"/>
              <a:lumOff val="80000"/>
              <a:alpha val="39931"/>
            </a:schemeClr>
          </a:solidFill>
          <a:ln w="38100" cmpd="sng">
            <a:noFill/>
          </a:ln>
        </p:spPr>
        <p:txBody>
          <a:bodyPr anchor="b"/>
          <a:lstStyle>
            <a:lvl1pPr marL="0" indent="0" algn="ctr">
              <a:spcBef>
                <a:spcPts val="0"/>
              </a:spcBef>
              <a:buClr>
                <a:srgbClr val="F98419"/>
              </a:buClr>
              <a:buSzPct val="80000"/>
              <a:buFont typeface="Arial" panose="020B0604020202020204" pitchFamily="34" charset="0"/>
              <a:buNone/>
              <a:defRPr lang="en-US" sz="1600" b="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0" indent="0" algn="ctr">
              <a:spcBef>
                <a:spcPts val="0"/>
              </a:spcBef>
              <a:buClr>
                <a:srgbClr val="F98419"/>
              </a:buClr>
              <a:buSzPct val="80000"/>
              <a:buFont typeface="Arial" panose="020B0604020202020204" pitchFamily="34" charset="0"/>
              <a:buNone/>
              <a:defRPr sz="1600"/>
            </a:lvl2pPr>
            <a:lvl3pPr marL="573087" indent="0">
              <a:spcBef>
                <a:spcPts val="0"/>
              </a:spcBef>
              <a:buClr>
                <a:srgbClr val="F98419"/>
              </a:buClr>
              <a:buFont typeface="Arial" panose="020B0604020202020204" pitchFamily="34" charset="0"/>
              <a:buNone/>
              <a:tabLst/>
              <a:defRPr sz="1600"/>
            </a:lvl3pPr>
            <a:lvl4pPr marL="1371600" indent="0">
              <a:buNone/>
              <a:defRPr/>
            </a:lvl4pPr>
            <a:lvl5pPr marL="1828800" indent="0">
              <a:buNone/>
              <a:defRPr/>
            </a:lvl5pPr>
          </a:lstStyle>
          <a:p>
            <a:pPr lvl="0"/>
            <a:r>
              <a:rPr lang="en-US"/>
              <a:t>Click to add first-level bullet</a:t>
            </a:r>
          </a:p>
        </p:txBody>
      </p:sp>
      <p:sp>
        <p:nvSpPr>
          <p:cNvPr id="13" name="Circle 4">
            <a:extLst>
              <a:ext uri="{FF2B5EF4-FFF2-40B4-BE49-F238E27FC236}">
                <a16:creationId xmlns:a16="http://schemas.microsoft.com/office/drawing/2014/main" id="{42458099-3A90-C247-84C6-E7D22E142591}"/>
              </a:ext>
            </a:extLst>
          </p:cNvPr>
          <p:cNvSpPr>
            <a:spLocks noGrp="1"/>
          </p:cNvSpPr>
          <p:nvPr>
            <p:ph idx="22" hasCustomPrompt="1"/>
          </p:nvPr>
        </p:nvSpPr>
        <p:spPr>
          <a:xfrm>
            <a:off x="5417465" y="1698847"/>
            <a:ext cx="1336802" cy="1034559"/>
          </a:xfrm>
          <a:prstGeom prst="rect">
            <a:avLst/>
          </a:prstGeom>
          <a:ln w="9525" cmpd="sng">
            <a:noFill/>
          </a:ln>
        </p:spPr>
        <p:txBody>
          <a:bodyPr anchor="ctr"/>
          <a:lstStyle>
            <a:lvl1pPr marL="0" indent="0" algn="ctr">
              <a:spcBef>
                <a:spcPts val="2400"/>
              </a:spcBef>
              <a:buClr>
                <a:srgbClr val="F98419"/>
              </a:buClr>
              <a:buSzPct val="80000"/>
              <a:buFont typeface="Arial" panose="020B0604020202020204" pitchFamily="34" charset="0"/>
              <a:buNone/>
              <a:defRPr lang="en-US" sz="1600" b="1" kern="1200" baseline="0" dirty="0" smtClean="0">
                <a:solidFill>
                  <a:schemeClr val="tx1"/>
                </a:solidFill>
                <a:latin typeface="+mn-lt"/>
                <a:ea typeface="+mn-ea"/>
                <a:cs typeface="+mn-cs"/>
              </a:defRPr>
            </a:lvl1pPr>
            <a:lvl2pPr marL="284162" indent="0" algn="ctr">
              <a:spcBef>
                <a:spcPts val="0"/>
              </a:spcBef>
              <a:buClr>
                <a:srgbClr val="F98419"/>
              </a:buClr>
              <a:buSzPct val="80000"/>
              <a:buFont typeface="Arial" panose="020B0604020202020204" pitchFamily="34" charset="0"/>
              <a:buNone/>
              <a:defRPr sz="1600"/>
            </a:lvl2pPr>
            <a:lvl3pPr marL="573087" indent="0" algn="ctr">
              <a:spcBef>
                <a:spcPts val="0"/>
              </a:spcBef>
              <a:buClr>
                <a:srgbClr val="F98419"/>
              </a:buClr>
              <a:buFont typeface="Arial" panose="020B0604020202020204" pitchFamily="34" charset="0"/>
              <a:buNone/>
              <a:tabLst/>
              <a:defRPr sz="1600"/>
            </a:lvl3pPr>
            <a:lvl4pPr marL="1371600" indent="0">
              <a:buNone/>
              <a:defRPr/>
            </a:lvl4pPr>
            <a:lvl5pPr marL="1828800" indent="0">
              <a:buNone/>
              <a:defRPr/>
            </a:lvl5pPr>
          </a:lstStyle>
          <a:p>
            <a:pPr lvl="0"/>
            <a:r>
              <a:rPr lang="en-US"/>
              <a:t>Click to add first-level bullet</a:t>
            </a:r>
          </a:p>
        </p:txBody>
      </p:sp>
      <p:sp>
        <p:nvSpPr>
          <p:cNvPr id="15" name="Source">
            <a:extLst>
              <a:ext uri="{FF2B5EF4-FFF2-40B4-BE49-F238E27FC236}">
                <a16:creationId xmlns:a16="http://schemas.microsoft.com/office/drawing/2014/main" id="{09DAFD96-322A-954E-B591-9667275294F4}"/>
              </a:ext>
            </a:extLst>
          </p:cNvPr>
          <p:cNvSpPr>
            <a:spLocks noGrp="1"/>
          </p:cNvSpPr>
          <p:nvPr>
            <p:ph idx="12" hasCustomPrompt="1"/>
          </p:nvPr>
        </p:nvSpPr>
        <p:spPr>
          <a:xfrm>
            <a:off x="3154680" y="4792204"/>
            <a:ext cx="4572000" cy="274320"/>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DD9C25E2-854F-494E-B9A7-115E3C7AA053}"/>
              </a:ext>
            </a:extLst>
          </p:cNvPr>
          <p:cNvSpPr>
            <a:spLocks noGrp="1"/>
          </p:cNvSpPr>
          <p:nvPr>
            <p:ph type="sldNum" sz="quarter" idx="23"/>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691699396"/>
      </p:ext>
    </p:extLst>
  </p:cSld>
  <p:clrMapOvr>
    <a:masterClrMapping/>
  </p:clrMapOvr>
  <p:extLst>
    <p:ext uri="{DCECCB84-F9BA-43D5-87BE-67443E8EF086}">
      <p15:sldGuideLst xmlns:p15="http://schemas.microsoft.com/office/powerpoint/2012/main">
        <p15:guide id="1" orient="horz" pos="294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ircle with bullet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10" name="Shape 1">
            <a:extLst>
              <a:ext uri="{FF2B5EF4-FFF2-40B4-BE49-F238E27FC236}">
                <a16:creationId xmlns:a16="http://schemas.microsoft.com/office/drawing/2014/main" id="{AF86E3CF-A0AD-2062-F097-EBF18D204838}"/>
              </a:ext>
              <a:ext uri="{C183D7F6-B498-43B3-948B-1728B52AA6E4}">
                <adec:decorative xmlns:adec="http://schemas.microsoft.com/office/drawing/2017/decorative" val="1"/>
              </a:ext>
            </a:extLst>
          </p:cNvPr>
          <p:cNvSpPr/>
          <p:nvPr userDrawn="1"/>
        </p:nvSpPr>
        <p:spPr>
          <a:xfrm>
            <a:off x="4622800" y="993247"/>
            <a:ext cx="1473840" cy="1353312"/>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0" y="1759712"/>
                </a:moveTo>
                <a:cubicBezTo>
                  <a:pt x="0" y="787850"/>
                  <a:pt x="787850" y="0"/>
                  <a:pt x="1759712" y="0"/>
                </a:cubicBezTo>
                <a:lnTo>
                  <a:pt x="1759712" y="1759712"/>
                </a:lnTo>
                <a:lnTo>
                  <a:pt x="0" y="1759712"/>
                </a:lnTo>
                <a:close/>
              </a:path>
            </a:pathLst>
          </a:custGeom>
          <a:solidFill>
            <a:schemeClr val="accent3"/>
          </a:solidFill>
          <a:ln w="25400" cap="flat" cmpd="sng" algn="ctr">
            <a:solidFill>
              <a:srgbClr val="FFFFFF">
                <a:lumMod val="95000"/>
              </a:srgbClr>
            </a:solidFill>
            <a:prstDash val="solid"/>
          </a:ln>
          <a:effectLst/>
        </p:spPr>
        <p:txBody>
          <a:bodyPr spcFirstLastPara="0" vert="horz" wrap="square" lIns="828336" tIns="828336" rIns="312928" bIns="312928"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11" name="Shape 2">
            <a:extLst>
              <a:ext uri="{FF2B5EF4-FFF2-40B4-BE49-F238E27FC236}">
                <a16:creationId xmlns:a16="http://schemas.microsoft.com/office/drawing/2014/main" id="{8335EEA4-94BD-DB24-0248-A4F858C6F683}"/>
              </a:ext>
              <a:ext uri="{C183D7F6-B498-43B3-948B-1728B52AA6E4}">
                <adec:decorative xmlns:adec="http://schemas.microsoft.com/office/drawing/2017/decorative" val="1"/>
              </a:ext>
            </a:extLst>
          </p:cNvPr>
          <p:cNvSpPr/>
          <p:nvPr userDrawn="1"/>
        </p:nvSpPr>
        <p:spPr>
          <a:xfrm>
            <a:off x="6096640" y="993247"/>
            <a:ext cx="1473840" cy="1353312"/>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0" y="0"/>
                </a:moveTo>
                <a:cubicBezTo>
                  <a:pt x="971862" y="0"/>
                  <a:pt x="1759712" y="787850"/>
                  <a:pt x="1759712" y="1759712"/>
                </a:cubicBezTo>
                <a:lnTo>
                  <a:pt x="0" y="1759712"/>
                </a:lnTo>
                <a:lnTo>
                  <a:pt x="0" y="0"/>
                </a:lnTo>
                <a:close/>
              </a:path>
            </a:pathLst>
          </a:custGeom>
          <a:solidFill>
            <a:schemeClr val="accent3"/>
          </a:solidFill>
          <a:ln w="25400" cap="flat" cmpd="sng" algn="ctr">
            <a:solidFill>
              <a:srgbClr val="FFFFFF">
                <a:lumMod val="95000"/>
              </a:srgbClr>
            </a:solidFill>
            <a:prstDash val="solid"/>
          </a:ln>
          <a:effectLst/>
        </p:spPr>
        <p:txBody>
          <a:bodyPr spcFirstLastPara="0" vert="horz" wrap="square" lIns="312928" tIns="828336" rIns="828336" bIns="312928"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12" name="Shape 3">
            <a:extLst>
              <a:ext uri="{FF2B5EF4-FFF2-40B4-BE49-F238E27FC236}">
                <a16:creationId xmlns:a16="http://schemas.microsoft.com/office/drawing/2014/main" id="{FF08EE0A-653A-EB1B-B514-D30DCEDCB6CD}"/>
              </a:ext>
              <a:ext uri="{C183D7F6-B498-43B3-948B-1728B52AA6E4}">
                <adec:decorative xmlns:adec="http://schemas.microsoft.com/office/drawing/2017/decorative" val="1"/>
              </a:ext>
            </a:extLst>
          </p:cNvPr>
          <p:cNvSpPr/>
          <p:nvPr userDrawn="1"/>
        </p:nvSpPr>
        <p:spPr>
          <a:xfrm>
            <a:off x="4622800" y="2345485"/>
            <a:ext cx="1473840" cy="1353312"/>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1759712" y="1759712"/>
                </a:moveTo>
                <a:cubicBezTo>
                  <a:pt x="787850" y="1759712"/>
                  <a:pt x="0" y="971862"/>
                  <a:pt x="0" y="0"/>
                </a:cubicBezTo>
                <a:lnTo>
                  <a:pt x="1759712" y="0"/>
                </a:lnTo>
                <a:lnTo>
                  <a:pt x="1759712" y="1759712"/>
                </a:lnTo>
                <a:close/>
              </a:path>
            </a:pathLst>
          </a:custGeom>
          <a:solidFill>
            <a:schemeClr val="accent3"/>
          </a:solidFill>
          <a:ln w="25400" cap="flat" cmpd="sng" algn="ctr">
            <a:solidFill>
              <a:srgbClr val="FFFFFF">
                <a:lumMod val="95000"/>
              </a:srgbClr>
            </a:solidFill>
            <a:prstDash val="solid"/>
          </a:ln>
          <a:effectLst/>
        </p:spPr>
        <p:txBody>
          <a:bodyPr spcFirstLastPara="0" vert="horz" wrap="square" lIns="828336" tIns="312928" rIns="312927" bIns="828336"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13" name="Shape 4">
            <a:extLst>
              <a:ext uri="{FF2B5EF4-FFF2-40B4-BE49-F238E27FC236}">
                <a16:creationId xmlns:a16="http://schemas.microsoft.com/office/drawing/2014/main" id="{F1F62F92-2540-D39C-838D-CFF69F87ECBE}"/>
              </a:ext>
              <a:ext uri="{C183D7F6-B498-43B3-948B-1728B52AA6E4}">
                <adec:decorative xmlns:adec="http://schemas.microsoft.com/office/drawing/2017/decorative" val="1"/>
              </a:ext>
            </a:extLst>
          </p:cNvPr>
          <p:cNvSpPr/>
          <p:nvPr userDrawn="1"/>
        </p:nvSpPr>
        <p:spPr>
          <a:xfrm>
            <a:off x="6096640" y="2345485"/>
            <a:ext cx="1473840" cy="1353313"/>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1759712" y="0"/>
                </a:moveTo>
                <a:cubicBezTo>
                  <a:pt x="1759712" y="971862"/>
                  <a:pt x="971862" y="1759712"/>
                  <a:pt x="0" y="1759712"/>
                </a:cubicBezTo>
                <a:lnTo>
                  <a:pt x="0" y="0"/>
                </a:lnTo>
                <a:lnTo>
                  <a:pt x="1759712" y="0"/>
                </a:lnTo>
                <a:close/>
              </a:path>
            </a:pathLst>
          </a:custGeom>
          <a:solidFill>
            <a:schemeClr val="accent3"/>
          </a:solidFill>
          <a:ln w="25400" cap="flat" cmpd="sng" algn="ctr">
            <a:solidFill>
              <a:srgbClr val="FFFFFF">
                <a:lumMod val="95000"/>
              </a:srgbClr>
            </a:solidFill>
            <a:prstDash val="solid"/>
          </a:ln>
          <a:effectLst/>
        </p:spPr>
        <p:txBody>
          <a:bodyPr spcFirstLastPara="0" vert="horz" wrap="square" lIns="312928" tIns="312929" rIns="828336" bIns="828336"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14" name="Center image">
            <a:extLst>
              <a:ext uri="{FF2B5EF4-FFF2-40B4-BE49-F238E27FC236}">
                <a16:creationId xmlns:a16="http://schemas.microsoft.com/office/drawing/2014/main" id="{C0A5FB38-FD8A-7EBA-3E03-C0C2A368D32C}"/>
              </a:ext>
            </a:extLst>
          </p:cNvPr>
          <p:cNvSpPr>
            <a:spLocks noGrp="1"/>
          </p:cNvSpPr>
          <p:nvPr>
            <p:ph type="pic" sz="quarter" idx="24"/>
          </p:nvPr>
        </p:nvSpPr>
        <p:spPr>
          <a:xfrm>
            <a:off x="5728373" y="2070793"/>
            <a:ext cx="698500" cy="557213"/>
          </a:xfrm>
          <a:prstGeom prst="rect">
            <a:avLst/>
          </a:prstGeom>
          <a:ln>
            <a:noFill/>
          </a:ln>
        </p:spPr>
        <p:txBody>
          <a:bodyPr anchor="ctr"/>
          <a:lstStyle>
            <a:lvl1pPr marL="0" indent="0" algn="ctr">
              <a:buNone/>
              <a:defRPr sz="1600">
                <a:latin typeface="Calibri" panose="020F0502020204030204" pitchFamily="34" charset="0"/>
                <a:ea typeface="Tahoma" panose="020B0604030504040204" pitchFamily="34" charset="0"/>
                <a:cs typeface="Calibri" panose="020F0502020204030204" pitchFamily="34" charset="0"/>
              </a:defRPr>
            </a:lvl1pPr>
          </a:lstStyle>
          <a:p>
            <a:endParaRPr lang="en-US"/>
          </a:p>
        </p:txBody>
      </p:sp>
      <p:sp>
        <p:nvSpPr>
          <p:cNvPr id="15" name="Pie 1">
            <a:extLst>
              <a:ext uri="{FF2B5EF4-FFF2-40B4-BE49-F238E27FC236}">
                <a16:creationId xmlns:a16="http://schemas.microsoft.com/office/drawing/2014/main" id="{97F089BB-EE12-E416-0675-B8A491589B04}"/>
              </a:ext>
            </a:extLst>
          </p:cNvPr>
          <p:cNvSpPr>
            <a:spLocks noGrp="1"/>
          </p:cNvSpPr>
          <p:nvPr>
            <p:ph type="body" sz="quarter" idx="15" hasCustomPrompt="1"/>
          </p:nvPr>
        </p:nvSpPr>
        <p:spPr>
          <a:xfrm>
            <a:off x="5115153" y="1663441"/>
            <a:ext cx="871538" cy="538162"/>
          </a:xfrm>
          <a:prstGeom prst="rect">
            <a:avLst/>
          </a:prstGeom>
          <a:ln>
            <a:noFill/>
          </a:ln>
        </p:spPr>
        <p:txBody>
          <a:bodyPr anchor="ctr"/>
          <a:lstStyle>
            <a:lvl1pPr marL="0" indent="0" algn="ctr">
              <a:buNone/>
              <a:defRPr sz="160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282765" indent="0">
              <a:buNone/>
              <a:defRPr/>
            </a:lvl2pPr>
            <a:lvl3pPr marL="571500" indent="0">
              <a:buNone/>
              <a:defRPr/>
            </a:lvl3pPr>
            <a:lvl4pPr marL="1371600" indent="0">
              <a:buNone/>
              <a:defRPr/>
            </a:lvl4pPr>
            <a:lvl5pPr marL="1828800" indent="0">
              <a:buNone/>
              <a:defRPr/>
            </a:lvl5pPr>
          </a:lstStyle>
          <a:p>
            <a:pPr lvl="0"/>
            <a:r>
              <a:rPr lang="en-US"/>
              <a:t>Click to add text</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50"/>
            <a:ext cx="2470573" cy="1372738"/>
          </a:xfrm>
          <a:prstGeom prst="roundRect">
            <a:avLst/>
          </a:prstGeom>
          <a:ln w="12700" cmpd="sng">
            <a:solidFill>
              <a:schemeClr val="accent3"/>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7" name="Pie 2">
            <a:extLst>
              <a:ext uri="{FF2B5EF4-FFF2-40B4-BE49-F238E27FC236}">
                <a16:creationId xmlns:a16="http://schemas.microsoft.com/office/drawing/2014/main" id="{64755AA7-5177-A05B-4CF3-7D4D0D7BA033}"/>
              </a:ext>
            </a:extLst>
          </p:cNvPr>
          <p:cNvSpPr>
            <a:spLocks noGrp="1"/>
          </p:cNvSpPr>
          <p:nvPr>
            <p:ph type="body" sz="quarter" idx="18" hasCustomPrompt="1"/>
          </p:nvPr>
        </p:nvSpPr>
        <p:spPr>
          <a:xfrm>
            <a:off x="6195804" y="1663441"/>
            <a:ext cx="871538" cy="538162"/>
          </a:xfrm>
          <a:prstGeom prst="rect">
            <a:avLst/>
          </a:prstGeom>
          <a:ln>
            <a:noFill/>
          </a:ln>
        </p:spPr>
        <p:txBody>
          <a:bodyPr anchor="ctr"/>
          <a:lstStyle>
            <a:lvl1pPr marL="0" indent="0" algn="ctr">
              <a:buNone/>
              <a:defRPr sz="160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282765" indent="0">
              <a:buNone/>
              <a:defRPr/>
            </a:lvl2pPr>
            <a:lvl3pPr marL="571500" indent="0">
              <a:buNone/>
              <a:defRPr/>
            </a:lvl3pPr>
            <a:lvl4pPr marL="1371600" indent="0">
              <a:buNone/>
              <a:defRPr/>
            </a:lvl4pPr>
            <a:lvl5pPr marL="1828800" indent="0">
              <a:buNone/>
              <a:defRPr/>
            </a:lvl5pPr>
          </a:lstStyle>
          <a:p>
            <a:pPr lvl="0"/>
            <a:r>
              <a:rPr lang="en-US"/>
              <a:t>Click to add text</a:t>
            </a:r>
          </a:p>
        </p:txBody>
      </p:sp>
      <p:sp>
        <p:nvSpPr>
          <p:cNvPr id="9" name="Bullets 2">
            <a:extLst>
              <a:ext uri="{FF2B5EF4-FFF2-40B4-BE49-F238E27FC236}">
                <a16:creationId xmlns:a16="http://schemas.microsoft.com/office/drawing/2014/main" id="{F1705080-92B1-1DB1-ADAD-7511472E8D5F}"/>
              </a:ext>
            </a:extLst>
          </p:cNvPr>
          <p:cNvSpPr>
            <a:spLocks noGrp="1"/>
          </p:cNvSpPr>
          <p:nvPr>
            <p:ph idx="20" hasCustomPrompt="1"/>
          </p:nvPr>
        </p:nvSpPr>
        <p:spPr>
          <a:xfrm>
            <a:off x="6522719" y="133349"/>
            <a:ext cx="2490945" cy="1372737"/>
          </a:xfrm>
          <a:prstGeom prst="roundRect">
            <a:avLst/>
          </a:prstGeom>
          <a:ln w="12700" cmpd="sng">
            <a:solidFill>
              <a:schemeClr val="accent3"/>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6" name="Pie 3">
            <a:extLst>
              <a:ext uri="{FF2B5EF4-FFF2-40B4-BE49-F238E27FC236}">
                <a16:creationId xmlns:a16="http://schemas.microsoft.com/office/drawing/2014/main" id="{0EB4FDDA-8943-97B9-20E8-1D041B35A990}"/>
              </a:ext>
            </a:extLst>
          </p:cNvPr>
          <p:cNvSpPr>
            <a:spLocks noGrp="1"/>
          </p:cNvSpPr>
          <p:nvPr>
            <p:ph type="body" sz="quarter" idx="16" hasCustomPrompt="1"/>
          </p:nvPr>
        </p:nvSpPr>
        <p:spPr>
          <a:xfrm>
            <a:off x="5115153" y="2503912"/>
            <a:ext cx="871538" cy="538162"/>
          </a:xfrm>
          <a:prstGeom prst="rect">
            <a:avLst/>
          </a:prstGeom>
          <a:ln>
            <a:noFill/>
          </a:ln>
        </p:spPr>
        <p:txBody>
          <a:bodyPr anchor="ctr"/>
          <a:lstStyle>
            <a:lvl1pPr marL="0" indent="0" algn="ctr">
              <a:buNone/>
              <a:defRPr sz="160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282765" indent="0">
              <a:buNone/>
              <a:defRPr/>
            </a:lvl2pPr>
            <a:lvl3pPr marL="571500" indent="0">
              <a:buNone/>
              <a:defRPr/>
            </a:lvl3pPr>
            <a:lvl4pPr marL="1371600" indent="0">
              <a:buNone/>
              <a:defRPr/>
            </a:lvl4pPr>
            <a:lvl5pPr marL="1828800" indent="0">
              <a:buNone/>
              <a:defRPr/>
            </a:lvl5pPr>
          </a:lstStyle>
          <a:p>
            <a:pPr lvl="0"/>
            <a:r>
              <a:rPr lang="en-US"/>
              <a:t>Click to add text</a:t>
            </a:r>
          </a:p>
        </p:txBody>
      </p:sp>
      <p:sp>
        <p:nvSpPr>
          <p:cNvPr id="8" name="Bullets 3">
            <a:extLst>
              <a:ext uri="{FF2B5EF4-FFF2-40B4-BE49-F238E27FC236}">
                <a16:creationId xmlns:a16="http://schemas.microsoft.com/office/drawing/2014/main" id="{A68F05D6-0709-73C4-11F1-5443F80BC37B}"/>
              </a:ext>
            </a:extLst>
          </p:cNvPr>
          <p:cNvSpPr>
            <a:spLocks noGrp="1"/>
          </p:cNvSpPr>
          <p:nvPr>
            <p:ph idx="22" hasCustomPrompt="1"/>
          </p:nvPr>
        </p:nvSpPr>
        <p:spPr>
          <a:xfrm>
            <a:off x="3158067" y="3206456"/>
            <a:ext cx="2470573" cy="1375370"/>
          </a:xfrm>
          <a:prstGeom prst="roundRect">
            <a:avLst/>
          </a:prstGeom>
          <a:ln w="12700" cmpd="sng">
            <a:solidFill>
              <a:schemeClr val="accent3"/>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8" name="Pie 4">
            <a:extLst>
              <a:ext uri="{FF2B5EF4-FFF2-40B4-BE49-F238E27FC236}">
                <a16:creationId xmlns:a16="http://schemas.microsoft.com/office/drawing/2014/main" id="{59E829CB-F8B0-11B6-DCAC-C788D015DC9D}"/>
              </a:ext>
            </a:extLst>
          </p:cNvPr>
          <p:cNvSpPr>
            <a:spLocks noGrp="1"/>
          </p:cNvSpPr>
          <p:nvPr>
            <p:ph type="body" sz="quarter" idx="17" hasCustomPrompt="1"/>
          </p:nvPr>
        </p:nvSpPr>
        <p:spPr>
          <a:xfrm>
            <a:off x="6195804" y="2503912"/>
            <a:ext cx="871538" cy="538162"/>
          </a:xfrm>
          <a:prstGeom prst="rect">
            <a:avLst/>
          </a:prstGeom>
          <a:ln>
            <a:noFill/>
          </a:ln>
        </p:spPr>
        <p:txBody>
          <a:bodyPr anchor="ctr"/>
          <a:lstStyle>
            <a:lvl1pPr marL="0" indent="0" algn="ctr">
              <a:buNone/>
              <a:defRPr sz="160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282765" indent="0">
              <a:buNone/>
              <a:defRPr/>
            </a:lvl2pPr>
            <a:lvl3pPr marL="571500" indent="0">
              <a:buNone/>
              <a:defRPr/>
            </a:lvl3pPr>
            <a:lvl4pPr marL="1371600" indent="0">
              <a:buNone/>
              <a:defRPr/>
            </a:lvl4pPr>
            <a:lvl5pPr marL="1828800" indent="0">
              <a:buNone/>
              <a:defRPr/>
            </a:lvl5pPr>
          </a:lstStyle>
          <a:p>
            <a:pPr lvl="0"/>
            <a:r>
              <a:rPr lang="en-US"/>
              <a:t>Click to add text</a:t>
            </a:r>
          </a:p>
        </p:txBody>
      </p:sp>
      <p:sp>
        <p:nvSpPr>
          <p:cNvPr id="4" name="Bullets 4">
            <a:extLst>
              <a:ext uri="{FF2B5EF4-FFF2-40B4-BE49-F238E27FC236}">
                <a16:creationId xmlns:a16="http://schemas.microsoft.com/office/drawing/2014/main" id="{F824173E-9967-E24C-D7B6-FDF82FBF535F}"/>
              </a:ext>
            </a:extLst>
          </p:cNvPr>
          <p:cNvSpPr>
            <a:spLocks noGrp="1"/>
          </p:cNvSpPr>
          <p:nvPr>
            <p:ph idx="21" hasCustomPrompt="1"/>
          </p:nvPr>
        </p:nvSpPr>
        <p:spPr>
          <a:xfrm>
            <a:off x="6522720" y="3206456"/>
            <a:ext cx="2468880" cy="1375370"/>
          </a:xfrm>
          <a:prstGeom prst="roundRect">
            <a:avLst/>
          </a:prstGeom>
          <a:ln w="12700" cmpd="sng">
            <a:solidFill>
              <a:schemeClr val="accent3"/>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74320"/>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019492632"/>
      </p:ext>
    </p:extLst>
  </p:cSld>
  <p:clrMapOvr>
    <a:masterClrMapping/>
  </p:clrMapOvr>
  <p:extLst>
    <p:ext uri="{DCECCB84-F9BA-43D5-87BE-67443E8EF086}">
      <p15:sldGuideLst xmlns:p15="http://schemas.microsoft.com/office/powerpoint/2012/main">
        <p15:guide id="1" orient="horz" pos="1620">
          <p15:clr>
            <a:srgbClr val="FBAE40"/>
          </p15:clr>
        </p15:guide>
        <p15:guide id="2" pos="1992">
          <p15:clr>
            <a:srgbClr val="FBAE40"/>
          </p15:clr>
        </p15:guide>
        <p15:guide id="4" pos="3816">
          <p15:clr>
            <a:srgbClr val="F26B43"/>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Horizontal Venn">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2" name="Caption">
            <a:extLst>
              <a:ext uri="{FF2B5EF4-FFF2-40B4-BE49-F238E27FC236}">
                <a16:creationId xmlns:a16="http://schemas.microsoft.com/office/drawing/2014/main" id="{B9807B7A-8E40-A4A3-699C-A77E90AD0A9C}"/>
              </a:ext>
            </a:extLst>
          </p:cNvPr>
          <p:cNvSpPr>
            <a:spLocks noGrp="1"/>
          </p:cNvSpPr>
          <p:nvPr>
            <p:ph type="body" sz="quarter" idx="24" hasCustomPrompt="1"/>
          </p:nvPr>
        </p:nvSpPr>
        <p:spPr>
          <a:xfrm>
            <a:off x="141693" y="1200150"/>
            <a:ext cx="8849908"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8" name="Circle 1">
            <a:extLst>
              <a:ext uri="{FF2B5EF4-FFF2-40B4-BE49-F238E27FC236}">
                <a16:creationId xmlns:a16="http://schemas.microsoft.com/office/drawing/2014/main" id="{9B9C59C4-1789-BDF8-5E65-92CB24D488A3}"/>
              </a:ext>
            </a:extLst>
          </p:cNvPr>
          <p:cNvSpPr>
            <a:spLocks noGrp="1"/>
          </p:cNvSpPr>
          <p:nvPr>
            <p:ph idx="20" hasCustomPrompt="1"/>
          </p:nvPr>
        </p:nvSpPr>
        <p:spPr>
          <a:xfrm>
            <a:off x="2260170" y="1870646"/>
            <a:ext cx="2564834" cy="2539638"/>
          </a:xfrm>
          <a:prstGeom prst="ellipse">
            <a:avLst/>
          </a:prstGeom>
          <a:solidFill>
            <a:schemeClr val="accent2">
              <a:lumMod val="20000"/>
              <a:lumOff val="80000"/>
              <a:alpha val="40000"/>
            </a:schemeClr>
          </a:solidFill>
          <a:ln w="38100" cmpd="sng">
            <a:noFill/>
          </a:ln>
        </p:spPr>
        <p:txBody>
          <a:bodyPr lIns="0" tIns="0" rIns="0" bIns="0" anchor="ctr"/>
          <a:lstStyle>
            <a:lvl1pPr marL="0" indent="0" algn="l">
              <a:spcBef>
                <a:spcPts val="0"/>
              </a:spcBef>
              <a:buClr>
                <a:srgbClr val="F98419"/>
              </a:buClr>
              <a:buSzPct val="80000"/>
              <a:buFont typeface="Arial" panose="020B0604020202020204" pitchFamily="34" charset="0"/>
              <a:buNone/>
              <a:tabLst/>
              <a:defRPr lang="en-US" sz="1600" b="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0" indent="0" algn="ctr">
              <a:spcBef>
                <a:spcPts val="0"/>
              </a:spcBef>
              <a:buClr>
                <a:srgbClr val="F98419"/>
              </a:buClr>
              <a:buSzPct val="80000"/>
              <a:buFont typeface="Arial" panose="020B0604020202020204" pitchFamily="34" charset="0"/>
              <a:buNone/>
              <a:defRPr sz="1600"/>
            </a:lvl2pPr>
            <a:lvl3pPr marL="573087" indent="0">
              <a:spcBef>
                <a:spcPts val="0"/>
              </a:spcBef>
              <a:buClr>
                <a:srgbClr val="F98419"/>
              </a:buClr>
              <a:buFont typeface="Arial" panose="020B0604020202020204" pitchFamily="34" charset="0"/>
              <a:buNone/>
              <a:tabLst/>
              <a:defRPr sz="1600"/>
            </a:lvl3pPr>
            <a:lvl4pPr marL="1371600" indent="0">
              <a:buNone/>
              <a:defRPr/>
            </a:lvl4pPr>
            <a:lvl5pPr marL="1828800" indent="0">
              <a:buNone/>
              <a:defRPr/>
            </a:lvl5pPr>
          </a:lstStyle>
          <a:p>
            <a:pPr lvl="0"/>
            <a:r>
              <a:rPr lang="en-US"/>
              <a:t>Click to add text</a:t>
            </a:r>
          </a:p>
        </p:txBody>
      </p:sp>
      <p:sp>
        <p:nvSpPr>
          <p:cNvPr id="9" name="Circle 2">
            <a:extLst>
              <a:ext uri="{FF2B5EF4-FFF2-40B4-BE49-F238E27FC236}">
                <a16:creationId xmlns:a16="http://schemas.microsoft.com/office/drawing/2014/main" id="{7E1391E0-3615-DF9E-00B4-4B8E10A891D9}"/>
              </a:ext>
            </a:extLst>
          </p:cNvPr>
          <p:cNvSpPr>
            <a:spLocks noGrp="1"/>
          </p:cNvSpPr>
          <p:nvPr>
            <p:ph idx="21" hasCustomPrompt="1"/>
          </p:nvPr>
        </p:nvSpPr>
        <p:spPr>
          <a:xfrm>
            <a:off x="4173244" y="1873770"/>
            <a:ext cx="2564834" cy="2539638"/>
          </a:xfrm>
          <a:prstGeom prst="ellipse">
            <a:avLst/>
          </a:prstGeom>
          <a:solidFill>
            <a:schemeClr val="accent3">
              <a:lumMod val="20000"/>
              <a:lumOff val="80000"/>
              <a:alpha val="50000"/>
            </a:schemeClr>
          </a:solidFill>
          <a:ln w="38100" cmpd="sng">
            <a:noFill/>
          </a:ln>
        </p:spPr>
        <p:txBody>
          <a:bodyPr lIns="0" tIns="0" rIns="0" bIns="0" anchor="ctr"/>
          <a:lstStyle>
            <a:lvl1pPr marL="0" indent="0" algn="r">
              <a:spcBef>
                <a:spcPts val="0"/>
              </a:spcBef>
              <a:buClr>
                <a:srgbClr val="F98419"/>
              </a:buClr>
              <a:buSzPct val="80000"/>
              <a:buFont typeface="Arial" panose="020B0604020202020204" pitchFamily="34" charset="0"/>
              <a:buNone/>
              <a:defRPr lang="en-US" sz="1600" b="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0" indent="0" algn="ctr">
              <a:spcBef>
                <a:spcPts val="0"/>
              </a:spcBef>
              <a:buClr>
                <a:srgbClr val="F98419"/>
              </a:buClr>
              <a:buSzPct val="80000"/>
              <a:buFont typeface="Arial" panose="020B0604020202020204" pitchFamily="34" charset="0"/>
              <a:buNone/>
              <a:defRPr sz="1600"/>
            </a:lvl2pPr>
            <a:lvl3pPr marL="573087" indent="0">
              <a:spcBef>
                <a:spcPts val="0"/>
              </a:spcBef>
              <a:buClr>
                <a:srgbClr val="F98419"/>
              </a:buClr>
              <a:buFont typeface="Arial" panose="020B0604020202020204" pitchFamily="34" charset="0"/>
              <a:buNone/>
              <a:tabLst/>
              <a:defRPr sz="1600"/>
            </a:lvl3pPr>
            <a:lvl4pPr marL="1371600" indent="0">
              <a:buNone/>
              <a:defRPr/>
            </a:lvl4pPr>
            <a:lvl5pPr marL="1828800" indent="0">
              <a:buNone/>
              <a:defRPr/>
            </a:lvl5pPr>
          </a:lstStyle>
          <a:p>
            <a:pPr lvl="0"/>
            <a:r>
              <a:rPr lang="en-US"/>
              <a:t>Click to add text</a:t>
            </a:r>
          </a:p>
        </p:txBody>
      </p:sp>
      <p:sp>
        <p:nvSpPr>
          <p:cNvPr id="20" name="Circle 3">
            <a:extLst>
              <a:ext uri="{FF2B5EF4-FFF2-40B4-BE49-F238E27FC236}">
                <a16:creationId xmlns:a16="http://schemas.microsoft.com/office/drawing/2014/main" id="{26BB2FB7-DF90-9711-6F67-4D0AD245C328}"/>
              </a:ext>
            </a:extLst>
          </p:cNvPr>
          <p:cNvSpPr>
            <a:spLocks noGrp="1"/>
          </p:cNvSpPr>
          <p:nvPr>
            <p:ph idx="23" hasCustomPrompt="1"/>
          </p:nvPr>
        </p:nvSpPr>
        <p:spPr>
          <a:xfrm>
            <a:off x="3910905" y="2571750"/>
            <a:ext cx="1336802" cy="1034559"/>
          </a:xfrm>
          <a:prstGeom prst="rect">
            <a:avLst/>
          </a:prstGeom>
          <a:ln w="9525" cmpd="sng">
            <a:noFill/>
          </a:ln>
        </p:spPr>
        <p:txBody>
          <a:bodyPr anchor="ctr"/>
          <a:lstStyle>
            <a:lvl1pPr marL="0" indent="0" algn="ctr">
              <a:spcBef>
                <a:spcPts val="2400"/>
              </a:spcBef>
              <a:buClr>
                <a:srgbClr val="F98419"/>
              </a:buClr>
              <a:buSzPct val="80000"/>
              <a:buFont typeface="Arial" panose="020B0604020202020204" pitchFamily="34" charset="0"/>
              <a:buNone/>
              <a:defRPr lang="en-US" sz="1600" b="1" kern="1200" baseline="0" dirty="0" smtClean="0">
                <a:solidFill>
                  <a:schemeClr val="tx1"/>
                </a:solidFill>
                <a:latin typeface="Calibri" panose="020F0502020204030204" pitchFamily="34" charset="0"/>
                <a:ea typeface="+mn-ea"/>
                <a:cs typeface="Calibri" panose="020F0502020204030204" pitchFamily="34" charset="0"/>
              </a:defRPr>
            </a:lvl1pPr>
            <a:lvl2pPr marL="284162" indent="0" algn="ctr">
              <a:spcBef>
                <a:spcPts val="0"/>
              </a:spcBef>
              <a:buClr>
                <a:srgbClr val="F98419"/>
              </a:buClr>
              <a:buSzPct val="80000"/>
              <a:buFont typeface="Arial" panose="020B0604020202020204" pitchFamily="34" charset="0"/>
              <a:buNone/>
              <a:defRPr sz="1600"/>
            </a:lvl2pPr>
            <a:lvl3pPr marL="573087" indent="0" algn="ctr">
              <a:spcBef>
                <a:spcPts val="0"/>
              </a:spcBef>
              <a:buClr>
                <a:srgbClr val="F98419"/>
              </a:buClr>
              <a:buFont typeface="Arial" panose="020B0604020202020204" pitchFamily="34" charset="0"/>
              <a:buNone/>
              <a:tabLst/>
              <a:defRPr sz="1600"/>
            </a:lvl3pPr>
            <a:lvl4pPr marL="1371600" indent="0">
              <a:buNone/>
              <a:defRPr/>
            </a:lvl4pPr>
            <a:lvl5pPr marL="1828800" indent="0">
              <a:buNone/>
              <a:defRPr/>
            </a:lvl5pPr>
          </a:lstStyle>
          <a:p>
            <a:pPr lvl="0"/>
            <a:r>
              <a:rPr lang="en-US"/>
              <a:t>Click to add text</a:t>
            </a:r>
          </a:p>
        </p:txBody>
      </p:sp>
      <p:sp>
        <p:nvSpPr>
          <p:cNvPr id="4" name="Source">
            <a:extLst>
              <a:ext uri="{FF2B5EF4-FFF2-40B4-BE49-F238E27FC236}">
                <a16:creationId xmlns:a16="http://schemas.microsoft.com/office/drawing/2014/main" id="{D9DE5FD8-469B-FD34-543F-F7FCA96EFBDC}"/>
              </a:ext>
            </a:extLst>
          </p:cNvPr>
          <p:cNvSpPr>
            <a:spLocks noGrp="1"/>
          </p:cNvSpPr>
          <p:nvPr>
            <p:ph idx="19"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9A5C684-826F-0442-8631-7E4E2B374D8D}"/>
              </a:ext>
            </a:extLst>
          </p:cNvPr>
          <p:cNvSpPr>
            <a:spLocks noGrp="1"/>
          </p:cNvSpPr>
          <p:nvPr>
            <p:ph type="sldNum" sz="quarter" idx="1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786814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meline">
    <p:bg>
      <p:bgPr>
        <a:solidFill>
          <a:srgbClr val="FFFFFF"/>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49313" y="53975"/>
            <a:ext cx="8858161" cy="857250"/>
          </a:xfrm>
        </p:spPr>
        <p:txBody>
          <a:bodyPr/>
          <a:lstStyle/>
          <a:p>
            <a:r>
              <a:rPr lang="en-US"/>
              <a:t>Click to add slide title</a:t>
            </a:r>
          </a:p>
        </p:txBody>
      </p:sp>
      <p:sp>
        <p:nvSpPr>
          <p:cNvPr id="4" name="Caption">
            <a:extLst>
              <a:ext uri="{FF2B5EF4-FFF2-40B4-BE49-F238E27FC236}">
                <a16:creationId xmlns:a16="http://schemas.microsoft.com/office/drawing/2014/main" id="{E4AEE2E2-8E0C-2CC0-0BDC-CD742F9500F8}"/>
              </a:ext>
            </a:extLst>
          </p:cNvPr>
          <p:cNvSpPr>
            <a:spLocks noGrp="1"/>
          </p:cNvSpPr>
          <p:nvPr>
            <p:ph type="body" sz="quarter" idx="18" hasCustomPrompt="1"/>
          </p:nvPr>
        </p:nvSpPr>
        <p:spPr>
          <a:xfrm>
            <a:off x="141693" y="1200150"/>
            <a:ext cx="8849908"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1" name="Placeholder 1">
            <a:extLst>
              <a:ext uri="{FF2B5EF4-FFF2-40B4-BE49-F238E27FC236}">
                <a16:creationId xmlns:a16="http://schemas.microsoft.com/office/drawing/2014/main" id="{C77E2AE8-3FE1-4A3C-7544-70873EE1E3FF}"/>
              </a:ext>
            </a:extLst>
          </p:cNvPr>
          <p:cNvSpPr>
            <a:spLocks noGrp="1"/>
          </p:cNvSpPr>
          <p:nvPr>
            <p:ph sz="quarter" idx="49"/>
          </p:nvPr>
        </p:nvSpPr>
        <p:spPr>
          <a:xfrm>
            <a:off x="136525" y="2990850"/>
            <a:ext cx="8855075" cy="403225"/>
          </a:xfrm>
        </p:spPr>
        <p:txBody>
          <a:bodyPr/>
          <a:lstStyle>
            <a:lvl1pPr marL="0" indent="0">
              <a:buFontTx/>
              <a:buNone/>
              <a:defRPr/>
            </a:lvl1pPr>
            <a:lvl2pPr marL="282765" indent="0">
              <a:buFontTx/>
              <a:buNone/>
              <a:defRPr/>
            </a:lvl2pPr>
            <a:lvl3pPr marL="571500" indent="0">
              <a:buFontTx/>
              <a:buNone/>
              <a:defRPr/>
            </a:lvl3pPr>
            <a:lvl4pPr marL="803275" indent="0">
              <a:buFontTx/>
              <a:buNone/>
              <a:defRPr/>
            </a:lvl4pPr>
            <a:lvl5pPr marL="1828800" indent="0">
              <a:buFontTx/>
              <a:buNone/>
              <a:defRPr/>
            </a:lvl5pPr>
          </a:lstStyle>
          <a:p>
            <a:pPr lvl="0"/>
            <a:endParaRPr lang="en-US"/>
          </a:p>
        </p:txBody>
      </p:sp>
      <p:sp>
        <p:nvSpPr>
          <p:cNvPr id="17" name="Box 1">
            <a:extLst>
              <a:ext uri="{FF2B5EF4-FFF2-40B4-BE49-F238E27FC236}">
                <a16:creationId xmlns:a16="http://schemas.microsoft.com/office/drawing/2014/main" id="{6205D643-7A60-A84A-B374-4CB13DD533A0}"/>
              </a:ext>
            </a:extLst>
          </p:cNvPr>
          <p:cNvSpPr>
            <a:spLocks noGrp="1"/>
          </p:cNvSpPr>
          <p:nvPr>
            <p:ph idx="19" hasCustomPrompt="1"/>
          </p:nvPr>
        </p:nvSpPr>
        <p:spPr>
          <a:xfrm>
            <a:off x="137160" y="1746504"/>
            <a:ext cx="1371600" cy="1143000"/>
          </a:xfrm>
          <a:ln w="12700">
            <a:solidFill>
              <a:schemeClr val="accent3"/>
            </a:solidFill>
          </a:ln>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4" name="Picture 1">
            <a:extLst>
              <a:ext uri="{FF2B5EF4-FFF2-40B4-BE49-F238E27FC236}">
                <a16:creationId xmlns:a16="http://schemas.microsoft.com/office/drawing/2014/main" id="{71FF559E-5A02-E02D-5827-2CD0C10A4D16}"/>
              </a:ext>
            </a:extLst>
          </p:cNvPr>
          <p:cNvSpPr>
            <a:spLocks noGrp="1"/>
          </p:cNvSpPr>
          <p:nvPr>
            <p:ph type="pic" sz="quarter" idx="43"/>
          </p:nvPr>
        </p:nvSpPr>
        <p:spPr>
          <a:xfrm>
            <a:off x="1641638" y="1743360"/>
            <a:ext cx="1371600" cy="1143000"/>
          </a:xfrm>
        </p:spPr>
        <p:txBody>
          <a:bodyPr/>
          <a:lstStyle>
            <a:lvl1pPr marL="0" indent="0">
              <a:buNone/>
              <a:defRPr/>
            </a:lvl1pPr>
          </a:lstStyle>
          <a:p>
            <a:endParaRPr lang="en-US"/>
          </a:p>
        </p:txBody>
      </p:sp>
      <p:sp>
        <p:nvSpPr>
          <p:cNvPr id="37" name="Box 2">
            <a:extLst>
              <a:ext uri="{FF2B5EF4-FFF2-40B4-BE49-F238E27FC236}">
                <a16:creationId xmlns:a16="http://schemas.microsoft.com/office/drawing/2014/main" id="{7DBD8604-C25B-2B0B-0966-A8E6239DF83B}"/>
              </a:ext>
            </a:extLst>
          </p:cNvPr>
          <p:cNvSpPr>
            <a:spLocks noGrp="1"/>
          </p:cNvSpPr>
          <p:nvPr>
            <p:ph idx="40" hasCustomPrompt="1"/>
          </p:nvPr>
        </p:nvSpPr>
        <p:spPr>
          <a:xfrm>
            <a:off x="1641638" y="3472696"/>
            <a:ext cx="1371600" cy="1143000"/>
          </a:xfrm>
          <a:ln w="12700">
            <a:solidFill>
              <a:schemeClr val="accent3"/>
            </a:solidFill>
          </a:ln>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30" name="Picture 2">
            <a:extLst>
              <a:ext uri="{FF2B5EF4-FFF2-40B4-BE49-F238E27FC236}">
                <a16:creationId xmlns:a16="http://schemas.microsoft.com/office/drawing/2014/main" id="{99C885F7-C58A-0988-DC04-2DDD9FDEEBC3}"/>
              </a:ext>
            </a:extLst>
          </p:cNvPr>
          <p:cNvSpPr>
            <a:spLocks noGrp="1"/>
          </p:cNvSpPr>
          <p:nvPr>
            <p:ph type="pic" sz="quarter" idx="48"/>
          </p:nvPr>
        </p:nvSpPr>
        <p:spPr>
          <a:xfrm>
            <a:off x="137160" y="3472696"/>
            <a:ext cx="1371600" cy="1143000"/>
          </a:xfrm>
        </p:spPr>
        <p:txBody>
          <a:bodyPr/>
          <a:lstStyle>
            <a:lvl1pPr marL="0" indent="0">
              <a:buNone/>
              <a:defRPr/>
            </a:lvl1pPr>
          </a:lstStyle>
          <a:p>
            <a:endParaRPr lang="en-US"/>
          </a:p>
        </p:txBody>
      </p:sp>
      <p:sp>
        <p:nvSpPr>
          <p:cNvPr id="21" name="Box 3">
            <a:extLst>
              <a:ext uri="{FF2B5EF4-FFF2-40B4-BE49-F238E27FC236}">
                <a16:creationId xmlns:a16="http://schemas.microsoft.com/office/drawing/2014/main" id="{51F9A926-A6B1-B848-96D6-AE921E59A94D}"/>
              </a:ext>
            </a:extLst>
          </p:cNvPr>
          <p:cNvSpPr>
            <a:spLocks noGrp="1"/>
          </p:cNvSpPr>
          <p:nvPr>
            <p:ph idx="22" hasCustomPrompt="1"/>
          </p:nvPr>
        </p:nvSpPr>
        <p:spPr>
          <a:xfrm>
            <a:off x="3136229" y="1743360"/>
            <a:ext cx="1371600" cy="1143000"/>
          </a:xfrm>
          <a:ln w="12700">
            <a:solidFill>
              <a:schemeClr val="accent3"/>
            </a:solidFill>
          </a:ln>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6" name="Picture 3">
            <a:extLst>
              <a:ext uri="{FF2B5EF4-FFF2-40B4-BE49-F238E27FC236}">
                <a16:creationId xmlns:a16="http://schemas.microsoft.com/office/drawing/2014/main" id="{5CC45B20-39BA-6626-B0B6-2D524665CE2C}"/>
              </a:ext>
            </a:extLst>
          </p:cNvPr>
          <p:cNvSpPr>
            <a:spLocks noGrp="1"/>
          </p:cNvSpPr>
          <p:nvPr>
            <p:ph type="pic" sz="quarter" idx="44"/>
          </p:nvPr>
        </p:nvSpPr>
        <p:spPr>
          <a:xfrm>
            <a:off x="4630820" y="1743360"/>
            <a:ext cx="1371600" cy="1143000"/>
          </a:xfrm>
        </p:spPr>
        <p:txBody>
          <a:bodyPr/>
          <a:lstStyle>
            <a:lvl1pPr marL="0" indent="0">
              <a:buNone/>
              <a:defRPr/>
            </a:lvl1pPr>
          </a:lstStyle>
          <a:p>
            <a:endParaRPr lang="en-US"/>
          </a:p>
        </p:txBody>
      </p:sp>
      <p:sp>
        <p:nvSpPr>
          <p:cNvPr id="38" name="Box 4">
            <a:extLst>
              <a:ext uri="{FF2B5EF4-FFF2-40B4-BE49-F238E27FC236}">
                <a16:creationId xmlns:a16="http://schemas.microsoft.com/office/drawing/2014/main" id="{3AC76269-5CB1-4C71-3B98-BBF293843278}"/>
              </a:ext>
            </a:extLst>
          </p:cNvPr>
          <p:cNvSpPr>
            <a:spLocks noGrp="1"/>
          </p:cNvSpPr>
          <p:nvPr>
            <p:ph idx="41" hasCustomPrompt="1"/>
          </p:nvPr>
        </p:nvSpPr>
        <p:spPr>
          <a:xfrm>
            <a:off x="4630820" y="3472696"/>
            <a:ext cx="1371600" cy="1143000"/>
          </a:xfrm>
          <a:ln w="12700">
            <a:solidFill>
              <a:schemeClr val="accent3"/>
            </a:solidFill>
          </a:ln>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9" name="Picture 4">
            <a:extLst>
              <a:ext uri="{FF2B5EF4-FFF2-40B4-BE49-F238E27FC236}">
                <a16:creationId xmlns:a16="http://schemas.microsoft.com/office/drawing/2014/main" id="{6050AF3F-1987-9DD4-EA3F-29DA39E574DB}"/>
              </a:ext>
            </a:extLst>
          </p:cNvPr>
          <p:cNvSpPr>
            <a:spLocks noGrp="1"/>
          </p:cNvSpPr>
          <p:nvPr>
            <p:ph type="pic" sz="quarter" idx="47"/>
          </p:nvPr>
        </p:nvSpPr>
        <p:spPr>
          <a:xfrm>
            <a:off x="3136229" y="3472696"/>
            <a:ext cx="1371600" cy="1143000"/>
          </a:xfrm>
        </p:spPr>
        <p:txBody>
          <a:bodyPr/>
          <a:lstStyle>
            <a:lvl1pPr marL="0" indent="0">
              <a:buNone/>
              <a:defRPr/>
            </a:lvl1pPr>
          </a:lstStyle>
          <a:p>
            <a:endParaRPr lang="en-US"/>
          </a:p>
        </p:txBody>
      </p:sp>
      <p:sp>
        <p:nvSpPr>
          <p:cNvPr id="25" name="Box 5">
            <a:extLst>
              <a:ext uri="{FF2B5EF4-FFF2-40B4-BE49-F238E27FC236}">
                <a16:creationId xmlns:a16="http://schemas.microsoft.com/office/drawing/2014/main" id="{7C1FE663-AD46-1C4F-9F27-6999C8456FF5}"/>
              </a:ext>
            </a:extLst>
          </p:cNvPr>
          <p:cNvSpPr>
            <a:spLocks noGrp="1"/>
          </p:cNvSpPr>
          <p:nvPr>
            <p:ph idx="24" hasCustomPrompt="1"/>
          </p:nvPr>
        </p:nvSpPr>
        <p:spPr>
          <a:xfrm>
            <a:off x="6125411" y="1743360"/>
            <a:ext cx="1371600" cy="1143000"/>
          </a:xfrm>
          <a:ln w="12700">
            <a:solidFill>
              <a:schemeClr val="accent3"/>
            </a:solidFill>
          </a:ln>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7" name="Picture 5">
            <a:extLst>
              <a:ext uri="{FF2B5EF4-FFF2-40B4-BE49-F238E27FC236}">
                <a16:creationId xmlns:a16="http://schemas.microsoft.com/office/drawing/2014/main" id="{91DB28CA-A03C-E244-BB98-B6ECE5292019}"/>
              </a:ext>
            </a:extLst>
          </p:cNvPr>
          <p:cNvSpPr>
            <a:spLocks noGrp="1"/>
          </p:cNvSpPr>
          <p:nvPr>
            <p:ph type="pic" sz="quarter" idx="45"/>
          </p:nvPr>
        </p:nvSpPr>
        <p:spPr>
          <a:xfrm>
            <a:off x="7620001" y="1743360"/>
            <a:ext cx="1371600" cy="1143000"/>
          </a:xfrm>
        </p:spPr>
        <p:txBody>
          <a:bodyPr/>
          <a:lstStyle>
            <a:lvl1pPr marL="0" indent="0">
              <a:buNone/>
              <a:defRPr/>
            </a:lvl1pPr>
          </a:lstStyle>
          <a:p>
            <a:endParaRPr lang="en-US"/>
          </a:p>
        </p:txBody>
      </p:sp>
      <p:sp>
        <p:nvSpPr>
          <p:cNvPr id="39" name="Box 6">
            <a:extLst>
              <a:ext uri="{FF2B5EF4-FFF2-40B4-BE49-F238E27FC236}">
                <a16:creationId xmlns:a16="http://schemas.microsoft.com/office/drawing/2014/main" id="{588455BA-FD31-A886-9BB0-E23DF3C1DFC6}"/>
              </a:ext>
            </a:extLst>
          </p:cNvPr>
          <p:cNvSpPr>
            <a:spLocks noGrp="1"/>
          </p:cNvSpPr>
          <p:nvPr>
            <p:ph idx="42" hasCustomPrompt="1"/>
          </p:nvPr>
        </p:nvSpPr>
        <p:spPr>
          <a:xfrm>
            <a:off x="7620001" y="3472696"/>
            <a:ext cx="1371600" cy="1143000"/>
          </a:xfrm>
          <a:ln w="12700">
            <a:solidFill>
              <a:schemeClr val="accent3"/>
            </a:solidFill>
          </a:ln>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8" name="Picture 6">
            <a:extLst>
              <a:ext uri="{FF2B5EF4-FFF2-40B4-BE49-F238E27FC236}">
                <a16:creationId xmlns:a16="http://schemas.microsoft.com/office/drawing/2014/main" id="{B58A88E0-A91F-BD03-87F5-5067A2AF4907}"/>
              </a:ext>
            </a:extLst>
          </p:cNvPr>
          <p:cNvSpPr>
            <a:spLocks noGrp="1"/>
          </p:cNvSpPr>
          <p:nvPr>
            <p:ph type="pic" sz="quarter" idx="46"/>
          </p:nvPr>
        </p:nvSpPr>
        <p:spPr>
          <a:xfrm>
            <a:off x="6125411" y="3472696"/>
            <a:ext cx="1371600" cy="1143000"/>
          </a:xfrm>
        </p:spPr>
        <p:txBody>
          <a:bodyPr/>
          <a:lstStyle>
            <a:lvl1pPr marL="0" indent="0">
              <a:buNone/>
              <a:defRPr/>
            </a:lvl1pPr>
          </a:lstStyle>
          <a:p>
            <a:endParaRPr lang="en-US"/>
          </a:p>
        </p:txBody>
      </p:sp>
      <p:sp>
        <p:nvSpPr>
          <p:cNvPr id="8" name="Source">
            <a:extLst>
              <a:ext uri="{FF2B5EF4-FFF2-40B4-BE49-F238E27FC236}">
                <a16:creationId xmlns:a16="http://schemas.microsoft.com/office/drawing/2014/main" id="{0249B332-CABF-854E-B6E9-46A2BE5A2C6D}"/>
              </a:ext>
            </a:extLst>
          </p:cNvPr>
          <p:cNvSpPr>
            <a:spLocks noGrp="1"/>
          </p:cNvSpPr>
          <p:nvPr>
            <p:ph idx="12" hasCustomPrompt="1"/>
          </p:nvPr>
        </p:nvSpPr>
        <p:spPr>
          <a:xfrm>
            <a:off x="149313" y="4792204"/>
            <a:ext cx="7818120" cy="274320"/>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0C4EC1CA-48D8-777F-A6A1-E5D28A65C90A}"/>
              </a:ext>
            </a:extLst>
          </p:cNvPr>
          <p:cNvSpPr>
            <a:spLocks noGrp="1"/>
          </p:cNvSpPr>
          <p:nvPr>
            <p:ph type="sldNum" sz="quarter" idx="33"/>
          </p:nvPr>
        </p:nvSpPr>
        <p:spPr/>
        <p:txBody>
          <a:bodyPr/>
          <a:lstStyle/>
          <a:p>
            <a:fld id="{41E43040-C176-F740-A7BC-9B82D194292B}" type="slidenum">
              <a:rPr lang="en-US" smtClean="0"/>
              <a:pPr/>
              <a:t>‹#›</a:t>
            </a:fld>
            <a:endParaRPr lang="en-US"/>
          </a:p>
        </p:txBody>
      </p:sp>
      <p:sp>
        <p:nvSpPr>
          <p:cNvPr id="10" name="Decorative oval">
            <a:extLst>
              <a:ext uri="{FF2B5EF4-FFF2-40B4-BE49-F238E27FC236}">
                <a16:creationId xmlns:a16="http://schemas.microsoft.com/office/drawing/2014/main" id="{97330086-D69D-3744-9456-0AF595E2BA54}"/>
              </a:ext>
              <a:ext uri="{C183D7F6-B498-43B3-948B-1728B52AA6E4}">
                <adec:decorative xmlns:adec="http://schemas.microsoft.com/office/drawing/2017/decorative" val="1"/>
              </a:ext>
            </a:extLst>
          </p:cNvPr>
          <p:cNvSpPr/>
          <p:nvPr/>
        </p:nvSpPr>
        <p:spPr>
          <a:xfrm>
            <a:off x="741259" y="307539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 name="Decorative connector">
            <a:extLst>
              <a:ext uri="{FF2B5EF4-FFF2-40B4-BE49-F238E27FC236}">
                <a16:creationId xmlns:a16="http://schemas.microsoft.com/office/drawing/2014/main" id="{6E2B9F11-6576-E35A-BA6F-ED4CBAACA192}"/>
              </a:ext>
              <a:ext uri="{C183D7F6-B498-43B3-948B-1728B52AA6E4}">
                <adec:decorative xmlns:adec="http://schemas.microsoft.com/office/drawing/2017/decorative" val="1"/>
              </a:ext>
            </a:extLst>
          </p:cNvPr>
          <p:cNvCxnSpPr>
            <a:cxnSpLocks/>
          </p:cNvCxnSpPr>
          <p:nvPr/>
        </p:nvCxnSpPr>
        <p:spPr>
          <a:xfrm>
            <a:off x="832847" y="2899976"/>
            <a:ext cx="0" cy="198159"/>
          </a:xfrm>
          <a:prstGeom prst="line">
            <a:avLst/>
          </a:prstGeom>
          <a:ln>
            <a:solidFill>
              <a:schemeClr val="accent3"/>
            </a:solidFill>
            <a:prstDash val="sysDot"/>
          </a:ln>
        </p:spPr>
        <p:style>
          <a:lnRef idx="2">
            <a:schemeClr val="accent1"/>
          </a:lnRef>
          <a:fillRef idx="0">
            <a:schemeClr val="accent1"/>
          </a:fillRef>
          <a:effectRef idx="1">
            <a:schemeClr val="accent1"/>
          </a:effectRef>
          <a:fontRef idx="minor">
            <a:schemeClr val="tx1"/>
          </a:fontRef>
        </p:style>
      </p:cxnSp>
      <p:sp>
        <p:nvSpPr>
          <p:cNvPr id="15" name="Decorative oval">
            <a:extLst>
              <a:ext uri="{FF2B5EF4-FFF2-40B4-BE49-F238E27FC236}">
                <a16:creationId xmlns:a16="http://schemas.microsoft.com/office/drawing/2014/main" id="{6F6DB1E6-B41F-8EF0-CBE9-1385FB946E41}"/>
              </a:ext>
              <a:ext uri="{C183D7F6-B498-43B3-948B-1728B52AA6E4}">
                <adec:decorative xmlns:adec="http://schemas.microsoft.com/office/drawing/2017/decorative" val="1"/>
              </a:ext>
            </a:extLst>
          </p:cNvPr>
          <p:cNvSpPr/>
          <p:nvPr/>
        </p:nvSpPr>
        <p:spPr>
          <a:xfrm>
            <a:off x="2235850" y="307539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Decorative connector">
            <a:extLst>
              <a:ext uri="{FF2B5EF4-FFF2-40B4-BE49-F238E27FC236}">
                <a16:creationId xmlns:a16="http://schemas.microsoft.com/office/drawing/2014/main" id="{BFDC7B8B-5C06-E236-2DF6-1397741B2011}"/>
              </a:ext>
              <a:ext uri="{C183D7F6-B498-43B3-948B-1728B52AA6E4}">
                <adec:decorative xmlns:adec="http://schemas.microsoft.com/office/drawing/2017/decorative" val="1"/>
              </a:ext>
            </a:extLst>
          </p:cNvPr>
          <p:cNvCxnSpPr>
            <a:cxnSpLocks/>
          </p:cNvCxnSpPr>
          <p:nvPr/>
        </p:nvCxnSpPr>
        <p:spPr>
          <a:xfrm>
            <a:off x="2323155" y="3263792"/>
            <a:ext cx="0" cy="198159"/>
          </a:xfrm>
          <a:prstGeom prst="line">
            <a:avLst/>
          </a:prstGeom>
          <a:ln>
            <a:solidFill>
              <a:schemeClr val="accent3"/>
            </a:solidFill>
            <a:prstDash val="sysDot"/>
          </a:ln>
        </p:spPr>
        <p:style>
          <a:lnRef idx="2">
            <a:schemeClr val="accent1"/>
          </a:lnRef>
          <a:fillRef idx="0">
            <a:schemeClr val="accent1"/>
          </a:fillRef>
          <a:effectRef idx="1">
            <a:schemeClr val="accent1"/>
          </a:effectRef>
          <a:fontRef idx="minor">
            <a:schemeClr val="tx1"/>
          </a:fontRef>
        </p:style>
      </p:cxnSp>
      <p:sp>
        <p:nvSpPr>
          <p:cNvPr id="12" name="Decorative oval">
            <a:extLst>
              <a:ext uri="{FF2B5EF4-FFF2-40B4-BE49-F238E27FC236}">
                <a16:creationId xmlns:a16="http://schemas.microsoft.com/office/drawing/2014/main" id="{8DF26D44-F190-2744-A872-35672FDDD653}"/>
              </a:ext>
              <a:ext uri="{C183D7F6-B498-43B3-948B-1728B52AA6E4}">
                <adec:decorative xmlns:adec="http://schemas.microsoft.com/office/drawing/2017/decorative" val="1"/>
              </a:ext>
            </a:extLst>
          </p:cNvPr>
          <p:cNvSpPr/>
          <p:nvPr/>
        </p:nvSpPr>
        <p:spPr>
          <a:xfrm>
            <a:off x="3730441" y="307539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Decorative connector">
            <a:extLst>
              <a:ext uri="{FF2B5EF4-FFF2-40B4-BE49-F238E27FC236}">
                <a16:creationId xmlns:a16="http://schemas.microsoft.com/office/drawing/2014/main" id="{12B5BEB5-B151-89F3-85A1-C0F02D0C3773}"/>
              </a:ext>
              <a:ext uri="{C183D7F6-B498-43B3-948B-1728B52AA6E4}">
                <adec:decorative xmlns:adec="http://schemas.microsoft.com/office/drawing/2017/decorative" val="1"/>
              </a:ext>
            </a:extLst>
          </p:cNvPr>
          <p:cNvCxnSpPr>
            <a:cxnSpLocks/>
          </p:cNvCxnSpPr>
          <p:nvPr/>
        </p:nvCxnSpPr>
        <p:spPr>
          <a:xfrm>
            <a:off x="3822029" y="2899976"/>
            <a:ext cx="0" cy="198159"/>
          </a:xfrm>
          <a:prstGeom prst="line">
            <a:avLst/>
          </a:prstGeom>
          <a:ln>
            <a:solidFill>
              <a:schemeClr val="accent3"/>
            </a:solidFill>
            <a:prstDash val="sysDot"/>
          </a:ln>
        </p:spPr>
        <p:style>
          <a:lnRef idx="2">
            <a:schemeClr val="accent1"/>
          </a:lnRef>
          <a:fillRef idx="0">
            <a:schemeClr val="accent1"/>
          </a:fillRef>
          <a:effectRef idx="1">
            <a:schemeClr val="accent1"/>
          </a:effectRef>
          <a:fontRef idx="minor">
            <a:schemeClr val="tx1"/>
          </a:fontRef>
        </p:style>
      </p:cxnSp>
      <p:sp>
        <p:nvSpPr>
          <p:cNvPr id="13" name="Decorative oval">
            <a:extLst>
              <a:ext uri="{FF2B5EF4-FFF2-40B4-BE49-F238E27FC236}">
                <a16:creationId xmlns:a16="http://schemas.microsoft.com/office/drawing/2014/main" id="{0E8A58AA-AEB2-DD4A-99B3-D88465C43F76}"/>
              </a:ext>
              <a:ext uri="{C183D7F6-B498-43B3-948B-1728B52AA6E4}">
                <adec:decorative xmlns:adec="http://schemas.microsoft.com/office/drawing/2017/decorative" val="1"/>
              </a:ext>
            </a:extLst>
          </p:cNvPr>
          <p:cNvSpPr/>
          <p:nvPr/>
        </p:nvSpPr>
        <p:spPr>
          <a:xfrm>
            <a:off x="5225032" y="307539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Decorative connector">
            <a:extLst>
              <a:ext uri="{FF2B5EF4-FFF2-40B4-BE49-F238E27FC236}">
                <a16:creationId xmlns:a16="http://schemas.microsoft.com/office/drawing/2014/main" id="{131483C7-85FB-4C2F-6B8B-F31F5DE7521A}"/>
              </a:ext>
              <a:ext uri="{C183D7F6-B498-43B3-948B-1728B52AA6E4}">
                <adec:decorative xmlns:adec="http://schemas.microsoft.com/office/drawing/2017/decorative" val="1"/>
              </a:ext>
            </a:extLst>
          </p:cNvPr>
          <p:cNvCxnSpPr>
            <a:cxnSpLocks/>
          </p:cNvCxnSpPr>
          <p:nvPr/>
        </p:nvCxnSpPr>
        <p:spPr>
          <a:xfrm>
            <a:off x="5316620" y="3280980"/>
            <a:ext cx="0" cy="198159"/>
          </a:xfrm>
          <a:prstGeom prst="line">
            <a:avLst/>
          </a:prstGeom>
          <a:ln>
            <a:solidFill>
              <a:schemeClr val="accent3"/>
            </a:solidFill>
            <a:prstDash val="sysDot"/>
          </a:ln>
        </p:spPr>
        <p:style>
          <a:lnRef idx="2">
            <a:schemeClr val="accent1"/>
          </a:lnRef>
          <a:fillRef idx="0">
            <a:schemeClr val="accent1"/>
          </a:fillRef>
          <a:effectRef idx="1">
            <a:schemeClr val="accent1"/>
          </a:effectRef>
          <a:fontRef idx="minor">
            <a:schemeClr val="tx1"/>
          </a:fontRef>
        </p:style>
      </p:cxnSp>
      <p:sp>
        <p:nvSpPr>
          <p:cNvPr id="14" name="Decorative oval">
            <a:extLst>
              <a:ext uri="{FF2B5EF4-FFF2-40B4-BE49-F238E27FC236}">
                <a16:creationId xmlns:a16="http://schemas.microsoft.com/office/drawing/2014/main" id="{2801091A-DA2A-6C49-9491-78838ECA80C3}"/>
              </a:ext>
              <a:ext uri="{C183D7F6-B498-43B3-948B-1728B52AA6E4}">
                <adec:decorative xmlns:adec="http://schemas.microsoft.com/office/drawing/2017/decorative" val="1"/>
              </a:ext>
            </a:extLst>
          </p:cNvPr>
          <p:cNvSpPr/>
          <p:nvPr/>
        </p:nvSpPr>
        <p:spPr>
          <a:xfrm>
            <a:off x="6719623" y="307539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Decorative connector">
            <a:extLst>
              <a:ext uri="{FF2B5EF4-FFF2-40B4-BE49-F238E27FC236}">
                <a16:creationId xmlns:a16="http://schemas.microsoft.com/office/drawing/2014/main" id="{D9D4C4DB-D13A-8E97-827E-17653F3BD01E}"/>
              </a:ext>
              <a:ext uri="{C183D7F6-B498-43B3-948B-1728B52AA6E4}">
                <adec:decorative xmlns:adec="http://schemas.microsoft.com/office/drawing/2017/decorative" val="1"/>
              </a:ext>
            </a:extLst>
          </p:cNvPr>
          <p:cNvCxnSpPr>
            <a:cxnSpLocks/>
          </p:cNvCxnSpPr>
          <p:nvPr/>
        </p:nvCxnSpPr>
        <p:spPr>
          <a:xfrm>
            <a:off x="6811211" y="2899976"/>
            <a:ext cx="0" cy="198159"/>
          </a:xfrm>
          <a:prstGeom prst="line">
            <a:avLst/>
          </a:prstGeom>
          <a:ln>
            <a:solidFill>
              <a:schemeClr val="accent3"/>
            </a:solidFill>
            <a:prstDash val="sysDot"/>
          </a:ln>
        </p:spPr>
        <p:style>
          <a:lnRef idx="2">
            <a:schemeClr val="accent1"/>
          </a:lnRef>
          <a:fillRef idx="0">
            <a:schemeClr val="accent1"/>
          </a:fillRef>
          <a:effectRef idx="1">
            <a:schemeClr val="accent1"/>
          </a:effectRef>
          <a:fontRef idx="minor">
            <a:schemeClr val="tx1"/>
          </a:fontRef>
        </p:style>
      </p:cxnSp>
      <p:sp>
        <p:nvSpPr>
          <p:cNvPr id="18" name="Decorative oval">
            <a:extLst>
              <a:ext uri="{FF2B5EF4-FFF2-40B4-BE49-F238E27FC236}">
                <a16:creationId xmlns:a16="http://schemas.microsoft.com/office/drawing/2014/main" id="{12CC1504-931A-D63D-AC02-63005D0E4AB2}"/>
              </a:ext>
              <a:ext uri="{C183D7F6-B498-43B3-948B-1728B52AA6E4}">
                <adec:decorative xmlns:adec="http://schemas.microsoft.com/office/drawing/2017/decorative" val="1"/>
              </a:ext>
            </a:extLst>
          </p:cNvPr>
          <p:cNvSpPr/>
          <p:nvPr/>
        </p:nvSpPr>
        <p:spPr>
          <a:xfrm>
            <a:off x="8214213" y="307539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Decorative connector">
            <a:extLst>
              <a:ext uri="{FF2B5EF4-FFF2-40B4-BE49-F238E27FC236}">
                <a16:creationId xmlns:a16="http://schemas.microsoft.com/office/drawing/2014/main" id="{EA5DA3C0-05C9-A994-AF1A-D907B1124421}"/>
              </a:ext>
              <a:ext uri="{C183D7F6-B498-43B3-948B-1728B52AA6E4}">
                <adec:decorative xmlns:adec="http://schemas.microsoft.com/office/drawing/2017/decorative" val="1"/>
              </a:ext>
            </a:extLst>
          </p:cNvPr>
          <p:cNvCxnSpPr>
            <a:cxnSpLocks/>
          </p:cNvCxnSpPr>
          <p:nvPr/>
        </p:nvCxnSpPr>
        <p:spPr>
          <a:xfrm>
            <a:off x="8305801" y="3278622"/>
            <a:ext cx="0" cy="201168"/>
          </a:xfrm>
          <a:prstGeom prst="line">
            <a:avLst/>
          </a:prstGeom>
          <a:ln>
            <a:solidFill>
              <a:schemeClr val="accent3"/>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94098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aption, 5 columns, 2 rows">
    <p:bg>
      <p:bgPr>
        <a:solidFill>
          <a:srgbClr val="FFFFFF"/>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49313" y="53975"/>
            <a:ext cx="8858161" cy="857250"/>
          </a:xfrm>
        </p:spPr>
        <p:txBody>
          <a:bodyPr/>
          <a:lstStyle/>
          <a:p>
            <a:r>
              <a:rPr lang="en-US"/>
              <a:t>Click to add slide title</a:t>
            </a:r>
          </a:p>
        </p:txBody>
      </p:sp>
      <p:sp>
        <p:nvSpPr>
          <p:cNvPr id="4" name="Caption">
            <a:extLst>
              <a:ext uri="{FF2B5EF4-FFF2-40B4-BE49-F238E27FC236}">
                <a16:creationId xmlns:a16="http://schemas.microsoft.com/office/drawing/2014/main" id="{E4AEE2E2-8E0C-2CC0-0BDC-CD742F9500F8}"/>
              </a:ext>
            </a:extLst>
          </p:cNvPr>
          <p:cNvSpPr>
            <a:spLocks noGrp="1"/>
          </p:cNvSpPr>
          <p:nvPr>
            <p:ph type="body" sz="quarter" idx="18" hasCustomPrompt="1"/>
          </p:nvPr>
        </p:nvSpPr>
        <p:spPr>
          <a:xfrm>
            <a:off x="141693" y="1200150"/>
            <a:ext cx="8849908"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7" name="Box 1">
            <a:extLst>
              <a:ext uri="{FF2B5EF4-FFF2-40B4-BE49-F238E27FC236}">
                <a16:creationId xmlns:a16="http://schemas.microsoft.com/office/drawing/2014/main" id="{6205D643-7A60-A84A-B374-4CB13DD533A0}"/>
              </a:ext>
            </a:extLst>
          </p:cNvPr>
          <p:cNvSpPr>
            <a:spLocks noGrp="1"/>
          </p:cNvSpPr>
          <p:nvPr>
            <p:ph idx="19" hasCustomPrompt="1"/>
          </p:nvPr>
        </p:nvSpPr>
        <p:spPr>
          <a:xfrm>
            <a:off x="149313" y="1753988"/>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10" name="Box 2">
            <a:extLst>
              <a:ext uri="{FF2B5EF4-FFF2-40B4-BE49-F238E27FC236}">
                <a16:creationId xmlns:a16="http://schemas.microsoft.com/office/drawing/2014/main" id="{B74DF3D4-55DB-74AE-34AE-82DF05AC5CFB}"/>
              </a:ext>
            </a:extLst>
          </p:cNvPr>
          <p:cNvSpPr>
            <a:spLocks noGrp="1"/>
          </p:cNvSpPr>
          <p:nvPr>
            <p:ph idx="44" hasCustomPrompt="1"/>
          </p:nvPr>
        </p:nvSpPr>
        <p:spPr>
          <a:xfrm>
            <a:off x="149313" y="3221105"/>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9" name="Box 3">
            <a:extLst>
              <a:ext uri="{FF2B5EF4-FFF2-40B4-BE49-F238E27FC236}">
                <a16:creationId xmlns:a16="http://schemas.microsoft.com/office/drawing/2014/main" id="{AA17C55C-850E-AF6D-B4E7-10AF387DA04D}"/>
              </a:ext>
            </a:extLst>
          </p:cNvPr>
          <p:cNvSpPr>
            <a:spLocks noGrp="1"/>
          </p:cNvSpPr>
          <p:nvPr>
            <p:ph idx="43" hasCustomPrompt="1"/>
          </p:nvPr>
        </p:nvSpPr>
        <p:spPr>
          <a:xfrm>
            <a:off x="1978123" y="1753989"/>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11" name="Box 4">
            <a:extLst>
              <a:ext uri="{FF2B5EF4-FFF2-40B4-BE49-F238E27FC236}">
                <a16:creationId xmlns:a16="http://schemas.microsoft.com/office/drawing/2014/main" id="{A54FB7A2-0096-78A2-816D-60D43F814148}"/>
              </a:ext>
            </a:extLst>
          </p:cNvPr>
          <p:cNvSpPr>
            <a:spLocks noGrp="1"/>
          </p:cNvSpPr>
          <p:nvPr>
            <p:ph idx="45" hasCustomPrompt="1"/>
          </p:nvPr>
        </p:nvSpPr>
        <p:spPr>
          <a:xfrm>
            <a:off x="1978123" y="3221106"/>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1" name="Box 5">
            <a:extLst>
              <a:ext uri="{FF2B5EF4-FFF2-40B4-BE49-F238E27FC236}">
                <a16:creationId xmlns:a16="http://schemas.microsoft.com/office/drawing/2014/main" id="{51F9A926-A6B1-B848-96D6-AE921E59A94D}"/>
              </a:ext>
            </a:extLst>
          </p:cNvPr>
          <p:cNvSpPr>
            <a:spLocks noGrp="1"/>
          </p:cNvSpPr>
          <p:nvPr>
            <p:ph idx="22" hasCustomPrompt="1"/>
          </p:nvPr>
        </p:nvSpPr>
        <p:spPr>
          <a:xfrm>
            <a:off x="3806933" y="1753989"/>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38" name="Box 6">
            <a:extLst>
              <a:ext uri="{FF2B5EF4-FFF2-40B4-BE49-F238E27FC236}">
                <a16:creationId xmlns:a16="http://schemas.microsoft.com/office/drawing/2014/main" id="{3AC76269-5CB1-4C71-3B98-BBF293843278}"/>
              </a:ext>
            </a:extLst>
          </p:cNvPr>
          <p:cNvSpPr>
            <a:spLocks noGrp="1"/>
          </p:cNvSpPr>
          <p:nvPr>
            <p:ph idx="41" hasCustomPrompt="1"/>
          </p:nvPr>
        </p:nvSpPr>
        <p:spPr>
          <a:xfrm>
            <a:off x="3806933" y="3221106"/>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12" name="Box 7">
            <a:extLst>
              <a:ext uri="{FF2B5EF4-FFF2-40B4-BE49-F238E27FC236}">
                <a16:creationId xmlns:a16="http://schemas.microsoft.com/office/drawing/2014/main" id="{9C839CE7-320D-477A-F570-3825BEEAAE34}"/>
              </a:ext>
            </a:extLst>
          </p:cNvPr>
          <p:cNvSpPr>
            <a:spLocks noGrp="1"/>
          </p:cNvSpPr>
          <p:nvPr>
            <p:ph idx="46" hasCustomPrompt="1"/>
          </p:nvPr>
        </p:nvSpPr>
        <p:spPr>
          <a:xfrm>
            <a:off x="5635743" y="1753989"/>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13" name="Box 8">
            <a:extLst>
              <a:ext uri="{FF2B5EF4-FFF2-40B4-BE49-F238E27FC236}">
                <a16:creationId xmlns:a16="http://schemas.microsoft.com/office/drawing/2014/main" id="{D42B821E-7A97-981B-7BE5-C0427A219139}"/>
              </a:ext>
            </a:extLst>
          </p:cNvPr>
          <p:cNvSpPr>
            <a:spLocks noGrp="1"/>
          </p:cNvSpPr>
          <p:nvPr>
            <p:ph idx="47" hasCustomPrompt="1"/>
          </p:nvPr>
        </p:nvSpPr>
        <p:spPr>
          <a:xfrm>
            <a:off x="5635743" y="3221106"/>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5" name="Box 9">
            <a:extLst>
              <a:ext uri="{FF2B5EF4-FFF2-40B4-BE49-F238E27FC236}">
                <a16:creationId xmlns:a16="http://schemas.microsoft.com/office/drawing/2014/main" id="{7C1FE663-AD46-1C4F-9F27-6999C8456FF5}"/>
              </a:ext>
            </a:extLst>
          </p:cNvPr>
          <p:cNvSpPr>
            <a:spLocks noGrp="1"/>
          </p:cNvSpPr>
          <p:nvPr>
            <p:ph idx="24" hasCustomPrompt="1"/>
          </p:nvPr>
        </p:nvSpPr>
        <p:spPr>
          <a:xfrm>
            <a:off x="7464552" y="1753989"/>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3" name="Box 10">
            <a:extLst>
              <a:ext uri="{FF2B5EF4-FFF2-40B4-BE49-F238E27FC236}">
                <a16:creationId xmlns:a16="http://schemas.microsoft.com/office/drawing/2014/main" id="{649D6864-2C6C-B331-6713-3A32D09E5229}"/>
              </a:ext>
            </a:extLst>
          </p:cNvPr>
          <p:cNvSpPr>
            <a:spLocks noGrp="1"/>
          </p:cNvSpPr>
          <p:nvPr>
            <p:ph idx="42" hasCustomPrompt="1"/>
          </p:nvPr>
        </p:nvSpPr>
        <p:spPr>
          <a:xfrm>
            <a:off x="7464552" y="3221105"/>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8" name="Source">
            <a:extLst>
              <a:ext uri="{FF2B5EF4-FFF2-40B4-BE49-F238E27FC236}">
                <a16:creationId xmlns:a16="http://schemas.microsoft.com/office/drawing/2014/main" id="{0249B332-CABF-854E-B6E9-46A2BE5A2C6D}"/>
              </a:ext>
            </a:extLst>
          </p:cNvPr>
          <p:cNvSpPr>
            <a:spLocks noGrp="1"/>
          </p:cNvSpPr>
          <p:nvPr>
            <p:ph idx="12" hasCustomPrompt="1"/>
          </p:nvPr>
        </p:nvSpPr>
        <p:spPr>
          <a:xfrm>
            <a:off x="149313" y="4792204"/>
            <a:ext cx="7818120" cy="274320"/>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0C4EC1CA-48D8-777F-A6A1-E5D28A65C90A}"/>
              </a:ext>
            </a:extLst>
          </p:cNvPr>
          <p:cNvSpPr>
            <a:spLocks noGrp="1"/>
          </p:cNvSpPr>
          <p:nvPr>
            <p:ph type="sldNum" sz="quarter" idx="33"/>
          </p:nvPr>
        </p:nvSpPr>
        <p:spPr/>
        <p:txBody>
          <a:bodyPr/>
          <a:lstStyle/>
          <a:p>
            <a:fld id="{41E43040-C176-F740-A7BC-9B82D194292B}" type="slidenum">
              <a:rPr lang="en-US" smtClean="0"/>
              <a:pPr/>
              <a:t>‹#›</a:t>
            </a:fld>
            <a:endParaRPr lang="en-US"/>
          </a:p>
        </p:txBody>
      </p:sp>
    </p:spTree>
    <p:extLst>
      <p:ext uri="{BB962C8B-B14F-4D97-AF65-F5344CB8AC3E}">
        <p14:creationId xmlns:p14="http://schemas.microsoft.com/office/powerpoint/2010/main" val="1436497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ne-liner">
    <p:bg>
      <p:bgPr>
        <a:solidFill>
          <a:schemeClr val="accent3">
            <a:alpha val="85000"/>
          </a:schemeClr>
        </a:solidFill>
        <a:effectLst/>
      </p:bgPr>
    </p:bg>
    <p:spTree>
      <p:nvGrpSpPr>
        <p:cNvPr id="1" name=""/>
        <p:cNvGrpSpPr/>
        <p:nvPr/>
      </p:nvGrpSpPr>
      <p:grpSpPr>
        <a:xfrm>
          <a:off x="0" y="0"/>
          <a:ext cx="0" cy="0"/>
          <a:chOff x="0" y="0"/>
          <a:chExt cx="0" cy="0"/>
        </a:xfrm>
      </p:grpSpPr>
      <p:sp>
        <p:nvSpPr>
          <p:cNvPr id="8" name="Decorative bar">
            <a:extLst>
              <a:ext uri="{FF2B5EF4-FFF2-40B4-BE49-F238E27FC236}">
                <a16:creationId xmlns:a16="http://schemas.microsoft.com/office/drawing/2014/main" id="{B68C9810-CECA-C2C7-5169-6BDDE9F6BD7D}"/>
              </a:ext>
              <a:ext uri="{C183D7F6-B498-43B3-948B-1728B52AA6E4}">
                <adec:decorative xmlns:adec="http://schemas.microsoft.com/office/drawing/2017/decorative" val="1"/>
              </a:ext>
            </a:extLst>
          </p:cNvPr>
          <p:cNvSpPr/>
          <p:nvPr userDrawn="1"/>
        </p:nvSpPr>
        <p:spPr>
          <a:xfrm>
            <a:off x="0" y="2113178"/>
            <a:ext cx="9144000" cy="914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Decorative line">
            <a:extLst>
              <a:ext uri="{FF2B5EF4-FFF2-40B4-BE49-F238E27FC236}">
                <a16:creationId xmlns:a16="http://schemas.microsoft.com/office/drawing/2014/main" id="{FA715414-CBB5-3BDD-F2EE-623944218DD8}"/>
              </a:ext>
            </a:extLst>
          </p:cNvPr>
          <p:cNvSpPr/>
          <p:nvPr userDrawn="1"/>
        </p:nvSpPr>
        <p:spPr>
          <a:xfrm>
            <a:off x="0" y="3028950"/>
            <a:ext cx="9144000"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a:extLst>
              <a:ext uri="{FF2B5EF4-FFF2-40B4-BE49-F238E27FC236}">
                <a16:creationId xmlns:a16="http://schemas.microsoft.com/office/drawing/2014/main" id="{1106AA7A-561F-0085-4C9C-12CC94DDFA6A}"/>
              </a:ext>
            </a:extLst>
          </p:cNvPr>
          <p:cNvSpPr>
            <a:spLocks noGrp="1"/>
          </p:cNvSpPr>
          <p:nvPr>
            <p:ph type="title"/>
          </p:nvPr>
        </p:nvSpPr>
        <p:spPr>
          <a:xfrm>
            <a:off x="628650" y="2157984"/>
            <a:ext cx="7886700" cy="914400"/>
          </a:xfrm>
          <a:prstGeom prst="rect">
            <a:avLst/>
          </a:prstGeom>
        </p:spPr>
        <p:txBody>
          <a:bodyPr anchor="ctr"/>
          <a:lstStyle>
            <a:lvl1pPr algn="ctr">
              <a:defRPr sz="2400"/>
            </a:lvl1pPr>
          </a:lstStyle>
          <a:p>
            <a:r>
              <a:rPr lang="en-US"/>
              <a:t>Click to edit Master title style</a:t>
            </a:r>
          </a:p>
        </p:txBody>
      </p:sp>
      <p:sp>
        <p:nvSpPr>
          <p:cNvPr id="2" name="Slide number">
            <a:extLst>
              <a:ext uri="{FF2B5EF4-FFF2-40B4-BE49-F238E27FC236}">
                <a16:creationId xmlns:a16="http://schemas.microsoft.com/office/drawing/2014/main" id="{61047688-A1EA-13C0-BAEE-CDA57665234C}"/>
              </a:ext>
            </a:extLst>
          </p:cNvPr>
          <p:cNvSpPr>
            <a:spLocks noGrp="1"/>
          </p:cNvSpPr>
          <p:nvPr>
            <p:ph type="sldNum" sz="quarter" idx="10"/>
          </p:nvPr>
        </p:nvSpPr>
        <p:spPr>
          <a:xfrm>
            <a:off x="8339328" y="4810518"/>
            <a:ext cx="649224" cy="274637"/>
          </a:xfrm>
          <a:prstGeom prst="rect">
            <a:avLst/>
          </a:prstGeom>
        </p:spPr>
        <p:txBody>
          <a:bodyPr/>
          <a:lstStyle/>
          <a:p>
            <a:fld id="{FA8F3C7B-73FF-204A-9C8F-90D4B6613D28}" type="slidenum">
              <a:rPr lang="en-US" smtClean="0"/>
              <a:pPr/>
              <a:t>‹#›</a:t>
            </a:fld>
            <a:endParaRPr lang="en-US"/>
          </a:p>
        </p:txBody>
      </p:sp>
    </p:spTree>
    <p:extLst>
      <p:ext uri="{BB962C8B-B14F-4D97-AF65-F5344CB8AC3E}">
        <p14:creationId xmlns:p14="http://schemas.microsoft.com/office/powerpoint/2010/main" val="409099621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Pyramid">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26" name="Text 1">
            <a:extLst>
              <a:ext uri="{FF2B5EF4-FFF2-40B4-BE49-F238E27FC236}">
                <a16:creationId xmlns:a16="http://schemas.microsoft.com/office/drawing/2014/main" id="{7BAF17F4-7FA8-2B40-BF9E-55A8E4E91B05}"/>
              </a:ext>
            </a:extLst>
          </p:cNvPr>
          <p:cNvSpPr>
            <a:spLocks noGrp="1"/>
          </p:cNvSpPr>
          <p:nvPr>
            <p:ph idx="26" hasCustomPrompt="1"/>
          </p:nvPr>
        </p:nvSpPr>
        <p:spPr>
          <a:xfrm>
            <a:off x="2262096" y="1289218"/>
            <a:ext cx="1646887" cy="570984"/>
          </a:xfrm>
          <a:ln>
            <a:noFill/>
          </a:ln>
        </p:spPr>
        <p:txBody>
          <a:bodyPr anchor="ctr">
            <a:normAutofit/>
          </a:bodyPr>
          <a:lstStyle>
            <a:lvl1pPr marL="0" indent="0">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Add text</a:t>
            </a:r>
          </a:p>
        </p:txBody>
      </p:sp>
      <p:sp>
        <p:nvSpPr>
          <p:cNvPr id="19" name="Top of pyramid box">
            <a:extLst>
              <a:ext uri="{FF2B5EF4-FFF2-40B4-BE49-F238E27FC236}">
                <a16:creationId xmlns:a16="http://schemas.microsoft.com/office/drawing/2014/main" id="{416E5DA1-136A-384D-85B8-D3676B29E3F3}"/>
              </a:ext>
            </a:extLst>
          </p:cNvPr>
          <p:cNvSpPr>
            <a:spLocks noGrp="1"/>
          </p:cNvSpPr>
          <p:nvPr>
            <p:ph idx="13" hasCustomPrompt="1"/>
          </p:nvPr>
        </p:nvSpPr>
        <p:spPr>
          <a:xfrm>
            <a:off x="4040039" y="1172217"/>
            <a:ext cx="1241853" cy="705529"/>
          </a:xfrm>
          <a:prstGeom prst="triangle">
            <a:avLst/>
          </a:prstGeom>
          <a:solidFill>
            <a:schemeClr val="accent2">
              <a:alpha val="80000"/>
            </a:schemeClr>
          </a:solidFill>
          <a:ln>
            <a:solidFill>
              <a:srgbClr val="000000">
                <a:alpha val="60000"/>
              </a:srgbClr>
            </a:solidFill>
          </a:ln>
        </p:spPr>
        <p:txBody>
          <a:bodyPr anchor="b">
            <a:noAutofit/>
          </a:bodyPr>
          <a:lstStyle>
            <a:lvl1pPr marL="0" indent="0" algn="ctr">
              <a:buFont typeface="Arial" panose="020B0604020202020204" pitchFamily="34" charset="0"/>
              <a:buNone/>
              <a:defRPr sz="1600" baseline="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Add text</a:t>
            </a:r>
          </a:p>
        </p:txBody>
      </p:sp>
      <p:sp>
        <p:nvSpPr>
          <p:cNvPr id="15" name="Text 2">
            <a:extLst>
              <a:ext uri="{FF2B5EF4-FFF2-40B4-BE49-F238E27FC236}">
                <a16:creationId xmlns:a16="http://schemas.microsoft.com/office/drawing/2014/main" id="{36FFE5C7-7947-4BC2-A6E0-FF8A7A6A89A0}"/>
              </a:ext>
            </a:extLst>
          </p:cNvPr>
          <p:cNvSpPr>
            <a:spLocks noGrp="1"/>
          </p:cNvSpPr>
          <p:nvPr>
            <p:ph idx="33" hasCustomPrompt="1"/>
          </p:nvPr>
        </p:nvSpPr>
        <p:spPr>
          <a:xfrm>
            <a:off x="1738245" y="1946080"/>
            <a:ext cx="1646887" cy="570984"/>
          </a:xfrm>
          <a:ln>
            <a:noFill/>
          </a:ln>
        </p:spPr>
        <p:txBody>
          <a:bodyPr anchor="ctr">
            <a:normAutofit/>
          </a:bodyPr>
          <a:lstStyle>
            <a:lvl1pPr marL="0" indent="0">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Add text</a:t>
            </a:r>
          </a:p>
        </p:txBody>
      </p:sp>
      <p:sp>
        <p:nvSpPr>
          <p:cNvPr id="27" name="Second-from-top pyramid box">
            <a:extLst>
              <a:ext uri="{FF2B5EF4-FFF2-40B4-BE49-F238E27FC236}">
                <a16:creationId xmlns:a16="http://schemas.microsoft.com/office/drawing/2014/main" id="{A514C5D4-6321-9940-AA7B-6DD9C2896472}"/>
              </a:ext>
            </a:extLst>
          </p:cNvPr>
          <p:cNvSpPr>
            <a:spLocks noGrp="1"/>
          </p:cNvSpPr>
          <p:nvPr>
            <p:ph idx="27" hasCustomPrompt="1"/>
          </p:nvPr>
        </p:nvSpPr>
        <p:spPr>
          <a:xfrm>
            <a:off x="3457732" y="1944560"/>
            <a:ext cx="2377918" cy="590555"/>
          </a:xfrm>
          <a:prstGeom prst="trapezoid">
            <a:avLst>
              <a:gd name="adj" fmla="val 86062"/>
            </a:avLst>
          </a:prstGeom>
          <a:solidFill>
            <a:schemeClr val="accent3">
              <a:alpha val="80000"/>
            </a:schemeClr>
          </a:solidFill>
          <a:ln>
            <a:solidFill>
              <a:srgbClr val="000000">
                <a:alpha val="60000"/>
              </a:srgbClr>
            </a:solidFill>
          </a:ln>
        </p:spPr>
        <p:txBody>
          <a:bodyPr anchor="ctr">
            <a:normAutofit/>
          </a:bodyPr>
          <a:lstStyle>
            <a:lvl1pPr marL="0" indent="0" algn="ctr">
              <a:buFont typeface="Arial" panose="020B0604020202020204" pitchFamily="34" charset="0"/>
              <a:buNone/>
              <a:defRPr sz="1600" baseline="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Add text</a:t>
            </a:r>
          </a:p>
        </p:txBody>
      </p:sp>
      <p:sp>
        <p:nvSpPr>
          <p:cNvPr id="17" name="Text 3">
            <a:extLst>
              <a:ext uri="{FF2B5EF4-FFF2-40B4-BE49-F238E27FC236}">
                <a16:creationId xmlns:a16="http://schemas.microsoft.com/office/drawing/2014/main" id="{3F4E45E6-0CC3-47A1-A42F-81D9AC3545C8}"/>
              </a:ext>
            </a:extLst>
          </p:cNvPr>
          <p:cNvSpPr>
            <a:spLocks noGrp="1"/>
          </p:cNvSpPr>
          <p:nvPr>
            <p:ph idx="34" hasCustomPrompt="1"/>
          </p:nvPr>
        </p:nvSpPr>
        <p:spPr>
          <a:xfrm>
            <a:off x="1209382" y="2602942"/>
            <a:ext cx="1646887" cy="570984"/>
          </a:xfrm>
          <a:ln>
            <a:noFill/>
          </a:ln>
        </p:spPr>
        <p:txBody>
          <a:bodyPr anchor="ctr">
            <a:normAutofit/>
          </a:bodyPr>
          <a:lstStyle>
            <a:lvl1pPr marL="0" indent="0">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Add text</a:t>
            </a:r>
          </a:p>
        </p:txBody>
      </p:sp>
      <p:sp>
        <p:nvSpPr>
          <p:cNvPr id="11" name="Middle-of-pyramid box">
            <a:extLst>
              <a:ext uri="{FF2B5EF4-FFF2-40B4-BE49-F238E27FC236}">
                <a16:creationId xmlns:a16="http://schemas.microsoft.com/office/drawing/2014/main" id="{CC1E30E1-5075-44F2-AB2A-E8B5825E5C96}"/>
              </a:ext>
            </a:extLst>
          </p:cNvPr>
          <p:cNvSpPr>
            <a:spLocks noGrp="1"/>
          </p:cNvSpPr>
          <p:nvPr>
            <p:ph idx="29" hasCustomPrompt="1"/>
          </p:nvPr>
        </p:nvSpPr>
        <p:spPr>
          <a:xfrm>
            <a:off x="2911263" y="2592651"/>
            <a:ext cx="3470856" cy="590555"/>
          </a:xfrm>
          <a:prstGeom prst="trapezoid">
            <a:avLst>
              <a:gd name="adj" fmla="val 86062"/>
            </a:avLst>
          </a:prstGeom>
          <a:solidFill>
            <a:schemeClr val="accent4">
              <a:alpha val="80000"/>
            </a:schemeClr>
          </a:solidFill>
          <a:ln>
            <a:solidFill>
              <a:srgbClr val="000000">
                <a:alpha val="60000"/>
              </a:srgbClr>
            </a:solidFill>
          </a:ln>
        </p:spPr>
        <p:txBody>
          <a:bodyPr anchor="ctr">
            <a:normAutofit/>
          </a:bodyPr>
          <a:lstStyle>
            <a:lvl1pPr marL="0" indent="0" algn="ctr">
              <a:buFont typeface="Arial" panose="020B0604020202020204" pitchFamily="34" charset="0"/>
              <a:buNone/>
              <a:defRPr sz="1600" baseline="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Add text</a:t>
            </a:r>
          </a:p>
        </p:txBody>
      </p:sp>
      <p:sp>
        <p:nvSpPr>
          <p:cNvPr id="18" name="Text 4">
            <a:extLst>
              <a:ext uri="{FF2B5EF4-FFF2-40B4-BE49-F238E27FC236}">
                <a16:creationId xmlns:a16="http://schemas.microsoft.com/office/drawing/2014/main" id="{10B9FA78-5636-4C98-8920-80963CE7684C}"/>
              </a:ext>
            </a:extLst>
          </p:cNvPr>
          <p:cNvSpPr>
            <a:spLocks noGrp="1"/>
          </p:cNvSpPr>
          <p:nvPr>
            <p:ph idx="35" hasCustomPrompt="1"/>
          </p:nvPr>
        </p:nvSpPr>
        <p:spPr>
          <a:xfrm>
            <a:off x="677885" y="3259804"/>
            <a:ext cx="1646887" cy="570984"/>
          </a:xfrm>
          <a:ln>
            <a:noFill/>
          </a:ln>
        </p:spPr>
        <p:txBody>
          <a:bodyPr anchor="ctr">
            <a:normAutofit/>
          </a:bodyPr>
          <a:lstStyle>
            <a:lvl1pPr marL="0" indent="0">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Add text</a:t>
            </a:r>
          </a:p>
        </p:txBody>
      </p:sp>
      <p:sp>
        <p:nvSpPr>
          <p:cNvPr id="12" name="Second-from-bottom pyramid box">
            <a:extLst>
              <a:ext uri="{FF2B5EF4-FFF2-40B4-BE49-F238E27FC236}">
                <a16:creationId xmlns:a16="http://schemas.microsoft.com/office/drawing/2014/main" id="{997EDD94-D93F-4BF8-B012-A3E70F9508E5}"/>
              </a:ext>
            </a:extLst>
          </p:cNvPr>
          <p:cNvSpPr>
            <a:spLocks noGrp="1"/>
          </p:cNvSpPr>
          <p:nvPr>
            <p:ph idx="30" hasCustomPrompt="1"/>
          </p:nvPr>
        </p:nvSpPr>
        <p:spPr>
          <a:xfrm>
            <a:off x="2359783" y="3259298"/>
            <a:ext cx="4602363" cy="590555"/>
          </a:xfrm>
          <a:prstGeom prst="trapezoid">
            <a:avLst>
              <a:gd name="adj" fmla="val 86062"/>
            </a:avLst>
          </a:prstGeom>
          <a:solidFill>
            <a:schemeClr val="accent5">
              <a:alpha val="80000"/>
            </a:schemeClr>
          </a:solidFill>
          <a:ln>
            <a:solidFill>
              <a:srgbClr val="000000">
                <a:alpha val="60000"/>
              </a:srgbClr>
            </a:solidFill>
          </a:ln>
        </p:spPr>
        <p:txBody>
          <a:bodyPr anchor="ctr">
            <a:normAutofit/>
          </a:bodyPr>
          <a:lstStyle>
            <a:lvl1pPr marL="0" indent="0" algn="ctr">
              <a:buFont typeface="Arial" panose="020B0604020202020204" pitchFamily="34" charset="0"/>
              <a:buNone/>
              <a:defRPr sz="1600" baseline="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marL="0" marR="0" lvl="0" indent="0" algn="ctr" defTabSz="457200" rtl="0" eaLnBrk="1" fontAlgn="auto" latinLnBrk="0" hangingPunct="1">
              <a:lnSpc>
                <a:spcPct val="100000"/>
              </a:lnSpc>
              <a:spcBef>
                <a:spcPts val="2400"/>
              </a:spcBef>
              <a:spcAft>
                <a:spcPts val="0"/>
              </a:spcAft>
              <a:buClr>
                <a:srgbClr val="D66D50"/>
              </a:buClr>
              <a:buSzPct val="80000"/>
              <a:buFont typeface="Arial" panose="020B0604020202020204" pitchFamily="34" charset="0"/>
              <a:buNone/>
              <a:tabLst/>
              <a:defRPr/>
            </a:pPr>
            <a:r>
              <a:rPr lang="en-US"/>
              <a:t>Add text</a:t>
            </a:r>
          </a:p>
        </p:txBody>
      </p:sp>
      <p:sp>
        <p:nvSpPr>
          <p:cNvPr id="20" name="Text 5">
            <a:extLst>
              <a:ext uri="{FF2B5EF4-FFF2-40B4-BE49-F238E27FC236}">
                <a16:creationId xmlns:a16="http://schemas.microsoft.com/office/drawing/2014/main" id="{ED94A084-08CF-4432-8D0B-0322BE6ABD53}"/>
              </a:ext>
            </a:extLst>
          </p:cNvPr>
          <p:cNvSpPr>
            <a:spLocks noGrp="1"/>
          </p:cNvSpPr>
          <p:nvPr>
            <p:ph idx="36" hasCustomPrompt="1"/>
          </p:nvPr>
        </p:nvSpPr>
        <p:spPr>
          <a:xfrm>
            <a:off x="149313" y="3916666"/>
            <a:ext cx="1646887" cy="570984"/>
          </a:xfrm>
          <a:ln>
            <a:noFill/>
          </a:ln>
        </p:spPr>
        <p:txBody>
          <a:bodyPr anchor="ctr">
            <a:normAutofit/>
          </a:bodyPr>
          <a:lstStyle>
            <a:lvl1pPr marL="0" indent="0">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Add text</a:t>
            </a:r>
          </a:p>
        </p:txBody>
      </p:sp>
      <p:sp>
        <p:nvSpPr>
          <p:cNvPr id="14" name="Bottom pyramid box">
            <a:extLst>
              <a:ext uri="{FF2B5EF4-FFF2-40B4-BE49-F238E27FC236}">
                <a16:creationId xmlns:a16="http://schemas.microsoft.com/office/drawing/2014/main" id="{3CF4CF9F-90A8-4B19-BB16-32CC750F6D15}"/>
              </a:ext>
            </a:extLst>
          </p:cNvPr>
          <p:cNvSpPr>
            <a:spLocks noGrp="1"/>
          </p:cNvSpPr>
          <p:nvPr>
            <p:ph idx="32" hasCustomPrompt="1"/>
          </p:nvPr>
        </p:nvSpPr>
        <p:spPr>
          <a:xfrm>
            <a:off x="1806704" y="3916666"/>
            <a:ext cx="5708519" cy="590555"/>
          </a:xfrm>
          <a:prstGeom prst="trapezoid">
            <a:avLst>
              <a:gd name="adj" fmla="val 86062"/>
            </a:avLst>
          </a:prstGeom>
          <a:solidFill>
            <a:schemeClr val="accent6">
              <a:alpha val="80000"/>
            </a:schemeClr>
          </a:solidFill>
          <a:ln>
            <a:solidFill>
              <a:srgbClr val="000000">
                <a:alpha val="60000"/>
              </a:srgbClr>
            </a:solidFill>
          </a:ln>
        </p:spPr>
        <p:txBody>
          <a:bodyPr anchor="ctr">
            <a:normAutofit/>
          </a:bodyPr>
          <a:lstStyle>
            <a:lvl1pPr marL="0" indent="0" algn="ctr">
              <a:buFont typeface="Arial" panose="020B0604020202020204" pitchFamily="34" charset="0"/>
              <a:buNone/>
              <a:defRPr sz="1600" baseline="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Add text</a:t>
            </a:r>
          </a:p>
        </p:txBody>
      </p:sp>
      <p:sp>
        <p:nvSpPr>
          <p:cNvPr id="10" name="Source">
            <a:extLst>
              <a:ext uri="{FF2B5EF4-FFF2-40B4-BE49-F238E27FC236}">
                <a16:creationId xmlns:a16="http://schemas.microsoft.com/office/drawing/2014/main" id="{36F230DE-5E92-6B46-9F5D-66DB4D20FF43}"/>
              </a:ext>
            </a:extLst>
          </p:cNvPr>
          <p:cNvSpPr>
            <a:spLocks noGrp="1"/>
          </p:cNvSpPr>
          <p:nvPr>
            <p:ph idx="18" hasCustomPrompt="1"/>
          </p:nvPr>
        </p:nvSpPr>
        <p:spPr>
          <a:xfrm>
            <a:off x="149313" y="4792204"/>
            <a:ext cx="7818120" cy="274320"/>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C746464B-6D50-0444-88FB-F2C6D2DA4234}"/>
              </a:ext>
            </a:extLst>
          </p:cNvPr>
          <p:cNvSpPr>
            <a:spLocks noGrp="1"/>
          </p:cNvSpPr>
          <p:nvPr>
            <p:ph type="sldNum" sz="quarter" idx="2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0196993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ue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8" name="Dark blue box 1"/>
          <p:cNvSpPr>
            <a:spLocks noGrp="1"/>
          </p:cNvSpPr>
          <p:nvPr>
            <p:ph idx="13" hasCustomPrompt="1"/>
          </p:nvPr>
        </p:nvSpPr>
        <p:spPr>
          <a:xfrm>
            <a:off x="149313" y="1200151"/>
            <a:ext cx="8842247" cy="389163"/>
          </a:xfrm>
          <a:solidFill>
            <a:schemeClr val="accent3"/>
          </a:solidFill>
          <a:ln>
            <a:solidFill>
              <a:srgbClr val="6CACE4">
                <a:alpha val="20000"/>
              </a:srgbClr>
            </a:solidFill>
          </a:ln>
        </p:spPr>
        <p:txBody>
          <a:bodyPr anchor="ctr">
            <a:normAutofit/>
          </a:bodyPr>
          <a:lstStyle>
            <a:lvl1pPr marL="0" indent="0" algn="ctr">
              <a:buFontTx/>
              <a:buNone/>
              <a:defRPr sz="1400" baseline="0">
                <a:solidFill>
                  <a:schemeClr val="bg1"/>
                </a:solidFill>
                <a:latin typeface="Georgia" panose="02040502050405020303" pitchFamily="18"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6" name="Small box 1">
            <a:extLst>
              <a:ext uri="{FF2B5EF4-FFF2-40B4-BE49-F238E27FC236}">
                <a16:creationId xmlns:a16="http://schemas.microsoft.com/office/drawing/2014/main" id="{1EEDF6EA-6108-C255-B3DC-8822455B9FCF}"/>
              </a:ext>
            </a:extLst>
          </p:cNvPr>
          <p:cNvSpPr>
            <a:spLocks noGrp="1"/>
          </p:cNvSpPr>
          <p:nvPr>
            <p:ph idx="20" hasCustomPrompt="1"/>
          </p:nvPr>
        </p:nvSpPr>
        <p:spPr>
          <a:xfrm>
            <a:off x="149311" y="1625877"/>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11" name="Small box 2">
            <a:extLst>
              <a:ext uri="{FF2B5EF4-FFF2-40B4-BE49-F238E27FC236}">
                <a16:creationId xmlns:a16="http://schemas.microsoft.com/office/drawing/2014/main" id="{3B002E9E-DA78-7F84-07BE-ABFC1042DE1E}"/>
              </a:ext>
            </a:extLst>
          </p:cNvPr>
          <p:cNvSpPr>
            <a:spLocks noGrp="1"/>
          </p:cNvSpPr>
          <p:nvPr>
            <p:ph idx="22" hasCustomPrompt="1"/>
          </p:nvPr>
        </p:nvSpPr>
        <p:spPr>
          <a:xfrm>
            <a:off x="2388595" y="1625877"/>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12" name="Small box 3">
            <a:extLst>
              <a:ext uri="{FF2B5EF4-FFF2-40B4-BE49-F238E27FC236}">
                <a16:creationId xmlns:a16="http://schemas.microsoft.com/office/drawing/2014/main" id="{809D8D1A-1BDF-DB5F-A3C9-F89FBAAD9A64}"/>
              </a:ext>
            </a:extLst>
          </p:cNvPr>
          <p:cNvSpPr>
            <a:spLocks noGrp="1"/>
          </p:cNvSpPr>
          <p:nvPr>
            <p:ph idx="23" hasCustomPrompt="1"/>
          </p:nvPr>
        </p:nvSpPr>
        <p:spPr>
          <a:xfrm>
            <a:off x="4627879" y="1625877"/>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10" name="Small box 4">
            <a:extLst>
              <a:ext uri="{FF2B5EF4-FFF2-40B4-BE49-F238E27FC236}">
                <a16:creationId xmlns:a16="http://schemas.microsoft.com/office/drawing/2014/main" id="{7981AF15-2689-29FF-4B3A-ECF9965EB243}"/>
              </a:ext>
            </a:extLst>
          </p:cNvPr>
          <p:cNvSpPr>
            <a:spLocks noGrp="1"/>
          </p:cNvSpPr>
          <p:nvPr>
            <p:ph idx="21" hasCustomPrompt="1"/>
          </p:nvPr>
        </p:nvSpPr>
        <p:spPr>
          <a:xfrm>
            <a:off x="6867163" y="1625877"/>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7" name="Object 1">
            <a:extLst>
              <a:ext uri="{FF2B5EF4-FFF2-40B4-BE49-F238E27FC236}">
                <a16:creationId xmlns:a16="http://schemas.microsoft.com/office/drawing/2014/main" id="{10AA8AA6-98B3-AD44-E3F9-392EBDEA7795}"/>
              </a:ext>
            </a:extLst>
          </p:cNvPr>
          <p:cNvSpPr>
            <a:spLocks noGrp="1"/>
          </p:cNvSpPr>
          <p:nvPr>
            <p:ph sz="quarter" idx="38"/>
          </p:nvPr>
        </p:nvSpPr>
        <p:spPr>
          <a:xfrm>
            <a:off x="4285796" y="2076450"/>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18" name="Dark blue box 2">
            <a:extLst>
              <a:ext uri="{FF2B5EF4-FFF2-40B4-BE49-F238E27FC236}">
                <a16:creationId xmlns:a16="http://schemas.microsoft.com/office/drawing/2014/main" id="{55BE8907-6CF2-17CE-6D14-45C36ECBEBD6}"/>
              </a:ext>
            </a:extLst>
          </p:cNvPr>
          <p:cNvSpPr>
            <a:spLocks noGrp="1"/>
          </p:cNvSpPr>
          <p:nvPr>
            <p:ph idx="28" hasCustomPrompt="1"/>
          </p:nvPr>
        </p:nvSpPr>
        <p:spPr>
          <a:xfrm>
            <a:off x="146325" y="2497356"/>
            <a:ext cx="8842247" cy="389163"/>
          </a:xfrm>
          <a:solidFill>
            <a:schemeClr val="accent3"/>
          </a:solidFill>
          <a:ln>
            <a:solidFill>
              <a:srgbClr val="6CACE4">
                <a:alpha val="20000"/>
              </a:srgbClr>
            </a:solidFill>
          </a:ln>
        </p:spPr>
        <p:txBody>
          <a:bodyPr anchor="ctr">
            <a:normAutofit/>
          </a:bodyPr>
          <a:lstStyle>
            <a:lvl1pPr marL="0" indent="0" algn="ctr">
              <a:buFontTx/>
              <a:buNone/>
              <a:defRPr sz="1400" baseline="0">
                <a:solidFill>
                  <a:schemeClr val="bg1"/>
                </a:solidFill>
                <a:latin typeface="Georgia" panose="02040502050405020303" pitchFamily="18"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39" name="Small box 5">
            <a:extLst>
              <a:ext uri="{FF2B5EF4-FFF2-40B4-BE49-F238E27FC236}">
                <a16:creationId xmlns:a16="http://schemas.microsoft.com/office/drawing/2014/main" id="{8DD0DF14-24F3-716C-A2A5-EEE7A58197B7}"/>
              </a:ext>
            </a:extLst>
          </p:cNvPr>
          <p:cNvSpPr>
            <a:spLocks noGrp="1"/>
          </p:cNvSpPr>
          <p:nvPr>
            <p:ph idx="34" hasCustomPrompt="1"/>
          </p:nvPr>
        </p:nvSpPr>
        <p:spPr>
          <a:xfrm>
            <a:off x="149311" y="2923082"/>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41" name="Small box 6">
            <a:extLst>
              <a:ext uri="{FF2B5EF4-FFF2-40B4-BE49-F238E27FC236}">
                <a16:creationId xmlns:a16="http://schemas.microsoft.com/office/drawing/2014/main" id="{8FAE762F-BA0A-3363-00AC-88AAA8791C59}"/>
              </a:ext>
            </a:extLst>
          </p:cNvPr>
          <p:cNvSpPr>
            <a:spLocks noGrp="1"/>
          </p:cNvSpPr>
          <p:nvPr>
            <p:ph idx="36" hasCustomPrompt="1"/>
          </p:nvPr>
        </p:nvSpPr>
        <p:spPr>
          <a:xfrm>
            <a:off x="2388595" y="2923082"/>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42" name="Small box 7">
            <a:extLst>
              <a:ext uri="{FF2B5EF4-FFF2-40B4-BE49-F238E27FC236}">
                <a16:creationId xmlns:a16="http://schemas.microsoft.com/office/drawing/2014/main" id="{304F819B-59B6-0F77-D1BD-EA6DBD2E076C}"/>
              </a:ext>
            </a:extLst>
          </p:cNvPr>
          <p:cNvSpPr>
            <a:spLocks noGrp="1"/>
          </p:cNvSpPr>
          <p:nvPr>
            <p:ph idx="37" hasCustomPrompt="1"/>
          </p:nvPr>
        </p:nvSpPr>
        <p:spPr>
          <a:xfrm>
            <a:off x="4627879" y="2923082"/>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40" name="Small box 8">
            <a:extLst>
              <a:ext uri="{FF2B5EF4-FFF2-40B4-BE49-F238E27FC236}">
                <a16:creationId xmlns:a16="http://schemas.microsoft.com/office/drawing/2014/main" id="{1FA0986B-7548-9C71-FC17-8D01D321F2F9}"/>
              </a:ext>
            </a:extLst>
          </p:cNvPr>
          <p:cNvSpPr>
            <a:spLocks noGrp="1"/>
          </p:cNvSpPr>
          <p:nvPr>
            <p:ph idx="35" hasCustomPrompt="1"/>
          </p:nvPr>
        </p:nvSpPr>
        <p:spPr>
          <a:xfrm>
            <a:off x="6867163" y="2923082"/>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9" name="Object 2">
            <a:extLst>
              <a:ext uri="{FF2B5EF4-FFF2-40B4-BE49-F238E27FC236}">
                <a16:creationId xmlns:a16="http://schemas.microsoft.com/office/drawing/2014/main" id="{A27CBE59-4AB7-13AB-AECC-A3B69773A48F}"/>
              </a:ext>
            </a:extLst>
          </p:cNvPr>
          <p:cNvSpPr>
            <a:spLocks noGrp="1"/>
          </p:cNvSpPr>
          <p:nvPr>
            <p:ph sz="quarter" idx="39"/>
          </p:nvPr>
        </p:nvSpPr>
        <p:spPr>
          <a:xfrm>
            <a:off x="4285796" y="3367408"/>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26" name="Dark blue box 3">
            <a:extLst>
              <a:ext uri="{FF2B5EF4-FFF2-40B4-BE49-F238E27FC236}">
                <a16:creationId xmlns:a16="http://schemas.microsoft.com/office/drawing/2014/main" id="{5D9A3B56-2EF4-A08F-00C3-A497BA42F976}"/>
              </a:ext>
            </a:extLst>
          </p:cNvPr>
          <p:cNvSpPr>
            <a:spLocks noGrp="1"/>
          </p:cNvSpPr>
          <p:nvPr>
            <p:ph idx="29" hasCustomPrompt="1"/>
          </p:nvPr>
        </p:nvSpPr>
        <p:spPr>
          <a:xfrm>
            <a:off x="146324" y="3748767"/>
            <a:ext cx="8842247" cy="389163"/>
          </a:xfrm>
          <a:solidFill>
            <a:schemeClr val="accent3"/>
          </a:solidFill>
          <a:ln>
            <a:solidFill>
              <a:srgbClr val="6CACE4">
                <a:alpha val="20000"/>
              </a:srgbClr>
            </a:solidFill>
          </a:ln>
        </p:spPr>
        <p:txBody>
          <a:bodyPr anchor="ctr">
            <a:normAutofit/>
          </a:bodyPr>
          <a:lstStyle>
            <a:lvl1pPr marL="0" indent="0" algn="ctr">
              <a:buFontTx/>
              <a:buNone/>
              <a:defRPr sz="1400" baseline="0">
                <a:solidFill>
                  <a:schemeClr val="bg1"/>
                </a:solidFill>
                <a:latin typeface="Georgia" panose="02040502050405020303" pitchFamily="18"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31" name="Small box 9">
            <a:extLst>
              <a:ext uri="{FF2B5EF4-FFF2-40B4-BE49-F238E27FC236}">
                <a16:creationId xmlns:a16="http://schemas.microsoft.com/office/drawing/2014/main" id="{F05EA9C8-3847-7546-0F89-90DD1FCBBDF4}"/>
              </a:ext>
            </a:extLst>
          </p:cNvPr>
          <p:cNvSpPr>
            <a:spLocks noGrp="1"/>
          </p:cNvSpPr>
          <p:nvPr>
            <p:ph idx="30" hasCustomPrompt="1"/>
          </p:nvPr>
        </p:nvSpPr>
        <p:spPr>
          <a:xfrm>
            <a:off x="168214" y="4192059"/>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33" name="Small box 10">
            <a:extLst>
              <a:ext uri="{FF2B5EF4-FFF2-40B4-BE49-F238E27FC236}">
                <a16:creationId xmlns:a16="http://schemas.microsoft.com/office/drawing/2014/main" id="{48CB4271-92B6-DAC6-EA86-C26101B84A7A}"/>
              </a:ext>
            </a:extLst>
          </p:cNvPr>
          <p:cNvSpPr>
            <a:spLocks noGrp="1"/>
          </p:cNvSpPr>
          <p:nvPr>
            <p:ph idx="32" hasCustomPrompt="1"/>
          </p:nvPr>
        </p:nvSpPr>
        <p:spPr>
          <a:xfrm>
            <a:off x="2407498" y="4192059"/>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34" name="Small box 11">
            <a:extLst>
              <a:ext uri="{FF2B5EF4-FFF2-40B4-BE49-F238E27FC236}">
                <a16:creationId xmlns:a16="http://schemas.microsoft.com/office/drawing/2014/main" id="{AAE55E24-26BC-E7B7-AC7E-981983292D6C}"/>
              </a:ext>
            </a:extLst>
          </p:cNvPr>
          <p:cNvSpPr>
            <a:spLocks noGrp="1"/>
          </p:cNvSpPr>
          <p:nvPr>
            <p:ph idx="33" hasCustomPrompt="1"/>
          </p:nvPr>
        </p:nvSpPr>
        <p:spPr>
          <a:xfrm>
            <a:off x="4646782" y="4192059"/>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32" name="Small box 12">
            <a:extLst>
              <a:ext uri="{FF2B5EF4-FFF2-40B4-BE49-F238E27FC236}">
                <a16:creationId xmlns:a16="http://schemas.microsoft.com/office/drawing/2014/main" id="{2CCAC3ED-785E-4C25-E923-DD9E3819CA86}"/>
              </a:ext>
            </a:extLst>
          </p:cNvPr>
          <p:cNvSpPr>
            <a:spLocks noGrp="1"/>
          </p:cNvSpPr>
          <p:nvPr>
            <p:ph idx="31" hasCustomPrompt="1"/>
          </p:nvPr>
        </p:nvSpPr>
        <p:spPr>
          <a:xfrm>
            <a:off x="6886066" y="4192059"/>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4" name="Source">
            <a:extLst>
              <a:ext uri="{FF2B5EF4-FFF2-40B4-BE49-F238E27FC236}">
                <a16:creationId xmlns:a16="http://schemas.microsoft.com/office/drawing/2014/main" id="{D9DE5FD8-469B-FD34-543F-F7FCA96EFBDC}"/>
              </a:ext>
            </a:extLst>
          </p:cNvPr>
          <p:cNvSpPr>
            <a:spLocks noGrp="1"/>
          </p:cNvSpPr>
          <p:nvPr>
            <p:ph idx="19"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9A5C684-826F-0442-8631-7E4E2B374D8D}"/>
              </a:ext>
            </a:extLst>
          </p:cNvPr>
          <p:cNvSpPr>
            <a:spLocks noGrp="1"/>
          </p:cNvSpPr>
          <p:nvPr>
            <p:ph type="sldNum" sz="quarter" idx="1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4181107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5 boxes with arrows with border">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7" name="Caption">
            <a:extLst>
              <a:ext uri="{FF2B5EF4-FFF2-40B4-BE49-F238E27FC236}">
                <a16:creationId xmlns:a16="http://schemas.microsoft.com/office/drawing/2014/main" id="{72520043-8BF8-C651-FD7B-511CEB83C73D}"/>
              </a:ext>
            </a:extLst>
          </p:cNvPr>
          <p:cNvSpPr>
            <a:spLocks noGrp="1"/>
          </p:cNvSpPr>
          <p:nvPr>
            <p:ph type="body" sz="quarter" idx="18" hasCustomPrompt="1"/>
          </p:nvPr>
        </p:nvSpPr>
        <p:spPr>
          <a:xfrm>
            <a:off x="141693" y="1200150"/>
            <a:ext cx="8849908"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5" name="Bullets 1">
            <a:extLst>
              <a:ext uri="{FF2B5EF4-FFF2-40B4-BE49-F238E27FC236}">
                <a16:creationId xmlns:a16="http://schemas.microsoft.com/office/drawing/2014/main" id="{A055A631-9A11-948E-2BCB-3D7674E51D11}"/>
              </a:ext>
            </a:extLst>
          </p:cNvPr>
          <p:cNvSpPr>
            <a:spLocks noGrp="1"/>
          </p:cNvSpPr>
          <p:nvPr>
            <p:ph idx="13" hasCustomPrompt="1"/>
          </p:nvPr>
        </p:nvSpPr>
        <p:spPr>
          <a:xfrm>
            <a:off x="149313" y="1721663"/>
            <a:ext cx="1646887" cy="2852928"/>
          </a:xfrm>
          <a:prstGeom prst="roundRect">
            <a:avLst/>
          </a:prstGeom>
          <a:solidFill>
            <a:schemeClr val="accent2">
              <a:alpha val="5000"/>
            </a:schemeClr>
          </a:solidFill>
          <a:ln>
            <a:solidFill>
              <a:schemeClr val="accent3"/>
            </a:solidFill>
          </a:ln>
        </p:spPr>
        <p:txBody>
          <a:bodyPr anchor="ctr">
            <a:normAutofit/>
          </a:bodyPr>
          <a:lstStyle>
            <a:lvl1pPr marL="0" indent="0" algn="ctr">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lgn="ctr">
              <a:buFontTx/>
              <a:buNone/>
              <a:defRPr sz="1400">
                <a:latin typeface="Calibri" panose="020F0502020204030204" pitchFamily="34" charset="0"/>
                <a:ea typeface="Tahoma" panose="020B0604030504040204" pitchFamily="34" charset="0"/>
                <a:cs typeface="Calibri" panose="020F0502020204030204" pitchFamily="34" charset="0"/>
              </a:defRPr>
            </a:lvl2pPr>
            <a:lvl3pPr marL="573088" indent="0">
              <a:buFont typeface="Arial" panose="020B0604020202020204" pitchFamily="34" charset="0"/>
              <a:buNone/>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2" name="Object 1">
            <a:extLst>
              <a:ext uri="{FF2B5EF4-FFF2-40B4-BE49-F238E27FC236}">
                <a16:creationId xmlns:a16="http://schemas.microsoft.com/office/drawing/2014/main" id="{800D4053-A28E-EBA0-7B9F-10B811117FC0}"/>
              </a:ext>
            </a:extLst>
          </p:cNvPr>
          <p:cNvSpPr>
            <a:spLocks noGrp="1"/>
          </p:cNvSpPr>
          <p:nvPr>
            <p:ph sz="quarter" idx="39"/>
          </p:nvPr>
        </p:nvSpPr>
        <p:spPr>
          <a:xfrm>
            <a:off x="1583257" y="2951128"/>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6" name="Bullets 2">
            <a:extLst>
              <a:ext uri="{FF2B5EF4-FFF2-40B4-BE49-F238E27FC236}">
                <a16:creationId xmlns:a16="http://schemas.microsoft.com/office/drawing/2014/main" id="{C8463E8B-ADFD-8C6A-E436-C0C78B04B465}"/>
              </a:ext>
            </a:extLst>
          </p:cNvPr>
          <p:cNvSpPr>
            <a:spLocks noGrp="1"/>
          </p:cNvSpPr>
          <p:nvPr>
            <p:ph idx="27" hasCustomPrompt="1"/>
          </p:nvPr>
        </p:nvSpPr>
        <p:spPr>
          <a:xfrm>
            <a:off x="1948163" y="1721663"/>
            <a:ext cx="1646887" cy="2852928"/>
          </a:xfrm>
          <a:prstGeom prst="roundRect">
            <a:avLst/>
          </a:prstGeom>
          <a:solidFill>
            <a:schemeClr val="accent2">
              <a:alpha val="5000"/>
            </a:schemeClr>
          </a:solidFill>
          <a:ln>
            <a:solidFill>
              <a:schemeClr val="accent3"/>
            </a:solidFill>
          </a:ln>
        </p:spPr>
        <p:txBody>
          <a:bodyPr anchor="ctr">
            <a:normAutofit/>
          </a:bodyPr>
          <a:lstStyle>
            <a:lvl1pPr marL="0" indent="0" algn="ctr">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lgn="ctr">
              <a:buFontTx/>
              <a:buNone/>
              <a:defRPr sz="14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14" name="Object 2">
            <a:extLst>
              <a:ext uri="{FF2B5EF4-FFF2-40B4-BE49-F238E27FC236}">
                <a16:creationId xmlns:a16="http://schemas.microsoft.com/office/drawing/2014/main" id="{66AB1DC4-85FC-9FDC-AD2C-8B272A459BC7}"/>
              </a:ext>
            </a:extLst>
          </p:cNvPr>
          <p:cNvSpPr>
            <a:spLocks noGrp="1"/>
          </p:cNvSpPr>
          <p:nvPr>
            <p:ph sz="quarter" idx="40"/>
          </p:nvPr>
        </p:nvSpPr>
        <p:spPr>
          <a:xfrm>
            <a:off x="3382107" y="2951128"/>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8" name="Bullets 3">
            <a:extLst>
              <a:ext uri="{FF2B5EF4-FFF2-40B4-BE49-F238E27FC236}">
                <a16:creationId xmlns:a16="http://schemas.microsoft.com/office/drawing/2014/main" id="{3448FF26-0FBA-E001-D02C-DD797659B4E5}"/>
              </a:ext>
            </a:extLst>
          </p:cNvPr>
          <p:cNvSpPr>
            <a:spLocks noGrp="1"/>
          </p:cNvSpPr>
          <p:nvPr>
            <p:ph idx="26" hasCustomPrompt="1"/>
          </p:nvPr>
        </p:nvSpPr>
        <p:spPr>
          <a:xfrm>
            <a:off x="3747013" y="1721663"/>
            <a:ext cx="1646887" cy="2852928"/>
          </a:xfrm>
          <a:prstGeom prst="roundRect">
            <a:avLst/>
          </a:prstGeom>
          <a:solidFill>
            <a:schemeClr val="accent2">
              <a:alpha val="5000"/>
            </a:schemeClr>
          </a:solidFill>
          <a:ln>
            <a:solidFill>
              <a:schemeClr val="accent3"/>
            </a:solidFill>
          </a:ln>
        </p:spPr>
        <p:txBody>
          <a:bodyPr anchor="ctr">
            <a:normAutofit/>
          </a:bodyPr>
          <a:lstStyle>
            <a:lvl1pPr marL="0" indent="0" algn="ctr">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lgn="ctr">
              <a:buFontTx/>
              <a:buNone/>
              <a:defRPr sz="14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15" name="Object 3">
            <a:extLst>
              <a:ext uri="{FF2B5EF4-FFF2-40B4-BE49-F238E27FC236}">
                <a16:creationId xmlns:a16="http://schemas.microsoft.com/office/drawing/2014/main" id="{A3D5318D-2DAA-EBD2-B963-E3CD1D5A9A36}"/>
              </a:ext>
            </a:extLst>
          </p:cNvPr>
          <p:cNvSpPr>
            <a:spLocks noGrp="1"/>
          </p:cNvSpPr>
          <p:nvPr>
            <p:ph sz="quarter" idx="41"/>
          </p:nvPr>
        </p:nvSpPr>
        <p:spPr>
          <a:xfrm>
            <a:off x="5172430" y="2951128"/>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10" name="Bullets 4">
            <a:extLst>
              <a:ext uri="{FF2B5EF4-FFF2-40B4-BE49-F238E27FC236}">
                <a16:creationId xmlns:a16="http://schemas.microsoft.com/office/drawing/2014/main" id="{A49909BC-D209-B240-8ACF-40AECA8B3BFB}"/>
              </a:ext>
            </a:extLst>
          </p:cNvPr>
          <p:cNvSpPr>
            <a:spLocks noGrp="1"/>
          </p:cNvSpPr>
          <p:nvPr>
            <p:ph idx="25" hasCustomPrompt="1"/>
          </p:nvPr>
        </p:nvSpPr>
        <p:spPr>
          <a:xfrm>
            <a:off x="5545863" y="1721663"/>
            <a:ext cx="1646887" cy="2852928"/>
          </a:xfrm>
          <a:prstGeom prst="roundRect">
            <a:avLst/>
          </a:prstGeom>
          <a:solidFill>
            <a:schemeClr val="accent2">
              <a:alpha val="5000"/>
            </a:schemeClr>
          </a:solidFill>
          <a:ln>
            <a:solidFill>
              <a:schemeClr val="accent3"/>
            </a:solidFill>
          </a:ln>
        </p:spPr>
        <p:txBody>
          <a:bodyPr anchor="ctr">
            <a:normAutofit/>
          </a:bodyPr>
          <a:lstStyle>
            <a:lvl1pPr marL="0" indent="0" algn="ctr">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lgn="ctr">
              <a:buFontTx/>
              <a:buNone/>
              <a:defRPr sz="14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17" name="Object 4">
            <a:extLst>
              <a:ext uri="{FF2B5EF4-FFF2-40B4-BE49-F238E27FC236}">
                <a16:creationId xmlns:a16="http://schemas.microsoft.com/office/drawing/2014/main" id="{7416CB5E-A798-A272-CF30-B6403A9CB91B}"/>
              </a:ext>
            </a:extLst>
          </p:cNvPr>
          <p:cNvSpPr>
            <a:spLocks noGrp="1"/>
          </p:cNvSpPr>
          <p:nvPr>
            <p:ph sz="quarter" idx="42"/>
          </p:nvPr>
        </p:nvSpPr>
        <p:spPr>
          <a:xfrm>
            <a:off x="6979807" y="2951128"/>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12" name="Bullets 5">
            <a:extLst>
              <a:ext uri="{FF2B5EF4-FFF2-40B4-BE49-F238E27FC236}">
                <a16:creationId xmlns:a16="http://schemas.microsoft.com/office/drawing/2014/main" id="{E8E5784E-9116-52FC-A6A9-E0097FC186C5}"/>
              </a:ext>
            </a:extLst>
          </p:cNvPr>
          <p:cNvSpPr>
            <a:spLocks noGrp="1"/>
          </p:cNvSpPr>
          <p:nvPr>
            <p:ph idx="24" hasCustomPrompt="1"/>
          </p:nvPr>
        </p:nvSpPr>
        <p:spPr>
          <a:xfrm>
            <a:off x="7344713" y="1721663"/>
            <a:ext cx="1646887" cy="2852928"/>
          </a:xfrm>
          <a:prstGeom prst="roundRect">
            <a:avLst/>
          </a:prstGeom>
          <a:solidFill>
            <a:schemeClr val="accent2">
              <a:alpha val="5000"/>
            </a:schemeClr>
          </a:solidFill>
          <a:ln>
            <a:solidFill>
              <a:schemeClr val="accent3"/>
            </a:solidFill>
          </a:ln>
        </p:spPr>
        <p:txBody>
          <a:bodyPr anchor="ctr">
            <a:normAutofit/>
          </a:bodyPr>
          <a:lstStyle>
            <a:lvl1pPr marL="0" indent="0" algn="ctr">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lgn="ctr">
              <a:buFontTx/>
              <a:buNone/>
              <a:defRPr sz="14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4" name="Source">
            <a:extLst>
              <a:ext uri="{FF2B5EF4-FFF2-40B4-BE49-F238E27FC236}">
                <a16:creationId xmlns:a16="http://schemas.microsoft.com/office/drawing/2014/main" id="{4C069058-DAED-36BA-A3EA-85FDA6D71004}"/>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BC8A5FA-C424-BF4A-AF06-3E67A4481F3A}"/>
              </a:ext>
            </a:extLst>
          </p:cNvPr>
          <p:cNvSpPr>
            <a:spLocks noGrp="1"/>
          </p:cNvSpPr>
          <p:nvPr>
            <p:ph type="sldNum" sz="quarter" idx="3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7631167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5 boxes with arrows with border">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5" name="Bullets 1">
            <a:extLst>
              <a:ext uri="{FF2B5EF4-FFF2-40B4-BE49-F238E27FC236}">
                <a16:creationId xmlns:a16="http://schemas.microsoft.com/office/drawing/2014/main" id="{A055A631-9A11-948E-2BCB-3D7674E51D11}"/>
              </a:ext>
            </a:extLst>
          </p:cNvPr>
          <p:cNvSpPr>
            <a:spLocks noGrp="1"/>
          </p:cNvSpPr>
          <p:nvPr>
            <p:ph idx="13" hasCustomPrompt="1"/>
          </p:nvPr>
        </p:nvSpPr>
        <p:spPr>
          <a:xfrm>
            <a:off x="149313" y="1427375"/>
            <a:ext cx="2613019" cy="2372838"/>
          </a:xfrm>
          <a:prstGeom prst="roundRect">
            <a:avLst/>
          </a:prstGeom>
          <a:solidFill>
            <a:schemeClr val="accent2">
              <a:alpha val="5000"/>
            </a:schemeClr>
          </a:solidFill>
          <a:ln>
            <a:solidFill>
              <a:schemeClr val="accent3"/>
            </a:solidFill>
          </a:ln>
        </p:spPr>
        <p:txBody>
          <a:bodyPr anchor="ctr">
            <a:normAutofit/>
          </a:bodyPr>
          <a:lstStyle>
            <a:lvl1pPr marL="0" indent="0">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Tx/>
              <a:buNone/>
              <a:defRPr sz="1400">
                <a:latin typeface="Calibri" panose="020F0502020204030204" pitchFamily="34" charset="0"/>
                <a:ea typeface="Tahoma" panose="020B0604030504040204" pitchFamily="34" charset="0"/>
                <a:cs typeface="Calibri" panose="020F0502020204030204" pitchFamily="34" charset="0"/>
              </a:defRPr>
            </a:lvl2pPr>
            <a:lvl3pPr marL="573088" indent="0">
              <a:buFont typeface="Arial" panose="020B0604020202020204" pitchFamily="34" charset="0"/>
              <a:buNone/>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14" name="Object 2">
            <a:extLst>
              <a:ext uri="{FF2B5EF4-FFF2-40B4-BE49-F238E27FC236}">
                <a16:creationId xmlns:a16="http://schemas.microsoft.com/office/drawing/2014/main" id="{66AB1DC4-85FC-9FDC-AD2C-8B272A459BC7}"/>
              </a:ext>
            </a:extLst>
          </p:cNvPr>
          <p:cNvSpPr>
            <a:spLocks noGrp="1"/>
          </p:cNvSpPr>
          <p:nvPr>
            <p:ph sz="quarter" idx="40"/>
          </p:nvPr>
        </p:nvSpPr>
        <p:spPr>
          <a:xfrm>
            <a:off x="2728183" y="2656840"/>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8" name="Bullets 3">
            <a:extLst>
              <a:ext uri="{FF2B5EF4-FFF2-40B4-BE49-F238E27FC236}">
                <a16:creationId xmlns:a16="http://schemas.microsoft.com/office/drawing/2014/main" id="{3448FF26-0FBA-E001-D02C-DD797659B4E5}"/>
              </a:ext>
            </a:extLst>
          </p:cNvPr>
          <p:cNvSpPr>
            <a:spLocks noGrp="1"/>
          </p:cNvSpPr>
          <p:nvPr>
            <p:ph idx="26" hasCustomPrompt="1"/>
          </p:nvPr>
        </p:nvSpPr>
        <p:spPr>
          <a:xfrm>
            <a:off x="3271884" y="1427375"/>
            <a:ext cx="2613019" cy="2372838"/>
          </a:xfrm>
          <a:prstGeom prst="roundRect">
            <a:avLst/>
          </a:prstGeom>
          <a:solidFill>
            <a:schemeClr val="accent2">
              <a:alpha val="5000"/>
            </a:schemeClr>
          </a:solidFill>
          <a:ln>
            <a:solidFill>
              <a:schemeClr val="accent3"/>
            </a:solidFill>
          </a:ln>
        </p:spPr>
        <p:txBody>
          <a:bodyPr anchor="ctr">
            <a:normAutofit/>
          </a:bodyPr>
          <a:lstStyle>
            <a:lvl1pPr marL="0" indent="0">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Tx/>
              <a:buNone/>
              <a:defRPr sz="14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17" name="Object 4">
            <a:extLst>
              <a:ext uri="{FF2B5EF4-FFF2-40B4-BE49-F238E27FC236}">
                <a16:creationId xmlns:a16="http://schemas.microsoft.com/office/drawing/2014/main" id="{7416CB5E-A798-A272-CF30-B6403A9CB91B}"/>
              </a:ext>
            </a:extLst>
          </p:cNvPr>
          <p:cNvSpPr>
            <a:spLocks noGrp="1"/>
          </p:cNvSpPr>
          <p:nvPr>
            <p:ph sz="quarter" idx="42"/>
          </p:nvPr>
        </p:nvSpPr>
        <p:spPr>
          <a:xfrm>
            <a:off x="5850754" y="2656840"/>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12" name="Bullets 5">
            <a:extLst>
              <a:ext uri="{FF2B5EF4-FFF2-40B4-BE49-F238E27FC236}">
                <a16:creationId xmlns:a16="http://schemas.microsoft.com/office/drawing/2014/main" id="{E8E5784E-9116-52FC-A6A9-E0097FC186C5}"/>
              </a:ext>
            </a:extLst>
          </p:cNvPr>
          <p:cNvSpPr>
            <a:spLocks noGrp="1"/>
          </p:cNvSpPr>
          <p:nvPr>
            <p:ph idx="24" hasCustomPrompt="1"/>
          </p:nvPr>
        </p:nvSpPr>
        <p:spPr>
          <a:xfrm>
            <a:off x="6394455" y="1427375"/>
            <a:ext cx="2613019" cy="2372838"/>
          </a:xfrm>
          <a:prstGeom prst="roundRect">
            <a:avLst/>
          </a:prstGeom>
          <a:solidFill>
            <a:schemeClr val="accent2">
              <a:alpha val="5000"/>
            </a:schemeClr>
          </a:solidFill>
          <a:ln>
            <a:solidFill>
              <a:schemeClr val="accent3"/>
            </a:solidFill>
          </a:ln>
        </p:spPr>
        <p:txBody>
          <a:bodyPr anchor="ctr">
            <a:normAutofit/>
          </a:bodyPr>
          <a:lstStyle>
            <a:lvl1pPr marL="0" indent="0">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Tx/>
              <a:buNone/>
              <a:defRPr sz="14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7" name="Object 4">
            <a:extLst>
              <a:ext uri="{FF2B5EF4-FFF2-40B4-BE49-F238E27FC236}">
                <a16:creationId xmlns:a16="http://schemas.microsoft.com/office/drawing/2014/main" id="{70570EB7-AF77-4A4A-9051-FD665DC6F9D2}"/>
              </a:ext>
            </a:extLst>
          </p:cNvPr>
          <p:cNvSpPr>
            <a:spLocks noGrp="1"/>
          </p:cNvSpPr>
          <p:nvPr>
            <p:ph sz="quarter" idx="43"/>
          </p:nvPr>
        </p:nvSpPr>
        <p:spPr>
          <a:xfrm>
            <a:off x="705422" y="3943783"/>
            <a:ext cx="7818120" cy="544134"/>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4" name="Source">
            <a:extLst>
              <a:ext uri="{FF2B5EF4-FFF2-40B4-BE49-F238E27FC236}">
                <a16:creationId xmlns:a16="http://schemas.microsoft.com/office/drawing/2014/main" id="{4C069058-DAED-36BA-A3EA-85FDA6D71004}"/>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BC8A5FA-C424-BF4A-AF06-3E67A4481F3A}"/>
              </a:ext>
            </a:extLst>
          </p:cNvPr>
          <p:cNvSpPr>
            <a:spLocks noGrp="1"/>
          </p:cNvSpPr>
          <p:nvPr>
            <p:ph type="sldNum" sz="quarter" idx="3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5600590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2_5 boxes with arrows with border">
    <p:bg>
      <p:bgPr>
        <a:solidFill>
          <a:srgbClr val="FFFFFF"/>
        </a:solidFill>
        <a:effectLst/>
      </p:bgPr>
    </p:bg>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4BC8A5FA-C424-BF4A-AF06-3E67A4481F3A}"/>
              </a:ext>
            </a:extLst>
          </p:cNvPr>
          <p:cNvSpPr>
            <a:spLocks noGrp="1"/>
          </p:cNvSpPr>
          <p:nvPr>
            <p:ph type="sldNum" sz="quarter" idx="38"/>
          </p:nvPr>
        </p:nvSpPr>
        <p:spPr/>
        <p:txBody>
          <a:bodyPr/>
          <a:lstStyle/>
          <a:p>
            <a:fld id="{8ABDC324-684B-9C44-A484-D2B69E2467CF}" type="slidenum">
              <a:rPr lang="en-US" smtClean="0"/>
              <a:pPr/>
              <a:t>‹#›</a:t>
            </a:fld>
            <a:endParaRPr lang="en-US"/>
          </a:p>
        </p:txBody>
      </p:sp>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5" name="Bullets 1">
            <a:extLst>
              <a:ext uri="{FF2B5EF4-FFF2-40B4-BE49-F238E27FC236}">
                <a16:creationId xmlns:a16="http://schemas.microsoft.com/office/drawing/2014/main" id="{A055A631-9A11-948E-2BCB-3D7674E51D11}"/>
              </a:ext>
            </a:extLst>
          </p:cNvPr>
          <p:cNvSpPr>
            <a:spLocks noGrp="1"/>
          </p:cNvSpPr>
          <p:nvPr>
            <p:ph idx="13" hasCustomPrompt="1"/>
          </p:nvPr>
        </p:nvSpPr>
        <p:spPr>
          <a:xfrm>
            <a:off x="149313" y="1427375"/>
            <a:ext cx="2613019" cy="2372838"/>
          </a:xfrm>
          <a:prstGeom prst="roundRect">
            <a:avLst/>
          </a:prstGeom>
          <a:solidFill>
            <a:schemeClr val="accent2">
              <a:alpha val="5000"/>
            </a:schemeClr>
          </a:solidFill>
          <a:ln>
            <a:solidFill>
              <a:schemeClr val="accent3"/>
            </a:solidFill>
          </a:ln>
        </p:spPr>
        <p:txBody>
          <a:bodyPr anchor="ctr">
            <a:normAutofit/>
          </a:bodyPr>
          <a:lstStyle>
            <a:lvl1pPr marL="0" indent="0">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Tx/>
              <a:buNone/>
              <a:defRPr sz="1400">
                <a:latin typeface="Calibri" panose="020F0502020204030204" pitchFamily="34" charset="0"/>
                <a:ea typeface="Tahoma" panose="020B0604030504040204" pitchFamily="34" charset="0"/>
                <a:cs typeface="Calibri" panose="020F0502020204030204" pitchFamily="34" charset="0"/>
              </a:defRPr>
            </a:lvl2pPr>
            <a:lvl3pPr marL="573088" indent="0">
              <a:buFont typeface="Arial" panose="020B0604020202020204" pitchFamily="34" charset="0"/>
              <a:buNone/>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14" name="Object 2">
            <a:extLst>
              <a:ext uri="{FF2B5EF4-FFF2-40B4-BE49-F238E27FC236}">
                <a16:creationId xmlns:a16="http://schemas.microsoft.com/office/drawing/2014/main" id="{66AB1DC4-85FC-9FDC-AD2C-8B272A459BC7}"/>
              </a:ext>
            </a:extLst>
          </p:cNvPr>
          <p:cNvSpPr>
            <a:spLocks noGrp="1"/>
          </p:cNvSpPr>
          <p:nvPr>
            <p:ph sz="quarter" idx="40"/>
          </p:nvPr>
        </p:nvSpPr>
        <p:spPr>
          <a:xfrm>
            <a:off x="2728183" y="2656840"/>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8" name="Bullets 3">
            <a:extLst>
              <a:ext uri="{FF2B5EF4-FFF2-40B4-BE49-F238E27FC236}">
                <a16:creationId xmlns:a16="http://schemas.microsoft.com/office/drawing/2014/main" id="{3448FF26-0FBA-E001-D02C-DD797659B4E5}"/>
              </a:ext>
            </a:extLst>
          </p:cNvPr>
          <p:cNvSpPr>
            <a:spLocks noGrp="1"/>
          </p:cNvSpPr>
          <p:nvPr>
            <p:ph idx="26" hasCustomPrompt="1"/>
          </p:nvPr>
        </p:nvSpPr>
        <p:spPr>
          <a:xfrm>
            <a:off x="3271884" y="1427375"/>
            <a:ext cx="2613019" cy="2372838"/>
          </a:xfrm>
          <a:prstGeom prst="roundRect">
            <a:avLst/>
          </a:prstGeom>
          <a:solidFill>
            <a:schemeClr val="accent2">
              <a:alpha val="5000"/>
            </a:schemeClr>
          </a:solidFill>
          <a:ln>
            <a:solidFill>
              <a:schemeClr val="accent3"/>
            </a:solidFill>
          </a:ln>
        </p:spPr>
        <p:txBody>
          <a:bodyPr anchor="ctr">
            <a:normAutofit/>
          </a:bodyPr>
          <a:lstStyle>
            <a:lvl1pPr marL="0" indent="0">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Tx/>
              <a:buNone/>
              <a:defRPr sz="14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17" name="Object 4">
            <a:extLst>
              <a:ext uri="{FF2B5EF4-FFF2-40B4-BE49-F238E27FC236}">
                <a16:creationId xmlns:a16="http://schemas.microsoft.com/office/drawing/2014/main" id="{7416CB5E-A798-A272-CF30-B6403A9CB91B}"/>
              </a:ext>
            </a:extLst>
          </p:cNvPr>
          <p:cNvSpPr>
            <a:spLocks noGrp="1"/>
          </p:cNvSpPr>
          <p:nvPr>
            <p:ph sz="quarter" idx="42"/>
          </p:nvPr>
        </p:nvSpPr>
        <p:spPr>
          <a:xfrm>
            <a:off x="5850754" y="2656840"/>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12" name="Bullets 5">
            <a:extLst>
              <a:ext uri="{FF2B5EF4-FFF2-40B4-BE49-F238E27FC236}">
                <a16:creationId xmlns:a16="http://schemas.microsoft.com/office/drawing/2014/main" id="{E8E5784E-9116-52FC-A6A9-E0097FC186C5}"/>
              </a:ext>
            </a:extLst>
          </p:cNvPr>
          <p:cNvSpPr>
            <a:spLocks noGrp="1"/>
          </p:cNvSpPr>
          <p:nvPr>
            <p:ph idx="24" hasCustomPrompt="1"/>
          </p:nvPr>
        </p:nvSpPr>
        <p:spPr>
          <a:xfrm>
            <a:off x="6394455" y="1427375"/>
            <a:ext cx="2613019" cy="2372838"/>
          </a:xfrm>
          <a:prstGeom prst="roundRect">
            <a:avLst/>
          </a:prstGeom>
          <a:solidFill>
            <a:schemeClr val="accent2">
              <a:alpha val="5000"/>
            </a:schemeClr>
          </a:solidFill>
          <a:ln>
            <a:solidFill>
              <a:schemeClr val="accent3"/>
            </a:solidFill>
          </a:ln>
        </p:spPr>
        <p:txBody>
          <a:bodyPr anchor="ctr">
            <a:normAutofit/>
          </a:bodyPr>
          <a:lstStyle>
            <a:lvl1pPr marL="0" indent="0">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Tx/>
              <a:buNone/>
              <a:defRPr sz="14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7" name="Object 4">
            <a:extLst>
              <a:ext uri="{FF2B5EF4-FFF2-40B4-BE49-F238E27FC236}">
                <a16:creationId xmlns:a16="http://schemas.microsoft.com/office/drawing/2014/main" id="{70570EB7-AF77-4A4A-9051-FD665DC6F9D2}"/>
              </a:ext>
            </a:extLst>
          </p:cNvPr>
          <p:cNvSpPr>
            <a:spLocks noGrp="1"/>
          </p:cNvSpPr>
          <p:nvPr>
            <p:ph sz="quarter" idx="43"/>
          </p:nvPr>
        </p:nvSpPr>
        <p:spPr>
          <a:xfrm>
            <a:off x="705422" y="3943783"/>
            <a:ext cx="7818120" cy="544134"/>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2" name="Object 2">
            <a:extLst>
              <a:ext uri="{FF2B5EF4-FFF2-40B4-BE49-F238E27FC236}">
                <a16:creationId xmlns:a16="http://schemas.microsoft.com/office/drawing/2014/main" id="{3203036F-8E55-E8F3-0B0F-2FD14A5D2652}"/>
              </a:ext>
            </a:extLst>
          </p:cNvPr>
          <p:cNvSpPr>
            <a:spLocks noGrp="1"/>
          </p:cNvSpPr>
          <p:nvPr>
            <p:ph sz="quarter" idx="44"/>
          </p:nvPr>
        </p:nvSpPr>
        <p:spPr>
          <a:xfrm>
            <a:off x="1166897" y="1074950"/>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6" name="Object 4">
            <a:extLst>
              <a:ext uri="{FF2B5EF4-FFF2-40B4-BE49-F238E27FC236}">
                <a16:creationId xmlns:a16="http://schemas.microsoft.com/office/drawing/2014/main" id="{3A035BE4-0A05-9B35-2429-6778C6DCE724}"/>
              </a:ext>
            </a:extLst>
          </p:cNvPr>
          <p:cNvSpPr>
            <a:spLocks noGrp="1"/>
          </p:cNvSpPr>
          <p:nvPr>
            <p:ph sz="quarter" idx="45"/>
          </p:nvPr>
        </p:nvSpPr>
        <p:spPr>
          <a:xfrm>
            <a:off x="4294561" y="1063565"/>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9" name="Object 4">
            <a:extLst>
              <a:ext uri="{FF2B5EF4-FFF2-40B4-BE49-F238E27FC236}">
                <a16:creationId xmlns:a16="http://schemas.microsoft.com/office/drawing/2014/main" id="{8003B78A-5286-96EC-37B4-977C83C11048}"/>
              </a:ext>
            </a:extLst>
          </p:cNvPr>
          <p:cNvSpPr>
            <a:spLocks noGrp="1"/>
          </p:cNvSpPr>
          <p:nvPr>
            <p:ph sz="quarter" idx="46"/>
          </p:nvPr>
        </p:nvSpPr>
        <p:spPr>
          <a:xfrm>
            <a:off x="7412039" y="1063565"/>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11" name="Picture Placeholder 10">
            <a:extLst>
              <a:ext uri="{FF2B5EF4-FFF2-40B4-BE49-F238E27FC236}">
                <a16:creationId xmlns:a16="http://schemas.microsoft.com/office/drawing/2014/main" id="{700C5BFD-D018-BB5E-4F64-B8AB99E6E146}"/>
              </a:ext>
            </a:extLst>
          </p:cNvPr>
          <p:cNvSpPr>
            <a:spLocks noGrp="1"/>
          </p:cNvSpPr>
          <p:nvPr>
            <p:ph type="pic" sz="quarter" idx="47"/>
          </p:nvPr>
        </p:nvSpPr>
        <p:spPr>
          <a:xfrm>
            <a:off x="0" y="557213"/>
            <a:ext cx="9144000" cy="517525"/>
          </a:xfrm>
        </p:spPr>
        <p:txBody>
          <a:bodyPr/>
          <a:lstStyle/>
          <a:p>
            <a:endParaRPr lang="en-US"/>
          </a:p>
        </p:txBody>
      </p:sp>
      <p:sp>
        <p:nvSpPr>
          <p:cNvPr id="15" name="Text Placeholder 14">
            <a:extLst>
              <a:ext uri="{FF2B5EF4-FFF2-40B4-BE49-F238E27FC236}">
                <a16:creationId xmlns:a16="http://schemas.microsoft.com/office/drawing/2014/main" id="{F5067B0B-F491-99F3-1256-E9C56509650F}"/>
              </a:ext>
            </a:extLst>
          </p:cNvPr>
          <p:cNvSpPr>
            <a:spLocks noGrp="1"/>
          </p:cNvSpPr>
          <p:nvPr>
            <p:ph type="body" sz="quarter" idx="48"/>
          </p:nvPr>
        </p:nvSpPr>
        <p:spPr>
          <a:xfrm>
            <a:off x="0" y="0"/>
            <a:ext cx="9144000" cy="1069975"/>
          </a:xfrm>
        </p:spPr>
        <p:txBody>
          <a:bodyPr anchor="ctr"/>
          <a:lstStyle>
            <a:lvl1pPr marL="0" indent="0" algn="ctr">
              <a:buNone/>
              <a:defRPr sz="1400"/>
            </a:lvl1pPr>
          </a:lstStyle>
          <a:p>
            <a:pPr lvl="0"/>
            <a:r>
              <a:rPr lang="en-US"/>
              <a:t>Click to edit Master text styles</a:t>
            </a:r>
          </a:p>
        </p:txBody>
      </p:sp>
      <p:sp>
        <p:nvSpPr>
          <p:cNvPr id="4" name="Source">
            <a:extLst>
              <a:ext uri="{FF2B5EF4-FFF2-40B4-BE49-F238E27FC236}">
                <a16:creationId xmlns:a16="http://schemas.microsoft.com/office/drawing/2014/main" id="{4C069058-DAED-36BA-A3EA-85FDA6D71004}"/>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Tree>
    <p:extLst>
      <p:ext uri="{BB962C8B-B14F-4D97-AF65-F5344CB8AC3E}">
        <p14:creationId xmlns:p14="http://schemas.microsoft.com/office/powerpoint/2010/main" val="277923808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ircle with bullet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9" name="Pie piece 1">
            <a:extLst>
              <a:ext uri="{FF2B5EF4-FFF2-40B4-BE49-F238E27FC236}">
                <a16:creationId xmlns:a16="http://schemas.microsoft.com/office/drawing/2014/main" id="{CD8FF5EF-6F39-3FFE-CB74-98D0827FCC9A}"/>
              </a:ext>
              <a:ext uri="{C183D7F6-B498-43B3-948B-1728B52AA6E4}">
                <adec:decorative xmlns:adec="http://schemas.microsoft.com/office/drawing/2017/decorative" val="1"/>
              </a:ext>
            </a:extLst>
          </p:cNvPr>
          <p:cNvSpPr/>
          <p:nvPr/>
        </p:nvSpPr>
        <p:spPr>
          <a:xfrm>
            <a:off x="3109283" y="1486527"/>
            <a:ext cx="1473840" cy="1353312"/>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0" y="1759712"/>
                </a:moveTo>
                <a:cubicBezTo>
                  <a:pt x="0" y="787850"/>
                  <a:pt x="787850" y="0"/>
                  <a:pt x="1759712" y="0"/>
                </a:cubicBezTo>
                <a:lnTo>
                  <a:pt x="1759712" y="1759712"/>
                </a:lnTo>
                <a:lnTo>
                  <a:pt x="0" y="1759712"/>
                </a:lnTo>
                <a:close/>
              </a:path>
            </a:pathLst>
          </a:custGeom>
          <a:solidFill>
            <a:schemeClr val="accent3"/>
          </a:solidFill>
          <a:ln w="25400" cap="flat" cmpd="sng" algn="ctr">
            <a:solidFill>
              <a:srgbClr val="FFFFFF">
                <a:lumMod val="95000"/>
              </a:srgbClr>
            </a:solidFill>
            <a:prstDash val="solid"/>
          </a:ln>
          <a:effectLst/>
        </p:spPr>
        <p:txBody>
          <a:bodyPr spcFirstLastPara="0" vert="horz" wrap="square" lIns="828336" tIns="828336" rIns="312928" bIns="312928"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n-US" sz="440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21" name="Pie piece 2">
            <a:extLst>
              <a:ext uri="{FF2B5EF4-FFF2-40B4-BE49-F238E27FC236}">
                <a16:creationId xmlns:a16="http://schemas.microsoft.com/office/drawing/2014/main" id="{A7E51E5A-7D86-E46B-361F-8685B37FD7A3}"/>
              </a:ext>
              <a:ext uri="{C183D7F6-B498-43B3-948B-1728B52AA6E4}">
                <adec:decorative xmlns:adec="http://schemas.microsoft.com/office/drawing/2017/decorative" val="1"/>
              </a:ext>
            </a:extLst>
          </p:cNvPr>
          <p:cNvSpPr/>
          <p:nvPr/>
        </p:nvSpPr>
        <p:spPr>
          <a:xfrm>
            <a:off x="4583123" y="1486527"/>
            <a:ext cx="1473840" cy="1353312"/>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0" y="0"/>
                </a:moveTo>
                <a:cubicBezTo>
                  <a:pt x="971862" y="0"/>
                  <a:pt x="1759712" y="787850"/>
                  <a:pt x="1759712" y="1759712"/>
                </a:cubicBezTo>
                <a:lnTo>
                  <a:pt x="0" y="1759712"/>
                </a:lnTo>
                <a:lnTo>
                  <a:pt x="0" y="0"/>
                </a:lnTo>
                <a:close/>
              </a:path>
            </a:pathLst>
          </a:custGeom>
          <a:solidFill>
            <a:schemeClr val="accent3"/>
          </a:solidFill>
          <a:ln w="25400" cap="flat" cmpd="sng" algn="ctr">
            <a:solidFill>
              <a:srgbClr val="FFFFFF">
                <a:lumMod val="95000"/>
              </a:srgbClr>
            </a:solidFill>
            <a:prstDash val="solid"/>
          </a:ln>
          <a:effectLst/>
        </p:spPr>
        <p:txBody>
          <a:bodyPr spcFirstLastPara="0" vert="horz" wrap="square" lIns="312928" tIns="828336" rIns="828336" bIns="312928"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n-US" sz="440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23" name="Pie piece 3">
            <a:extLst>
              <a:ext uri="{FF2B5EF4-FFF2-40B4-BE49-F238E27FC236}">
                <a16:creationId xmlns:a16="http://schemas.microsoft.com/office/drawing/2014/main" id="{BBDAAB76-218A-1789-72B2-8942E7B1DD67}"/>
              </a:ext>
              <a:ext uri="{C183D7F6-B498-43B3-948B-1728B52AA6E4}">
                <adec:decorative xmlns:adec="http://schemas.microsoft.com/office/drawing/2017/decorative" val="1"/>
              </a:ext>
            </a:extLst>
          </p:cNvPr>
          <p:cNvSpPr/>
          <p:nvPr/>
        </p:nvSpPr>
        <p:spPr>
          <a:xfrm>
            <a:off x="3109283" y="2838765"/>
            <a:ext cx="1473840" cy="1353312"/>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1759712" y="1759712"/>
                </a:moveTo>
                <a:cubicBezTo>
                  <a:pt x="787850" y="1759712"/>
                  <a:pt x="0" y="971862"/>
                  <a:pt x="0" y="0"/>
                </a:cubicBezTo>
                <a:lnTo>
                  <a:pt x="1759712" y="0"/>
                </a:lnTo>
                <a:lnTo>
                  <a:pt x="1759712" y="1759712"/>
                </a:lnTo>
                <a:close/>
              </a:path>
            </a:pathLst>
          </a:custGeom>
          <a:solidFill>
            <a:schemeClr val="accent3"/>
          </a:solidFill>
          <a:ln w="25400" cap="flat" cmpd="sng" algn="ctr">
            <a:solidFill>
              <a:srgbClr val="FFFFFF">
                <a:lumMod val="95000"/>
              </a:srgbClr>
            </a:solidFill>
            <a:prstDash val="solid"/>
          </a:ln>
          <a:effectLst/>
        </p:spPr>
        <p:txBody>
          <a:bodyPr spcFirstLastPara="0" vert="horz" wrap="square" lIns="828336" tIns="312928" rIns="312927" bIns="828336"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n-US" sz="440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25" name="Pie piece 4">
            <a:extLst>
              <a:ext uri="{FF2B5EF4-FFF2-40B4-BE49-F238E27FC236}">
                <a16:creationId xmlns:a16="http://schemas.microsoft.com/office/drawing/2014/main" id="{673A8D69-6658-3CD6-4FCD-66DF1B89B00E}"/>
              </a:ext>
              <a:ext uri="{C183D7F6-B498-43B3-948B-1728B52AA6E4}">
                <adec:decorative xmlns:adec="http://schemas.microsoft.com/office/drawing/2017/decorative" val="1"/>
              </a:ext>
            </a:extLst>
          </p:cNvPr>
          <p:cNvSpPr/>
          <p:nvPr/>
        </p:nvSpPr>
        <p:spPr>
          <a:xfrm>
            <a:off x="4583123" y="2838765"/>
            <a:ext cx="1473840" cy="1353313"/>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1759712" y="0"/>
                </a:moveTo>
                <a:cubicBezTo>
                  <a:pt x="1759712" y="971862"/>
                  <a:pt x="971862" y="1759712"/>
                  <a:pt x="0" y="1759712"/>
                </a:cubicBezTo>
                <a:lnTo>
                  <a:pt x="0" y="0"/>
                </a:lnTo>
                <a:lnTo>
                  <a:pt x="1759712" y="0"/>
                </a:lnTo>
                <a:close/>
              </a:path>
            </a:pathLst>
          </a:custGeom>
          <a:solidFill>
            <a:schemeClr val="accent3"/>
          </a:solidFill>
          <a:ln w="25400" cap="flat" cmpd="sng" algn="ctr">
            <a:solidFill>
              <a:srgbClr val="FFFFFF">
                <a:lumMod val="95000"/>
              </a:srgbClr>
            </a:solidFill>
            <a:prstDash val="solid"/>
          </a:ln>
          <a:effectLst/>
        </p:spPr>
        <p:txBody>
          <a:bodyPr spcFirstLastPara="0" vert="horz" wrap="square" lIns="312928" tIns="312929" rIns="828336" bIns="828336"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n-US" sz="440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18" name="Center image">
            <a:extLst>
              <a:ext uri="{FF2B5EF4-FFF2-40B4-BE49-F238E27FC236}">
                <a16:creationId xmlns:a16="http://schemas.microsoft.com/office/drawing/2014/main" id="{5266DE98-D046-D70B-AF2D-E5B43D241141}"/>
              </a:ext>
            </a:extLst>
          </p:cNvPr>
          <p:cNvSpPr>
            <a:spLocks noGrp="1"/>
          </p:cNvSpPr>
          <p:nvPr>
            <p:ph type="pic" sz="quarter" idx="14"/>
          </p:nvPr>
        </p:nvSpPr>
        <p:spPr>
          <a:xfrm>
            <a:off x="4214856" y="2564073"/>
            <a:ext cx="698500" cy="557213"/>
          </a:xfrm>
          <a:ln>
            <a:noFill/>
          </a:ln>
        </p:spPr>
        <p:txBody>
          <a:bodyPr anchor="ctr"/>
          <a:lstStyle>
            <a:lvl1pPr marL="0" indent="0" algn="ctr">
              <a:buNone/>
              <a:defRPr sz="1200">
                <a:latin typeface="+mj-lt"/>
                <a:ea typeface="Tahoma" panose="020B0604030504040204" pitchFamily="34" charset="0"/>
                <a:cs typeface="Tahoma" panose="020B0604030504040204" pitchFamily="34" charset="0"/>
              </a:defRPr>
            </a:lvl1pPr>
          </a:lstStyle>
          <a:p>
            <a:r>
              <a:rPr lang="en-US"/>
              <a:t>Click icon to add picture</a:t>
            </a:r>
          </a:p>
        </p:txBody>
      </p:sp>
      <p:sp>
        <p:nvSpPr>
          <p:cNvPr id="20" name="Pie 1">
            <a:extLst>
              <a:ext uri="{FF2B5EF4-FFF2-40B4-BE49-F238E27FC236}">
                <a16:creationId xmlns:a16="http://schemas.microsoft.com/office/drawing/2014/main" id="{2F12F73F-F71A-E276-2553-543580AE6047}"/>
              </a:ext>
            </a:extLst>
          </p:cNvPr>
          <p:cNvSpPr>
            <a:spLocks noGrp="1"/>
          </p:cNvSpPr>
          <p:nvPr>
            <p:ph type="body" sz="quarter" idx="15" hasCustomPrompt="1"/>
          </p:nvPr>
        </p:nvSpPr>
        <p:spPr>
          <a:xfrm>
            <a:off x="3601636" y="2156721"/>
            <a:ext cx="871538" cy="538162"/>
          </a:xfrm>
          <a:ln>
            <a:noFill/>
          </a:ln>
        </p:spPr>
        <p:txBody>
          <a:bodyPr anchor="ctr"/>
          <a:lstStyle>
            <a:lvl1pPr marL="0" indent="0" algn="ctr">
              <a:buNone/>
              <a:defRPr>
                <a:solidFill>
                  <a:schemeClr val="bg1"/>
                </a:solidFill>
                <a:latin typeface="+mj-lt"/>
                <a:ea typeface="Tahoma" panose="020B0604030504040204" pitchFamily="34" charset="0"/>
                <a:cs typeface="Tahoma" panose="020B0604030504040204" pitchFamily="34" charset="0"/>
              </a:defRPr>
            </a:lvl1pPr>
            <a:lvl2pPr marL="282765" indent="0">
              <a:buNone/>
              <a:defRPr/>
            </a:lvl2pPr>
            <a:lvl3pPr marL="571500" indent="0">
              <a:buNone/>
              <a:defRPr/>
            </a:lvl3pPr>
            <a:lvl4pPr marL="1371600" indent="0">
              <a:buNone/>
              <a:defRPr/>
            </a:lvl4pPr>
            <a:lvl5pPr marL="1828800" indent="0">
              <a:buNone/>
              <a:defRPr/>
            </a:lvl5pPr>
          </a:lstStyle>
          <a:p>
            <a:pPr lvl="0"/>
            <a:r>
              <a:rPr lang="en-US"/>
              <a:t>Click to add text</a:t>
            </a:r>
          </a:p>
        </p:txBody>
      </p:sp>
      <p:sp>
        <p:nvSpPr>
          <p:cNvPr id="2" name="Bullets 1">
            <a:extLst>
              <a:ext uri="{FF2B5EF4-FFF2-40B4-BE49-F238E27FC236}">
                <a16:creationId xmlns:a16="http://schemas.microsoft.com/office/drawing/2014/main" id="{ADFCD67C-653C-410F-3524-95A782D7D16E}"/>
              </a:ext>
            </a:extLst>
          </p:cNvPr>
          <p:cNvSpPr>
            <a:spLocks noGrp="1"/>
          </p:cNvSpPr>
          <p:nvPr>
            <p:ph sz="quarter" idx="19"/>
          </p:nvPr>
        </p:nvSpPr>
        <p:spPr>
          <a:xfrm>
            <a:off x="466928" y="1198878"/>
            <a:ext cx="2798064" cy="1520825"/>
          </a:xfrm>
          <a:prstGeom prst="roundRect">
            <a:avLst/>
          </a:prstGeom>
          <a:ln w="12700">
            <a:solidFill>
              <a:schemeClr val="accent3"/>
            </a:solidFill>
          </a:ln>
        </p:spPr>
        <p:txBody>
          <a:bodyPr/>
          <a:lstStyle>
            <a:lvl1pPr>
              <a:buClr>
                <a:srgbClr val="708549"/>
              </a:buClr>
              <a:defRPr>
                <a:latin typeface="+mj-lt"/>
                <a:ea typeface="Tahoma" panose="020B0604030504040204" pitchFamily="34" charset="0"/>
                <a:cs typeface="Tahoma" panose="020B0604030504040204" pitchFamily="34" charset="0"/>
              </a:defRPr>
            </a:lvl1pPr>
            <a:lvl2pPr>
              <a:buClr>
                <a:srgbClr val="708549"/>
              </a:buClr>
              <a:defRPr>
                <a:latin typeface="+mj-lt"/>
                <a:ea typeface="Tahoma" panose="020B0604030504040204" pitchFamily="34" charset="0"/>
                <a:cs typeface="Tahoma" panose="020B0604030504040204" pitchFamily="34" charset="0"/>
              </a:defRPr>
            </a:lvl2pPr>
            <a:lvl3pPr>
              <a:buClr>
                <a:srgbClr val="708549"/>
              </a:buClr>
              <a:defRPr>
                <a:latin typeface="+mj-lt"/>
                <a:ea typeface="Tahoma" panose="020B0604030504040204" pitchFamily="34" charset="0"/>
                <a:cs typeface="Tahoma" panose="020B0604030504040204" pitchFamily="34" charset="0"/>
              </a:defRPr>
            </a:lvl3pPr>
          </a:lstStyle>
          <a:p>
            <a:pPr lvl="0"/>
            <a:r>
              <a:rPr lang="en-US"/>
              <a:t>Click to edit Master text styles</a:t>
            </a:r>
          </a:p>
          <a:p>
            <a:pPr lvl="1"/>
            <a:r>
              <a:rPr lang="en-US"/>
              <a:t>Second level</a:t>
            </a:r>
          </a:p>
          <a:p>
            <a:pPr lvl="2"/>
            <a:r>
              <a:rPr lang="en-US"/>
              <a:t>Third level</a:t>
            </a:r>
          </a:p>
        </p:txBody>
      </p:sp>
      <p:sp>
        <p:nvSpPr>
          <p:cNvPr id="22" name="Pie 2">
            <a:extLst>
              <a:ext uri="{FF2B5EF4-FFF2-40B4-BE49-F238E27FC236}">
                <a16:creationId xmlns:a16="http://schemas.microsoft.com/office/drawing/2014/main" id="{53DE374C-26D6-132E-6FBD-6CB413C005A0}"/>
              </a:ext>
            </a:extLst>
          </p:cNvPr>
          <p:cNvSpPr>
            <a:spLocks noGrp="1"/>
          </p:cNvSpPr>
          <p:nvPr>
            <p:ph type="body" sz="quarter" idx="18" hasCustomPrompt="1"/>
          </p:nvPr>
        </p:nvSpPr>
        <p:spPr>
          <a:xfrm>
            <a:off x="4682287" y="2156721"/>
            <a:ext cx="871538" cy="538162"/>
          </a:xfrm>
          <a:ln>
            <a:noFill/>
          </a:ln>
        </p:spPr>
        <p:txBody>
          <a:bodyPr anchor="ctr"/>
          <a:lstStyle>
            <a:lvl1pPr marL="0" indent="0" algn="ctr">
              <a:buNone/>
              <a:defRPr>
                <a:solidFill>
                  <a:schemeClr val="bg1"/>
                </a:solidFill>
                <a:latin typeface="+mj-lt"/>
                <a:ea typeface="Tahoma" panose="020B0604030504040204" pitchFamily="34" charset="0"/>
                <a:cs typeface="Tahoma" panose="020B0604030504040204" pitchFamily="34" charset="0"/>
              </a:defRPr>
            </a:lvl1pPr>
            <a:lvl2pPr marL="282765" indent="0">
              <a:buNone/>
              <a:defRPr/>
            </a:lvl2pPr>
            <a:lvl3pPr marL="571500" indent="0">
              <a:buNone/>
              <a:defRPr/>
            </a:lvl3pPr>
            <a:lvl4pPr marL="1371600" indent="0">
              <a:buNone/>
              <a:defRPr/>
            </a:lvl4pPr>
            <a:lvl5pPr marL="1828800" indent="0">
              <a:buNone/>
              <a:defRPr/>
            </a:lvl5pPr>
          </a:lstStyle>
          <a:p>
            <a:pPr lvl="0"/>
            <a:r>
              <a:rPr lang="en-US"/>
              <a:t>Click to add text</a:t>
            </a:r>
          </a:p>
        </p:txBody>
      </p:sp>
      <p:sp>
        <p:nvSpPr>
          <p:cNvPr id="14" name="Bullets 2">
            <a:extLst>
              <a:ext uri="{FF2B5EF4-FFF2-40B4-BE49-F238E27FC236}">
                <a16:creationId xmlns:a16="http://schemas.microsoft.com/office/drawing/2014/main" id="{95ECE155-135B-80ED-A619-18382046D150}"/>
              </a:ext>
            </a:extLst>
          </p:cNvPr>
          <p:cNvSpPr>
            <a:spLocks noGrp="1"/>
          </p:cNvSpPr>
          <p:nvPr>
            <p:ph sz="quarter" idx="20"/>
          </p:nvPr>
        </p:nvSpPr>
        <p:spPr>
          <a:xfrm>
            <a:off x="5887208" y="1198878"/>
            <a:ext cx="2801858" cy="1520825"/>
          </a:xfrm>
          <a:prstGeom prst="roundRect">
            <a:avLst/>
          </a:prstGeom>
          <a:ln w="12700">
            <a:solidFill>
              <a:schemeClr val="accent3"/>
            </a:solidFill>
          </a:ln>
        </p:spPr>
        <p:txBody>
          <a:bodyPr/>
          <a:lstStyle>
            <a:lvl1pPr>
              <a:buClr>
                <a:srgbClr val="708549"/>
              </a:buClr>
              <a:defRPr>
                <a:latin typeface="+mj-lt"/>
                <a:ea typeface="Tahoma" panose="020B0604030504040204" pitchFamily="34" charset="0"/>
                <a:cs typeface="Tahoma" panose="020B0604030504040204" pitchFamily="34" charset="0"/>
              </a:defRPr>
            </a:lvl1pPr>
            <a:lvl2pPr>
              <a:buClr>
                <a:srgbClr val="708549"/>
              </a:buClr>
              <a:defRPr>
                <a:latin typeface="+mj-lt"/>
                <a:ea typeface="Tahoma" panose="020B0604030504040204" pitchFamily="34" charset="0"/>
                <a:cs typeface="Tahoma" panose="020B0604030504040204" pitchFamily="34" charset="0"/>
              </a:defRPr>
            </a:lvl2pPr>
            <a:lvl3pPr>
              <a:buClr>
                <a:srgbClr val="708549"/>
              </a:buClr>
              <a:defRPr>
                <a:latin typeface="+mj-lt"/>
                <a:ea typeface="Tahoma" panose="020B0604030504040204" pitchFamily="34" charset="0"/>
                <a:cs typeface="Tahoma" panose="020B0604030504040204" pitchFamily="34" charset="0"/>
              </a:defRPr>
            </a:lvl3pPr>
          </a:lstStyle>
          <a:p>
            <a:pPr lvl="0"/>
            <a:r>
              <a:rPr lang="en-US"/>
              <a:t>Click to edit Master text styles</a:t>
            </a:r>
          </a:p>
          <a:p>
            <a:pPr lvl="1"/>
            <a:r>
              <a:rPr lang="en-US"/>
              <a:t>Second level</a:t>
            </a:r>
          </a:p>
          <a:p>
            <a:pPr lvl="2"/>
            <a:r>
              <a:rPr lang="en-US"/>
              <a:t>Third level</a:t>
            </a:r>
          </a:p>
        </p:txBody>
      </p:sp>
      <p:sp>
        <p:nvSpPr>
          <p:cNvPr id="24" name="Pie 3">
            <a:extLst>
              <a:ext uri="{FF2B5EF4-FFF2-40B4-BE49-F238E27FC236}">
                <a16:creationId xmlns:a16="http://schemas.microsoft.com/office/drawing/2014/main" id="{034F824B-D431-0A24-6750-4E15C35388B3}"/>
              </a:ext>
            </a:extLst>
          </p:cNvPr>
          <p:cNvSpPr>
            <a:spLocks noGrp="1"/>
          </p:cNvSpPr>
          <p:nvPr>
            <p:ph type="body" sz="quarter" idx="16" hasCustomPrompt="1"/>
          </p:nvPr>
        </p:nvSpPr>
        <p:spPr>
          <a:xfrm>
            <a:off x="3601636" y="2997192"/>
            <a:ext cx="871538" cy="538162"/>
          </a:xfrm>
          <a:ln>
            <a:noFill/>
          </a:ln>
        </p:spPr>
        <p:txBody>
          <a:bodyPr anchor="ctr"/>
          <a:lstStyle>
            <a:lvl1pPr marL="0" indent="0" algn="ctr">
              <a:buNone/>
              <a:defRPr>
                <a:solidFill>
                  <a:schemeClr val="bg1"/>
                </a:solidFill>
                <a:latin typeface="+mj-lt"/>
                <a:ea typeface="Tahoma" panose="020B0604030504040204" pitchFamily="34" charset="0"/>
                <a:cs typeface="Tahoma" panose="020B0604030504040204" pitchFamily="34" charset="0"/>
              </a:defRPr>
            </a:lvl1pPr>
            <a:lvl2pPr marL="282765" indent="0">
              <a:buNone/>
              <a:defRPr/>
            </a:lvl2pPr>
            <a:lvl3pPr marL="571500" indent="0">
              <a:buNone/>
              <a:defRPr/>
            </a:lvl3pPr>
            <a:lvl4pPr marL="1371600" indent="0">
              <a:buNone/>
              <a:defRPr/>
            </a:lvl4pPr>
            <a:lvl5pPr marL="1828800" indent="0">
              <a:buNone/>
              <a:defRPr/>
            </a:lvl5pPr>
          </a:lstStyle>
          <a:p>
            <a:pPr lvl="0"/>
            <a:r>
              <a:rPr lang="en-US"/>
              <a:t>Click to add text</a:t>
            </a:r>
          </a:p>
        </p:txBody>
      </p:sp>
      <p:sp>
        <p:nvSpPr>
          <p:cNvPr id="15" name="Bullets 3">
            <a:extLst>
              <a:ext uri="{FF2B5EF4-FFF2-40B4-BE49-F238E27FC236}">
                <a16:creationId xmlns:a16="http://schemas.microsoft.com/office/drawing/2014/main" id="{C38BFAF5-2EAF-5DA7-0794-70D48CE10316}"/>
              </a:ext>
            </a:extLst>
          </p:cNvPr>
          <p:cNvSpPr>
            <a:spLocks noGrp="1"/>
          </p:cNvSpPr>
          <p:nvPr>
            <p:ph sz="quarter" idx="21"/>
          </p:nvPr>
        </p:nvSpPr>
        <p:spPr>
          <a:xfrm>
            <a:off x="479164" y="3074076"/>
            <a:ext cx="2798064" cy="1520825"/>
          </a:xfrm>
          <a:prstGeom prst="roundRect">
            <a:avLst/>
          </a:prstGeom>
          <a:ln w="12700">
            <a:solidFill>
              <a:schemeClr val="accent3"/>
            </a:solidFill>
          </a:ln>
        </p:spPr>
        <p:txBody>
          <a:bodyPr/>
          <a:lstStyle>
            <a:lvl1pPr>
              <a:buClr>
                <a:srgbClr val="708549"/>
              </a:buClr>
              <a:defRPr>
                <a:latin typeface="+mj-lt"/>
                <a:ea typeface="Tahoma" panose="020B0604030504040204" pitchFamily="34" charset="0"/>
                <a:cs typeface="Tahoma" panose="020B0604030504040204" pitchFamily="34" charset="0"/>
              </a:defRPr>
            </a:lvl1pPr>
            <a:lvl2pPr>
              <a:buClr>
                <a:srgbClr val="708549"/>
              </a:buClr>
              <a:defRPr>
                <a:latin typeface="+mj-lt"/>
                <a:ea typeface="Tahoma" panose="020B0604030504040204" pitchFamily="34" charset="0"/>
                <a:cs typeface="Tahoma" panose="020B0604030504040204" pitchFamily="34" charset="0"/>
              </a:defRPr>
            </a:lvl2pPr>
            <a:lvl3pPr>
              <a:buClr>
                <a:srgbClr val="708549"/>
              </a:buClr>
              <a:defRPr>
                <a:latin typeface="+mj-lt"/>
                <a:ea typeface="Tahoma" panose="020B0604030504040204" pitchFamily="34" charset="0"/>
                <a:cs typeface="Tahoma" panose="020B0604030504040204" pitchFamily="34" charset="0"/>
              </a:defRPr>
            </a:lvl3pPr>
          </a:lstStyle>
          <a:p>
            <a:pPr lvl="0"/>
            <a:r>
              <a:rPr lang="en-US"/>
              <a:t>Click to edit Master text styles</a:t>
            </a:r>
          </a:p>
          <a:p>
            <a:pPr lvl="1"/>
            <a:r>
              <a:rPr lang="en-US"/>
              <a:t>Second level</a:t>
            </a:r>
          </a:p>
          <a:p>
            <a:pPr lvl="2"/>
            <a:r>
              <a:rPr lang="en-US"/>
              <a:t>Third level</a:t>
            </a:r>
          </a:p>
        </p:txBody>
      </p:sp>
      <p:sp>
        <p:nvSpPr>
          <p:cNvPr id="26" name="Pie 4">
            <a:extLst>
              <a:ext uri="{FF2B5EF4-FFF2-40B4-BE49-F238E27FC236}">
                <a16:creationId xmlns:a16="http://schemas.microsoft.com/office/drawing/2014/main" id="{17536592-635E-4AB6-57B8-4EDAE7ACC3AA}"/>
              </a:ext>
            </a:extLst>
          </p:cNvPr>
          <p:cNvSpPr>
            <a:spLocks noGrp="1"/>
          </p:cNvSpPr>
          <p:nvPr>
            <p:ph type="body" sz="quarter" idx="17" hasCustomPrompt="1"/>
          </p:nvPr>
        </p:nvSpPr>
        <p:spPr>
          <a:xfrm>
            <a:off x="4682287" y="2997192"/>
            <a:ext cx="871538" cy="538162"/>
          </a:xfrm>
          <a:ln>
            <a:noFill/>
          </a:ln>
        </p:spPr>
        <p:txBody>
          <a:bodyPr anchor="ctr"/>
          <a:lstStyle>
            <a:lvl1pPr marL="0" indent="0" algn="ctr">
              <a:buNone/>
              <a:defRPr>
                <a:solidFill>
                  <a:schemeClr val="bg1"/>
                </a:solidFill>
                <a:latin typeface="+mj-lt"/>
                <a:ea typeface="Tahoma" panose="020B0604030504040204" pitchFamily="34" charset="0"/>
                <a:cs typeface="Tahoma" panose="020B0604030504040204" pitchFamily="34" charset="0"/>
              </a:defRPr>
            </a:lvl1pPr>
            <a:lvl2pPr marL="282765" indent="0">
              <a:buNone/>
              <a:defRPr/>
            </a:lvl2pPr>
            <a:lvl3pPr marL="571500" indent="0">
              <a:buNone/>
              <a:defRPr/>
            </a:lvl3pPr>
            <a:lvl4pPr marL="1371600" indent="0">
              <a:buNone/>
              <a:defRPr/>
            </a:lvl4pPr>
            <a:lvl5pPr marL="1828800" indent="0">
              <a:buNone/>
              <a:defRPr/>
            </a:lvl5pPr>
          </a:lstStyle>
          <a:p>
            <a:pPr lvl="0"/>
            <a:r>
              <a:rPr lang="en-US"/>
              <a:t>Click to add text</a:t>
            </a:r>
          </a:p>
        </p:txBody>
      </p:sp>
      <p:sp>
        <p:nvSpPr>
          <p:cNvPr id="17" name="Bullets 4">
            <a:extLst>
              <a:ext uri="{FF2B5EF4-FFF2-40B4-BE49-F238E27FC236}">
                <a16:creationId xmlns:a16="http://schemas.microsoft.com/office/drawing/2014/main" id="{29ED61AB-DFF2-B301-7F0A-45187D2B59BF}"/>
              </a:ext>
            </a:extLst>
          </p:cNvPr>
          <p:cNvSpPr>
            <a:spLocks noGrp="1"/>
          </p:cNvSpPr>
          <p:nvPr>
            <p:ph sz="quarter" idx="22"/>
          </p:nvPr>
        </p:nvSpPr>
        <p:spPr>
          <a:xfrm>
            <a:off x="5875214" y="3074076"/>
            <a:ext cx="2801858" cy="1520825"/>
          </a:xfrm>
          <a:prstGeom prst="roundRect">
            <a:avLst/>
          </a:prstGeom>
          <a:ln w="12700">
            <a:solidFill>
              <a:schemeClr val="accent3"/>
            </a:solidFill>
          </a:ln>
        </p:spPr>
        <p:txBody>
          <a:bodyPr/>
          <a:lstStyle>
            <a:lvl1pPr>
              <a:buClr>
                <a:srgbClr val="708549"/>
              </a:buClr>
              <a:defRPr>
                <a:latin typeface="+mj-lt"/>
                <a:ea typeface="Tahoma" panose="020B0604030504040204" pitchFamily="34" charset="0"/>
                <a:cs typeface="Tahoma" panose="020B0604030504040204" pitchFamily="34" charset="0"/>
              </a:defRPr>
            </a:lvl1pPr>
            <a:lvl2pPr>
              <a:buClr>
                <a:srgbClr val="708549"/>
              </a:buClr>
              <a:defRPr>
                <a:latin typeface="+mj-lt"/>
                <a:ea typeface="Tahoma" panose="020B0604030504040204" pitchFamily="34" charset="0"/>
                <a:cs typeface="Tahoma" panose="020B0604030504040204" pitchFamily="34" charset="0"/>
              </a:defRPr>
            </a:lvl2pPr>
            <a:lvl3pPr>
              <a:buClr>
                <a:srgbClr val="708549"/>
              </a:buClr>
              <a:defRPr>
                <a:latin typeface="+mj-lt"/>
                <a:ea typeface="Tahoma" panose="020B0604030504040204" pitchFamily="34" charset="0"/>
                <a:cs typeface="Tahoma" panose="020B0604030504040204" pitchFamily="34" charset="0"/>
              </a:defRPr>
            </a:lvl3pPr>
          </a:lstStyle>
          <a:p>
            <a:pPr lvl="0"/>
            <a:r>
              <a:rPr lang="en-US"/>
              <a:t>Click to edit Master text styles</a:t>
            </a:r>
          </a:p>
          <a:p>
            <a:pPr lvl="1"/>
            <a:r>
              <a:rPr lang="en-US"/>
              <a:t>Second level</a:t>
            </a:r>
          </a:p>
          <a:p>
            <a:pPr lvl="2"/>
            <a:r>
              <a:rPr lang="en-US"/>
              <a:t>Third level</a:t>
            </a:r>
          </a:p>
        </p:txBody>
      </p:sp>
      <p:sp>
        <p:nvSpPr>
          <p:cNvPr id="4" name="Source">
            <a:extLst>
              <a:ext uri="{FF2B5EF4-FFF2-40B4-BE49-F238E27FC236}">
                <a16:creationId xmlns:a16="http://schemas.microsoft.com/office/drawing/2014/main" id="{4C069058-DAED-36BA-A3EA-85FDA6D71004}"/>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BC8A5FA-C424-BF4A-AF06-3E67A4481F3A}"/>
              </a:ext>
            </a:extLst>
          </p:cNvPr>
          <p:cNvSpPr>
            <a:spLocks noGrp="1"/>
          </p:cNvSpPr>
          <p:nvPr>
            <p:ph type="sldNum" sz="quarter" idx="3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62068125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Not a layout—1">
    <p:spTree>
      <p:nvGrpSpPr>
        <p:cNvPr id="1" name=""/>
        <p:cNvGrpSpPr/>
        <p:nvPr/>
      </p:nvGrpSpPr>
      <p:grpSpPr>
        <a:xfrm>
          <a:off x="0" y="0"/>
          <a:ext cx="0" cy="0"/>
          <a:chOff x="0" y="0"/>
          <a:chExt cx="0" cy="0"/>
        </a:xfrm>
      </p:grpSpPr>
      <p:sp>
        <p:nvSpPr>
          <p:cNvPr id="3" name="Notice Only">
            <a:extLst>
              <a:ext uri="{FF2B5EF4-FFF2-40B4-BE49-F238E27FC236}">
                <a16:creationId xmlns:a16="http://schemas.microsoft.com/office/drawing/2014/main" id="{C8291F2F-3E29-4454-2F60-68CB2BF66709}"/>
              </a:ext>
            </a:extLst>
          </p:cNvPr>
          <p:cNvSpPr/>
          <p:nvPr userDrawn="1"/>
        </p:nvSpPr>
        <p:spPr>
          <a:xfrm>
            <a:off x="239486" y="410550"/>
            <a:ext cx="8621293" cy="4322400"/>
          </a:xfrm>
          <a:prstGeom prst="rect">
            <a:avLst/>
          </a:prstGeom>
          <a:solidFill>
            <a:schemeClr val="bg1"/>
          </a:solidFill>
          <a:ln w="25400">
            <a:solidFill>
              <a:srgbClr val="062D72"/>
            </a:solidFill>
          </a:ln>
        </p:spPr>
        <p:txBody>
          <a:bodyPr wrap="square" lIns="182880" tIns="91440" rIns="182880" bIns="91440" anchor="ctr">
            <a:noAutofit/>
          </a:bodyPr>
          <a:lstStyle/>
          <a:p>
            <a:pPr algn="ctr"/>
            <a:r>
              <a:rPr lang="en-US" sz="2400" i="0" baseline="0">
                <a:solidFill>
                  <a:schemeClr val="tx1"/>
                </a:solidFill>
                <a:latin typeface="Georgia" panose="02040502050405020303" pitchFamily="18" charset="0"/>
              </a:rPr>
              <a:t>★ </a:t>
            </a:r>
            <a:r>
              <a:rPr lang="en-US" sz="2400" b="1">
                <a:solidFill>
                  <a:schemeClr val="tx1"/>
                </a:solidFill>
                <a:latin typeface="Georgia" panose="02040502050405020303" pitchFamily="18" charset="0"/>
              </a:rPr>
              <a:t>THIS SECTION IS FOR NOTICE ONLY</a:t>
            </a:r>
            <a:r>
              <a:rPr lang="en-US" sz="2400" i="0" baseline="0">
                <a:solidFill>
                  <a:schemeClr val="tx1"/>
                </a:solidFill>
                <a:latin typeface="Georgia" panose="02040502050405020303" pitchFamily="18" charset="0"/>
              </a:rPr>
              <a:t> ★</a:t>
            </a:r>
            <a:br>
              <a:rPr lang="en-US" sz="2400">
                <a:solidFill>
                  <a:schemeClr val="tx1"/>
                </a:solidFill>
                <a:latin typeface="Georgia" panose="02040502050405020303" pitchFamily="18" charset="0"/>
              </a:rPr>
            </a:br>
            <a:endParaRPr lang="en-US" sz="2400">
              <a:solidFill>
                <a:schemeClr val="tx1"/>
              </a:solidFill>
              <a:latin typeface="Georgia" panose="02040502050405020303" pitchFamily="18" charset="0"/>
            </a:endParaRPr>
          </a:p>
          <a:p>
            <a:pPr algn="ctr"/>
            <a:r>
              <a:rPr lang="en-US" sz="1600">
                <a:solidFill>
                  <a:schemeClr val="tx1"/>
                </a:solidFill>
                <a:latin typeface="Georgia" panose="02040502050405020303" pitchFamily="18" charset="0"/>
              </a:rPr>
              <a:t>The slide (and the following two slides) are not intended to be used in a presentation.</a:t>
            </a:r>
            <a:br>
              <a:rPr lang="en-US" sz="1600">
                <a:solidFill>
                  <a:schemeClr val="tx1"/>
                </a:solidFill>
                <a:latin typeface="Georgia" panose="02040502050405020303" pitchFamily="18" charset="0"/>
              </a:rPr>
            </a:br>
            <a:br>
              <a:rPr lang="en-US">
                <a:solidFill>
                  <a:schemeClr val="tx1"/>
                </a:solidFill>
                <a:latin typeface="Georgia" panose="02040502050405020303" pitchFamily="18" charset="0"/>
              </a:rPr>
            </a:br>
            <a:r>
              <a:rPr lang="en-US">
                <a:solidFill>
                  <a:schemeClr val="tx1"/>
                </a:solidFill>
                <a:latin typeface="Georgia" panose="02040502050405020303" pitchFamily="18" charset="0"/>
              </a:rPr>
              <a:t>This</a:t>
            </a:r>
            <a:r>
              <a:rPr lang="en-US" baseline="0">
                <a:solidFill>
                  <a:schemeClr val="tx1"/>
                </a:solidFill>
                <a:latin typeface="Georgia" panose="02040502050405020303" pitchFamily="18" charset="0"/>
              </a:rPr>
              <a:t> PowerPoint template was developed by:</a:t>
            </a:r>
            <a:br>
              <a:rPr lang="en-US" baseline="0">
                <a:solidFill>
                  <a:schemeClr val="tx1"/>
                </a:solidFill>
                <a:latin typeface="Georgia" panose="02040502050405020303" pitchFamily="18" charset="0"/>
              </a:rPr>
            </a:br>
            <a:r>
              <a:rPr lang="en-US" i="1" baseline="0">
                <a:solidFill>
                  <a:schemeClr val="tx1"/>
                </a:solidFill>
                <a:latin typeface="Georgia" panose="02040502050405020303" pitchFamily="18" charset="0"/>
              </a:rPr>
              <a:t>The Center for Teaching and Learning at the </a:t>
            </a:r>
            <a:br>
              <a:rPr lang="en-US" i="1" baseline="0">
                <a:solidFill>
                  <a:schemeClr val="tx1"/>
                </a:solidFill>
                <a:latin typeface="Georgia" panose="02040502050405020303" pitchFamily="18" charset="0"/>
              </a:rPr>
            </a:br>
            <a:r>
              <a:rPr lang="en-US" i="1" baseline="0">
                <a:solidFill>
                  <a:schemeClr val="tx1"/>
                </a:solidFill>
                <a:latin typeface="Georgia" panose="02040502050405020303" pitchFamily="18" charset="0"/>
              </a:rPr>
              <a:t>Johns Hopkins Bloomberg School of Public Health</a:t>
            </a:r>
            <a:br>
              <a:rPr lang="en-US" i="1" baseline="0">
                <a:solidFill>
                  <a:schemeClr val="tx1"/>
                </a:solidFill>
                <a:latin typeface="Georgia" panose="02040502050405020303" pitchFamily="18" charset="0"/>
              </a:rPr>
            </a:br>
            <a:br>
              <a:rPr lang="en-US" i="1" baseline="0">
                <a:solidFill>
                  <a:schemeClr val="tx1"/>
                </a:solidFill>
                <a:latin typeface="Georgia" panose="02040502050405020303" pitchFamily="18" charset="0"/>
              </a:rPr>
            </a:br>
            <a:r>
              <a:rPr lang="en-US" b="1">
                <a:solidFill>
                  <a:schemeClr val="tx1"/>
                </a:solidFill>
                <a:latin typeface="Georgia" panose="02040502050405020303" pitchFamily="18" charset="0"/>
              </a:rPr>
              <a:t>Last</a:t>
            </a:r>
            <a:r>
              <a:rPr lang="en-US" b="1" baseline="0">
                <a:solidFill>
                  <a:schemeClr val="tx1"/>
                </a:solidFill>
                <a:latin typeface="Georgia" panose="02040502050405020303" pitchFamily="18" charset="0"/>
              </a:rPr>
              <a:t> modified: April 23, 2025</a:t>
            </a:r>
            <a:endParaRPr lang="en-US" b="1">
              <a:solidFill>
                <a:schemeClr val="tx1"/>
              </a:solidFill>
              <a:latin typeface="Georgia" panose="02040502050405020303" pitchFamily="18" charset="0"/>
            </a:endParaRPr>
          </a:p>
        </p:txBody>
      </p:sp>
    </p:spTree>
    <p:extLst>
      <p:ext uri="{BB962C8B-B14F-4D97-AF65-F5344CB8AC3E}">
        <p14:creationId xmlns:p14="http://schemas.microsoft.com/office/powerpoint/2010/main" val="16207101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Not a layout—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8ED9E-C7D5-9B94-36BD-FAC0C329BEA7}"/>
              </a:ext>
            </a:extLst>
          </p:cNvPr>
          <p:cNvSpPr>
            <a:spLocks noGrp="1"/>
          </p:cNvSpPr>
          <p:nvPr>
            <p:ph type="title" hasCustomPrompt="1"/>
          </p:nvPr>
        </p:nvSpPr>
        <p:spPr>
          <a:xfrm>
            <a:off x="274320" y="274639"/>
            <a:ext cx="8595360" cy="623886"/>
          </a:xfrm>
          <a:prstGeom prst="rect">
            <a:avLst/>
          </a:prstGeom>
        </p:spPr>
        <p:txBody>
          <a:bodyPr/>
          <a:lstStyle/>
          <a:p>
            <a:pPr algn="ctr"/>
            <a:r>
              <a:rPr lang="en-US" sz="4400"/>
              <a:t>BSPH Brand Colors</a:t>
            </a:r>
          </a:p>
        </p:txBody>
      </p:sp>
      <p:sp>
        <p:nvSpPr>
          <p:cNvPr id="8" name="Text Placeholder 7">
            <a:extLst>
              <a:ext uri="{FF2B5EF4-FFF2-40B4-BE49-F238E27FC236}">
                <a16:creationId xmlns:a16="http://schemas.microsoft.com/office/drawing/2014/main" id="{B5317692-C386-6F73-F30F-4446FA6A6410}"/>
              </a:ext>
            </a:extLst>
          </p:cNvPr>
          <p:cNvSpPr>
            <a:spLocks noGrp="1"/>
          </p:cNvSpPr>
          <p:nvPr>
            <p:ph type="body" sz="quarter" idx="10" hasCustomPrompt="1"/>
          </p:nvPr>
        </p:nvSpPr>
        <p:spPr>
          <a:xfrm>
            <a:off x="274320" y="1021095"/>
            <a:ext cx="2708910" cy="731520"/>
          </a:xfrm>
          <a:prstGeom prst="rect">
            <a:avLst/>
          </a:prstGeom>
          <a:solidFill>
            <a:srgbClr val="002D72"/>
          </a:solidFill>
        </p:spPr>
        <p:txBody>
          <a:bodyPr anchor="ctr"/>
          <a:lstStyle>
            <a:lvl1pPr marL="0" indent="0">
              <a:buNone/>
              <a:defRPr sz="1400" b="0">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a:solidFill>
                  <a:schemeClr val="bg1"/>
                </a:solidFill>
              </a:rPr>
              <a:t>Accent 1: </a:t>
            </a:r>
            <a:r>
              <a:rPr lang="en-US">
                <a:solidFill>
                  <a:schemeClr val="bg1"/>
                </a:solidFill>
              </a:rPr>
              <a:t>Heritage Blue</a:t>
            </a:r>
            <a:br>
              <a:rPr lang="en-US">
                <a:solidFill>
                  <a:schemeClr val="bg1"/>
                </a:solidFill>
              </a:rPr>
            </a:br>
            <a:r>
              <a:rPr lang="en-US">
                <a:solidFill>
                  <a:schemeClr val="bg1"/>
                </a:solidFill>
              </a:rPr>
              <a:t>#002D72 </a:t>
            </a:r>
          </a:p>
        </p:txBody>
      </p:sp>
      <p:sp>
        <p:nvSpPr>
          <p:cNvPr id="9" name="Text Placeholder 7">
            <a:extLst>
              <a:ext uri="{FF2B5EF4-FFF2-40B4-BE49-F238E27FC236}">
                <a16:creationId xmlns:a16="http://schemas.microsoft.com/office/drawing/2014/main" id="{F8E10099-0AE7-B90B-738B-65FDCAFE8255}"/>
              </a:ext>
            </a:extLst>
          </p:cNvPr>
          <p:cNvSpPr>
            <a:spLocks noGrp="1"/>
          </p:cNvSpPr>
          <p:nvPr>
            <p:ph type="body" sz="quarter" idx="11" hasCustomPrompt="1"/>
          </p:nvPr>
        </p:nvSpPr>
        <p:spPr>
          <a:xfrm>
            <a:off x="274320" y="1839586"/>
            <a:ext cx="2708910" cy="731520"/>
          </a:xfrm>
          <a:prstGeom prst="rect">
            <a:avLst/>
          </a:prstGeom>
          <a:solidFill>
            <a:schemeClr val="accent2"/>
          </a:solidFill>
        </p:spPr>
        <p:txBody>
          <a:bodyPr anchor="ctr"/>
          <a:lstStyle>
            <a:lvl1pPr marL="0" indent="0">
              <a:buNone/>
              <a:defRPr sz="1400" b="0">
                <a:latin typeface="Calibri" panose="020F0502020204030204" pitchFamily="34" charset="0"/>
                <a:cs typeface="Calibri" panose="020F0502020204030204" pitchFamily="34" charset="0"/>
              </a:defRPr>
            </a:lvl1pPr>
          </a:lstStyle>
          <a:p>
            <a:r>
              <a:rPr lang="en-US" b="1">
                <a:solidFill>
                  <a:schemeClr val="bg1"/>
                </a:solidFill>
              </a:rPr>
              <a:t>Accent 2: Dark blue </a:t>
            </a:r>
            <a:br>
              <a:rPr lang="en-US" b="1">
                <a:solidFill>
                  <a:schemeClr val="bg1"/>
                </a:solidFill>
              </a:rPr>
            </a:br>
            <a:r>
              <a:rPr lang="en-US" b="1">
                <a:solidFill>
                  <a:schemeClr val="bg1"/>
                </a:solidFill>
              </a:rPr>
              <a:t>#0072CB</a:t>
            </a:r>
            <a:endParaRPr lang="en-US">
              <a:solidFill>
                <a:schemeClr val="bg1"/>
              </a:solidFill>
            </a:endParaRPr>
          </a:p>
        </p:txBody>
      </p:sp>
      <p:sp>
        <p:nvSpPr>
          <p:cNvPr id="10" name="Text Placeholder 7">
            <a:extLst>
              <a:ext uri="{FF2B5EF4-FFF2-40B4-BE49-F238E27FC236}">
                <a16:creationId xmlns:a16="http://schemas.microsoft.com/office/drawing/2014/main" id="{11DCF10A-F041-F842-D800-282163DD2F68}"/>
              </a:ext>
            </a:extLst>
          </p:cNvPr>
          <p:cNvSpPr>
            <a:spLocks noGrp="1"/>
          </p:cNvSpPr>
          <p:nvPr>
            <p:ph type="body" sz="quarter" idx="12" hasCustomPrompt="1"/>
          </p:nvPr>
        </p:nvSpPr>
        <p:spPr>
          <a:xfrm>
            <a:off x="274320" y="2658077"/>
            <a:ext cx="2708910" cy="731520"/>
          </a:xfrm>
          <a:prstGeom prst="rect">
            <a:avLst/>
          </a:prstGeom>
          <a:solidFill>
            <a:srgbClr val="418FDE"/>
          </a:solidFill>
        </p:spPr>
        <p:txBody>
          <a:bodyPr anchor="ctr"/>
          <a:lstStyle>
            <a:lvl1pPr marL="0" indent="0">
              <a:buNone/>
              <a:defRPr sz="1400" b="0">
                <a:latin typeface="Calibri" panose="020F0502020204030204" pitchFamily="34" charset="0"/>
                <a:cs typeface="Calibri" panose="020F0502020204030204" pitchFamily="34" charset="0"/>
              </a:defRPr>
            </a:lvl1pPr>
          </a:lstStyle>
          <a:p>
            <a:r>
              <a:rPr lang="en-US" b="1"/>
              <a:t>Light blue</a:t>
            </a:r>
            <a:br>
              <a:rPr lang="en-US" b="1"/>
            </a:br>
            <a:r>
              <a:rPr lang="en-US" b="1"/>
              <a:t>#418FDE</a:t>
            </a:r>
            <a:endParaRPr lang="en-US"/>
          </a:p>
        </p:txBody>
      </p:sp>
      <p:sp>
        <p:nvSpPr>
          <p:cNvPr id="11" name="Text Placeholder 7">
            <a:extLst>
              <a:ext uri="{FF2B5EF4-FFF2-40B4-BE49-F238E27FC236}">
                <a16:creationId xmlns:a16="http://schemas.microsoft.com/office/drawing/2014/main" id="{0C68F8A9-25DD-F8F7-B806-93575EAA46E4}"/>
              </a:ext>
            </a:extLst>
          </p:cNvPr>
          <p:cNvSpPr>
            <a:spLocks noGrp="1"/>
          </p:cNvSpPr>
          <p:nvPr>
            <p:ph type="body" sz="quarter" idx="13" hasCustomPrompt="1"/>
          </p:nvPr>
        </p:nvSpPr>
        <p:spPr>
          <a:xfrm>
            <a:off x="274320" y="3476568"/>
            <a:ext cx="2708910" cy="731520"/>
          </a:xfrm>
          <a:prstGeom prst="rect">
            <a:avLst/>
          </a:prstGeom>
          <a:solidFill>
            <a:srgbClr val="286140"/>
          </a:solidFill>
        </p:spPr>
        <p:txBody>
          <a:bodyPr anchor="ctr"/>
          <a:lstStyle>
            <a:lvl1pPr marL="0" indent="0">
              <a:buNone/>
              <a:defRPr sz="1400" b="1">
                <a:latin typeface="Calibri" panose="020F0502020204030204" pitchFamily="34" charset="0"/>
                <a:cs typeface="Calibri" panose="020F0502020204030204" pitchFamily="34" charset="0"/>
              </a:defRPr>
            </a:lvl1pPr>
          </a:lstStyle>
          <a:p>
            <a:r>
              <a:rPr lang="en-US" b="1">
                <a:solidFill>
                  <a:schemeClr val="bg1"/>
                </a:solidFill>
              </a:rPr>
              <a:t>Accent 3: Dark green </a:t>
            </a:r>
            <a:br>
              <a:rPr lang="en-US" b="1">
                <a:solidFill>
                  <a:schemeClr val="bg1"/>
                </a:solidFill>
              </a:rPr>
            </a:br>
            <a:r>
              <a:rPr lang="en-US">
                <a:solidFill>
                  <a:schemeClr val="bg1"/>
                </a:solidFill>
              </a:rPr>
              <a:t>#286140</a:t>
            </a:r>
          </a:p>
        </p:txBody>
      </p:sp>
      <p:sp>
        <p:nvSpPr>
          <p:cNvPr id="12" name="Text Placeholder 7">
            <a:extLst>
              <a:ext uri="{FF2B5EF4-FFF2-40B4-BE49-F238E27FC236}">
                <a16:creationId xmlns:a16="http://schemas.microsoft.com/office/drawing/2014/main" id="{F38C0B56-8647-1AAF-25A0-3E02EE8A5989}"/>
              </a:ext>
            </a:extLst>
          </p:cNvPr>
          <p:cNvSpPr>
            <a:spLocks noGrp="1"/>
          </p:cNvSpPr>
          <p:nvPr>
            <p:ph type="body" sz="quarter" idx="14" hasCustomPrompt="1"/>
          </p:nvPr>
        </p:nvSpPr>
        <p:spPr>
          <a:xfrm>
            <a:off x="274320" y="4295058"/>
            <a:ext cx="2708910" cy="731520"/>
          </a:xfrm>
          <a:prstGeom prst="rect">
            <a:avLst/>
          </a:prstGeom>
          <a:solidFill>
            <a:srgbClr val="708549"/>
          </a:solidFill>
        </p:spPr>
        <p:txBody>
          <a:bodyPr anchor="ctr"/>
          <a:lstStyle>
            <a:lvl1pPr marL="0" indent="0">
              <a:buNone/>
              <a:defRPr sz="1400" b="1">
                <a:solidFill>
                  <a:schemeClr val="bg1"/>
                </a:solidFill>
                <a:latin typeface="Calibri" panose="020F0502020204030204" pitchFamily="34" charset="0"/>
                <a:cs typeface="Calibri" panose="020F0502020204030204" pitchFamily="34" charset="0"/>
              </a:defRPr>
            </a:lvl1pPr>
          </a:lstStyle>
          <a:p>
            <a:r>
              <a:rPr lang="en-US"/>
              <a:t>Light green</a:t>
            </a:r>
            <a:br>
              <a:rPr lang="en-US"/>
            </a:br>
            <a:r>
              <a:rPr lang="en-US"/>
              <a:t>#708549</a:t>
            </a:r>
          </a:p>
        </p:txBody>
      </p:sp>
      <p:sp>
        <p:nvSpPr>
          <p:cNvPr id="20" name="Text Placeholder 7">
            <a:extLst>
              <a:ext uri="{FF2B5EF4-FFF2-40B4-BE49-F238E27FC236}">
                <a16:creationId xmlns:a16="http://schemas.microsoft.com/office/drawing/2014/main" id="{296ECBA6-08AE-47C0-104F-E4852C9E4B45}"/>
              </a:ext>
            </a:extLst>
          </p:cNvPr>
          <p:cNvSpPr>
            <a:spLocks noGrp="1"/>
          </p:cNvSpPr>
          <p:nvPr>
            <p:ph type="body" sz="quarter" idx="15" hasCustomPrompt="1"/>
          </p:nvPr>
        </p:nvSpPr>
        <p:spPr>
          <a:xfrm>
            <a:off x="3217545" y="1021095"/>
            <a:ext cx="2708910" cy="731520"/>
          </a:xfrm>
          <a:prstGeom prst="rect">
            <a:avLst/>
          </a:prstGeom>
          <a:solidFill>
            <a:schemeClr val="accent4"/>
          </a:solidFill>
        </p:spPr>
        <p:txBody>
          <a:bodyPr anchor="ctr"/>
          <a:lstStyle>
            <a:lvl1pPr marL="0" indent="0">
              <a:buNone/>
              <a:defRPr sz="1400" b="1">
                <a:latin typeface="Calibri" panose="020F0502020204030204" pitchFamily="34" charset="0"/>
                <a:cs typeface="Calibri" panose="020F0502020204030204" pitchFamily="34" charset="0"/>
              </a:defRPr>
            </a:lvl1pPr>
          </a:lstStyle>
          <a:p>
            <a:r>
              <a:rPr lang="en-US" b="1">
                <a:solidFill>
                  <a:schemeClr val="bg1"/>
                </a:solidFill>
              </a:rPr>
              <a:t>Accent 4: Dark Purple </a:t>
            </a:r>
            <a:br>
              <a:rPr lang="en-US" b="1">
                <a:solidFill>
                  <a:schemeClr val="bg1"/>
                </a:solidFill>
              </a:rPr>
            </a:br>
            <a:r>
              <a:rPr lang="en-US">
                <a:solidFill>
                  <a:schemeClr val="bg1"/>
                </a:solidFill>
              </a:rPr>
              <a:t>#A45C98</a:t>
            </a:r>
          </a:p>
        </p:txBody>
      </p:sp>
      <p:sp>
        <p:nvSpPr>
          <p:cNvPr id="21" name="Text Placeholder 7">
            <a:extLst>
              <a:ext uri="{FF2B5EF4-FFF2-40B4-BE49-F238E27FC236}">
                <a16:creationId xmlns:a16="http://schemas.microsoft.com/office/drawing/2014/main" id="{8082A320-73D7-C7F7-8799-5C0CB7F4F2AB}"/>
              </a:ext>
            </a:extLst>
          </p:cNvPr>
          <p:cNvSpPr>
            <a:spLocks noGrp="1"/>
          </p:cNvSpPr>
          <p:nvPr>
            <p:ph type="body" sz="quarter" idx="16" hasCustomPrompt="1"/>
          </p:nvPr>
        </p:nvSpPr>
        <p:spPr>
          <a:xfrm>
            <a:off x="3217545" y="1839586"/>
            <a:ext cx="2708910" cy="731520"/>
          </a:xfrm>
          <a:prstGeom prst="rect">
            <a:avLst/>
          </a:prstGeom>
          <a:solidFill>
            <a:srgbClr val="9E8FB0"/>
          </a:solidFill>
        </p:spPr>
        <p:txBody>
          <a:bodyPr anchor="ctr"/>
          <a:lstStyle>
            <a:lvl1pPr marL="0" indent="0">
              <a:buNone/>
              <a:defRPr sz="1400" b="1">
                <a:latin typeface="Calibri" panose="020F0502020204030204" pitchFamily="34" charset="0"/>
                <a:cs typeface="Calibri" panose="020F0502020204030204" pitchFamily="34" charset="0"/>
              </a:defRPr>
            </a:lvl1pPr>
          </a:lstStyle>
          <a:p>
            <a:r>
              <a:rPr lang="en-US">
                <a:solidFill>
                  <a:schemeClr val="bg1"/>
                </a:solidFill>
              </a:rPr>
              <a:t>Light purple</a:t>
            </a:r>
            <a:br>
              <a:rPr lang="en-US">
                <a:solidFill>
                  <a:schemeClr val="bg1"/>
                </a:solidFill>
              </a:rPr>
            </a:br>
            <a:r>
              <a:rPr lang="en-US">
                <a:solidFill>
                  <a:schemeClr val="bg1"/>
                </a:solidFill>
              </a:rPr>
              <a:t>#9E8FB0</a:t>
            </a:r>
          </a:p>
        </p:txBody>
      </p:sp>
      <p:sp>
        <p:nvSpPr>
          <p:cNvPr id="22" name="Text Placeholder 7">
            <a:extLst>
              <a:ext uri="{FF2B5EF4-FFF2-40B4-BE49-F238E27FC236}">
                <a16:creationId xmlns:a16="http://schemas.microsoft.com/office/drawing/2014/main" id="{8852CF16-D3D8-CCBA-CACA-A47B9D692915}"/>
              </a:ext>
            </a:extLst>
          </p:cNvPr>
          <p:cNvSpPr>
            <a:spLocks noGrp="1"/>
          </p:cNvSpPr>
          <p:nvPr>
            <p:ph type="body" sz="quarter" idx="17" hasCustomPrompt="1"/>
          </p:nvPr>
        </p:nvSpPr>
        <p:spPr>
          <a:xfrm>
            <a:off x="3217545" y="2658077"/>
            <a:ext cx="2708910" cy="731520"/>
          </a:xfrm>
          <a:prstGeom prst="rect">
            <a:avLst/>
          </a:prstGeom>
          <a:solidFill>
            <a:srgbClr val="CF4520"/>
          </a:solidFill>
        </p:spPr>
        <p:txBody>
          <a:bodyPr anchor="ctr"/>
          <a:lstStyle>
            <a:lvl1pPr marL="0" indent="0">
              <a:buNone/>
              <a:defRPr sz="1400" b="1">
                <a:latin typeface="Calibri" panose="020F0502020204030204" pitchFamily="34" charset="0"/>
                <a:cs typeface="Calibri" panose="020F0502020204030204" pitchFamily="34" charset="0"/>
              </a:defRPr>
            </a:lvl1pPr>
          </a:lstStyle>
          <a:p>
            <a:r>
              <a:rPr lang="en-US" b="1">
                <a:solidFill>
                  <a:schemeClr val="bg1"/>
                </a:solidFill>
              </a:rPr>
              <a:t>Accent 5: Dark orange</a:t>
            </a:r>
            <a:br>
              <a:rPr lang="en-US" b="1">
                <a:solidFill>
                  <a:schemeClr val="bg1"/>
                </a:solidFill>
              </a:rPr>
            </a:br>
            <a:r>
              <a:rPr lang="en-US" b="1">
                <a:solidFill>
                  <a:schemeClr val="bg1"/>
                </a:solidFill>
              </a:rPr>
              <a:t>#</a:t>
            </a:r>
            <a:r>
              <a:rPr lang="en-US">
                <a:solidFill>
                  <a:schemeClr val="bg1"/>
                </a:solidFill>
              </a:rPr>
              <a:t>CF4520</a:t>
            </a:r>
          </a:p>
        </p:txBody>
      </p:sp>
      <p:sp>
        <p:nvSpPr>
          <p:cNvPr id="23" name="Text Placeholder 7">
            <a:extLst>
              <a:ext uri="{FF2B5EF4-FFF2-40B4-BE49-F238E27FC236}">
                <a16:creationId xmlns:a16="http://schemas.microsoft.com/office/drawing/2014/main" id="{F2BB1508-DD8D-5A21-F8F7-6016970FF895}"/>
              </a:ext>
            </a:extLst>
          </p:cNvPr>
          <p:cNvSpPr>
            <a:spLocks noGrp="1"/>
          </p:cNvSpPr>
          <p:nvPr>
            <p:ph type="body" sz="quarter" idx="18" hasCustomPrompt="1"/>
          </p:nvPr>
        </p:nvSpPr>
        <p:spPr>
          <a:xfrm>
            <a:off x="3217545" y="3476568"/>
            <a:ext cx="2708910" cy="731520"/>
          </a:xfrm>
          <a:prstGeom prst="rect">
            <a:avLst/>
          </a:prstGeom>
          <a:solidFill>
            <a:srgbClr val="D66D50"/>
          </a:solidFill>
        </p:spPr>
        <p:txBody>
          <a:bodyPr anchor="ctr"/>
          <a:lstStyle>
            <a:lvl1pPr marL="0" indent="0">
              <a:buNone/>
              <a:defRPr sz="1400" b="0">
                <a:latin typeface="Calibri" panose="020F0502020204030204" pitchFamily="34" charset="0"/>
                <a:cs typeface="Calibri" panose="020F0502020204030204" pitchFamily="34" charset="0"/>
              </a:defRPr>
            </a:lvl1pPr>
          </a:lstStyle>
          <a:p>
            <a:r>
              <a:rPr lang="en-US" b="1"/>
              <a:t>Light orange</a:t>
            </a:r>
            <a:br>
              <a:rPr lang="en-US" b="1"/>
            </a:br>
            <a:r>
              <a:rPr lang="en-US" b="1"/>
              <a:t>#D66D50</a:t>
            </a:r>
            <a:endParaRPr lang="en-US"/>
          </a:p>
        </p:txBody>
      </p:sp>
      <p:sp>
        <p:nvSpPr>
          <p:cNvPr id="24" name="Text Placeholder 7">
            <a:extLst>
              <a:ext uri="{FF2B5EF4-FFF2-40B4-BE49-F238E27FC236}">
                <a16:creationId xmlns:a16="http://schemas.microsoft.com/office/drawing/2014/main" id="{E2720519-E40E-DA4C-237B-20685223E273}"/>
              </a:ext>
            </a:extLst>
          </p:cNvPr>
          <p:cNvSpPr>
            <a:spLocks noGrp="1"/>
          </p:cNvSpPr>
          <p:nvPr>
            <p:ph type="body" sz="quarter" idx="19" hasCustomPrompt="1"/>
          </p:nvPr>
        </p:nvSpPr>
        <p:spPr>
          <a:xfrm>
            <a:off x="3217545" y="4295058"/>
            <a:ext cx="2708910" cy="731520"/>
          </a:xfrm>
          <a:prstGeom prst="rect">
            <a:avLst/>
          </a:prstGeom>
          <a:solidFill>
            <a:srgbClr val="F1C400"/>
          </a:solidFill>
        </p:spPr>
        <p:txBody>
          <a:bodyPr anchor="ctr"/>
          <a:lstStyle>
            <a:lvl1pPr marL="0" indent="0">
              <a:buNone/>
              <a:defRPr sz="1400" b="1">
                <a:latin typeface="Calibri" panose="020F0502020204030204" pitchFamily="34" charset="0"/>
                <a:cs typeface="Calibri" panose="020F0502020204030204" pitchFamily="34" charset="0"/>
              </a:defRPr>
            </a:lvl1pPr>
          </a:lstStyle>
          <a:p>
            <a:r>
              <a:rPr lang="en-US" b="1"/>
              <a:t>Accent 6: Yellow</a:t>
            </a:r>
            <a:br>
              <a:rPr lang="en-US" b="1"/>
            </a:br>
            <a:r>
              <a:rPr lang="en-US"/>
              <a:t>#F1C400</a:t>
            </a:r>
          </a:p>
        </p:txBody>
      </p:sp>
      <p:sp>
        <p:nvSpPr>
          <p:cNvPr id="30" name="Text Placeholder 7">
            <a:extLst>
              <a:ext uri="{FF2B5EF4-FFF2-40B4-BE49-F238E27FC236}">
                <a16:creationId xmlns:a16="http://schemas.microsoft.com/office/drawing/2014/main" id="{0085FD96-ED35-60C1-D1C8-BDFE09188E4D}"/>
              </a:ext>
            </a:extLst>
          </p:cNvPr>
          <p:cNvSpPr>
            <a:spLocks noGrp="1"/>
          </p:cNvSpPr>
          <p:nvPr>
            <p:ph type="body" sz="quarter" idx="20" hasCustomPrompt="1"/>
          </p:nvPr>
        </p:nvSpPr>
        <p:spPr>
          <a:xfrm>
            <a:off x="6160770" y="1021095"/>
            <a:ext cx="2708910" cy="1058863"/>
          </a:xfrm>
          <a:prstGeom prst="rect">
            <a:avLst/>
          </a:prstGeom>
        </p:spPr>
        <p:txBody>
          <a:bodyPr anchor="ctr"/>
          <a:lstStyle>
            <a:lvl1pPr marL="0" indent="0">
              <a:buNone/>
              <a:defRPr sz="1400">
                <a:latin typeface="Calibri" panose="020F0502020204030204" pitchFamily="34" charset="0"/>
                <a:cs typeface="Calibri" panose="020F0502020204030204" pitchFamily="34" charset="0"/>
              </a:defRPr>
            </a:lvl1pPr>
          </a:lstStyle>
          <a:p>
            <a:r>
              <a:rPr lang="en-US" b="1">
                <a:solidFill>
                  <a:srgbClr val="0077D8"/>
                </a:solidFill>
              </a:rPr>
              <a:t>Hyperlink color</a:t>
            </a:r>
            <a:br>
              <a:rPr lang="en-US" b="1">
                <a:solidFill>
                  <a:srgbClr val="0077D8"/>
                </a:solidFill>
              </a:rPr>
            </a:br>
            <a:r>
              <a:rPr lang="en-US">
                <a:solidFill>
                  <a:srgbClr val="0077D8"/>
                </a:solidFill>
              </a:rPr>
              <a:t>#0077D8 </a:t>
            </a:r>
            <a:br>
              <a:rPr lang="en-US">
                <a:solidFill>
                  <a:srgbClr val="0077D8"/>
                </a:solidFill>
              </a:rPr>
            </a:br>
            <a:r>
              <a:rPr lang="en-US">
                <a:solidFill>
                  <a:srgbClr val="0077D8"/>
                </a:solidFill>
                <a:hlinkClick r:id="rId2"/>
              </a:rPr>
              <a:t>https://cnn.com</a:t>
            </a:r>
            <a:endParaRPr lang="en-US">
              <a:solidFill>
                <a:srgbClr val="0077D8"/>
              </a:solidFill>
            </a:endParaRPr>
          </a:p>
        </p:txBody>
      </p:sp>
      <p:sp>
        <p:nvSpPr>
          <p:cNvPr id="31" name="Text Placeholder 7">
            <a:extLst>
              <a:ext uri="{FF2B5EF4-FFF2-40B4-BE49-F238E27FC236}">
                <a16:creationId xmlns:a16="http://schemas.microsoft.com/office/drawing/2014/main" id="{478E9517-4EFE-E191-F300-77DCF7AF81A0}"/>
              </a:ext>
            </a:extLst>
          </p:cNvPr>
          <p:cNvSpPr>
            <a:spLocks noGrp="1"/>
          </p:cNvSpPr>
          <p:nvPr>
            <p:ph type="body" sz="quarter" idx="21" hasCustomPrompt="1"/>
          </p:nvPr>
        </p:nvSpPr>
        <p:spPr>
          <a:xfrm>
            <a:off x="6160770" y="2222023"/>
            <a:ext cx="2708910" cy="1900381"/>
          </a:xfrm>
          <a:prstGeom prst="rect">
            <a:avLst/>
          </a:prstGeom>
        </p:spPr>
        <p:txBody>
          <a:bodyPr anchor="ctr"/>
          <a:lstStyle>
            <a:lvl1pPr marL="0" indent="0">
              <a:buNone/>
              <a:defRPr sz="1400">
                <a:latin typeface="Calibri" panose="020F0502020204030204" pitchFamily="34" charset="0"/>
                <a:cs typeface="Calibri" panose="020F0502020204030204" pitchFamily="34" charset="0"/>
              </a:defRPr>
            </a:lvl1pPr>
          </a:lstStyle>
          <a:p>
            <a:r>
              <a:rPr lang="en-US" b="1">
                <a:solidFill>
                  <a:schemeClr val="accent5"/>
                </a:solidFill>
              </a:rPr>
              <a:t>Followed hyperlink color*</a:t>
            </a:r>
            <a:r>
              <a:rPr lang="en-US">
                <a:solidFill>
                  <a:schemeClr val="accent5"/>
                </a:solidFill>
              </a:rPr>
              <a:t> #CF4520</a:t>
            </a:r>
            <a:br>
              <a:rPr lang="en-US">
                <a:solidFill>
                  <a:schemeClr val="accent5"/>
                </a:solidFill>
              </a:rPr>
            </a:br>
            <a:r>
              <a:rPr lang="en-US">
                <a:solidFill>
                  <a:schemeClr val="accent5"/>
                </a:solidFill>
                <a:hlinkClick r:id="rId2"/>
              </a:rPr>
              <a:t>https://cnn.com</a:t>
            </a:r>
            <a:endParaRPr lang="en-US">
              <a:solidFill>
                <a:schemeClr val="accent5"/>
              </a:solidFil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Followed hyperlink color only changes after the link is opened. Color reverts to original hyperlink color even when you save PPT and reopen.</a:t>
            </a:r>
          </a:p>
        </p:txBody>
      </p:sp>
    </p:spTree>
    <p:extLst>
      <p:ext uri="{BB962C8B-B14F-4D97-AF65-F5344CB8AC3E}">
        <p14:creationId xmlns:p14="http://schemas.microsoft.com/office/powerpoint/2010/main" val="28321863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Not a layout—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7BECC0-8A0B-84A8-E6B2-5BC60076446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452" y="0"/>
            <a:ext cx="9141547" cy="5144879"/>
          </a:xfrm>
          <a:prstGeom prst="rect">
            <a:avLst/>
          </a:prstGeom>
        </p:spPr>
      </p:pic>
    </p:spTree>
    <p:extLst>
      <p:ext uri="{BB962C8B-B14F-4D97-AF65-F5344CB8AC3E}">
        <p14:creationId xmlns:p14="http://schemas.microsoft.com/office/powerpoint/2010/main" val="1365350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liner blue">
    <p:bg>
      <p:bgPr>
        <a:solidFill>
          <a:srgbClr val="062D72"/>
        </a:solidFill>
        <a:effectLst/>
      </p:bgPr>
    </p:bg>
    <p:spTree>
      <p:nvGrpSpPr>
        <p:cNvPr id="1" name=""/>
        <p:cNvGrpSpPr/>
        <p:nvPr/>
      </p:nvGrpSpPr>
      <p:grpSpPr>
        <a:xfrm>
          <a:off x="0" y="0"/>
          <a:ext cx="0" cy="0"/>
          <a:chOff x="0" y="0"/>
          <a:chExt cx="0" cy="0"/>
        </a:xfrm>
      </p:grpSpPr>
      <p:sp>
        <p:nvSpPr>
          <p:cNvPr id="8" name="Decorative bar">
            <a:extLst>
              <a:ext uri="{FF2B5EF4-FFF2-40B4-BE49-F238E27FC236}">
                <a16:creationId xmlns:a16="http://schemas.microsoft.com/office/drawing/2014/main" id="{B68C9810-CECA-C2C7-5169-6BDDE9F6BD7D}"/>
              </a:ext>
              <a:ext uri="{C183D7F6-B498-43B3-948B-1728B52AA6E4}">
                <adec:decorative xmlns:adec="http://schemas.microsoft.com/office/drawing/2017/decorative" val="1"/>
              </a:ext>
            </a:extLst>
          </p:cNvPr>
          <p:cNvSpPr/>
          <p:nvPr userDrawn="1"/>
        </p:nvSpPr>
        <p:spPr>
          <a:xfrm>
            <a:off x="0" y="2113178"/>
            <a:ext cx="9144000" cy="914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Decorative line">
            <a:extLst>
              <a:ext uri="{FF2B5EF4-FFF2-40B4-BE49-F238E27FC236}">
                <a16:creationId xmlns:a16="http://schemas.microsoft.com/office/drawing/2014/main" id="{FA715414-CBB5-3BDD-F2EE-623944218DD8}"/>
              </a:ext>
            </a:extLst>
          </p:cNvPr>
          <p:cNvSpPr/>
          <p:nvPr userDrawn="1"/>
        </p:nvSpPr>
        <p:spPr>
          <a:xfrm>
            <a:off x="0" y="3028950"/>
            <a:ext cx="9144000"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a:extLst>
              <a:ext uri="{FF2B5EF4-FFF2-40B4-BE49-F238E27FC236}">
                <a16:creationId xmlns:a16="http://schemas.microsoft.com/office/drawing/2014/main" id="{1106AA7A-561F-0085-4C9C-12CC94DDFA6A}"/>
              </a:ext>
            </a:extLst>
          </p:cNvPr>
          <p:cNvSpPr>
            <a:spLocks noGrp="1"/>
          </p:cNvSpPr>
          <p:nvPr>
            <p:ph type="title"/>
          </p:nvPr>
        </p:nvSpPr>
        <p:spPr>
          <a:xfrm>
            <a:off x="628650" y="2158617"/>
            <a:ext cx="7886700" cy="914400"/>
          </a:xfrm>
          <a:prstGeom prst="rect">
            <a:avLst/>
          </a:prstGeom>
        </p:spPr>
        <p:txBody>
          <a:bodyPr anchor="ctr"/>
          <a:lstStyle>
            <a:lvl1pPr algn="ctr">
              <a:defRPr sz="2400"/>
            </a:lvl1pPr>
          </a:lstStyle>
          <a:p>
            <a:r>
              <a:rPr lang="en-US"/>
              <a:t>Click to edit Master title style</a:t>
            </a:r>
          </a:p>
        </p:txBody>
      </p:sp>
      <p:sp>
        <p:nvSpPr>
          <p:cNvPr id="2" name="Slide number">
            <a:extLst>
              <a:ext uri="{FF2B5EF4-FFF2-40B4-BE49-F238E27FC236}">
                <a16:creationId xmlns:a16="http://schemas.microsoft.com/office/drawing/2014/main" id="{61047688-A1EA-13C0-BAEE-CDA57665234C}"/>
              </a:ext>
            </a:extLst>
          </p:cNvPr>
          <p:cNvSpPr>
            <a:spLocks noGrp="1"/>
          </p:cNvSpPr>
          <p:nvPr>
            <p:ph type="sldNum" sz="quarter" idx="10"/>
          </p:nvPr>
        </p:nvSpPr>
        <p:spPr>
          <a:xfrm>
            <a:off x="8339328" y="4810518"/>
            <a:ext cx="649224" cy="274637"/>
          </a:xfrm>
          <a:prstGeom prst="rect">
            <a:avLst/>
          </a:prstGeom>
        </p:spPr>
        <p:txBody>
          <a:bodyPr/>
          <a:lstStyle/>
          <a:p>
            <a:fld id="{FA8F3C7B-73FF-204A-9C8F-90D4B6613D28}" type="slidenum">
              <a:rPr lang="en-US" smtClean="0"/>
              <a:pPr/>
              <a:t>‹#›</a:t>
            </a:fld>
            <a:endParaRPr lang="en-US"/>
          </a:p>
        </p:txBody>
      </p:sp>
    </p:spTree>
    <p:extLst>
      <p:ext uri="{BB962C8B-B14F-4D97-AF65-F5344CB8AC3E}">
        <p14:creationId xmlns:p14="http://schemas.microsoft.com/office/powerpoint/2010/main" val="2655109229"/>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8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xml"/><Relationship Id="rId1"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4.xml"/><Relationship Id="rId1" Type="http://schemas.openxmlformats.org/officeDocument/2006/relationships/slideLayout" Target="../slideLayouts/slideLayout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image" Target="../media/image5.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slideLayout" Target="../slideLayouts/slideLayout51.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42" Type="http://schemas.openxmlformats.org/officeDocument/2006/relationships/slideLayout" Target="../slideLayouts/slideLayout54.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slideLayout" Target="../slideLayouts/slideLayout52.xml"/><Relationship Id="rId45" Type="http://schemas.openxmlformats.org/officeDocument/2006/relationships/tags" Target="../tags/tag1.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4" Type="http://schemas.openxmlformats.org/officeDocument/2006/relationships/theme" Target="../theme/theme6.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43" Type="http://schemas.openxmlformats.org/officeDocument/2006/relationships/slideLayout" Target="../slideLayouts/slideLayout55.xml"/><Relationship Id="rId8" Type="http://schemas.openxmlformats.org/officeDocument/2006/relationships/slideLayout" Target="../slideLayouts/slideLayout20.xml"/><Relationship Id="rId3" Type="http://schemas.openxmlformats.org/officeDocument/2006/relationships/slideLayout" Target="../slideLayouts/slideLayout15.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46" Type="http://schemas.openxmlformats.org/officeDocument/2006/relationships/image" Target="../media/image7.png"/><Relationship Id="rId20" Type="http://schemas.openxmlformats.org/officeDocument/2006/relationships/slideLayout" Target="../slideLayouts/slideLayout32.xml"/><Relationship Id="rId41"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theme" Target="../theme/theme7.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image" Target="../media/image9.png"/><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image" Target="../media/image9.png"/><Relationship Id="rId5" Type="http://schemas.openxmlformats.org/officeDocument/2006/relationships/theme" Target="../theme/theme8.xml"/><Relationship Id="rId4"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image" Target="../media/image7.png"/><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tags" Target="../tags/tag3.xml"/><Relationship Id="rId5" Type="http://schemas.openxmlformats.org/officeDocument/2006/relationships/slideLayout" Target="../slideLayouts/slideLayout81.xml"/><Relationship Id="rId10" Type="http://schemas.openxmlformats.org/officeDocument/2006/relationships/theme" Target="../theme/theme9.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pic>
        <p:nvPicPr>
          <p:cNvPr id="3" name="BSPH Torch" descr="Logo, Johns Hopkins Bloomberg School of Public Health—shield with torch.">
            <a:extLst>
              <a:ext uri="{FF2B5EF4-FFF2-40B4-BE49-F238E27FC236}">
                <a16:creationId xmlns:a16="http://schemas.microsoft.com/office/drawing/2014/main" id="{24B8616F-6C87-6B52-0C41-86EC16F861A7}"/>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3567113" cy="5143500"/>
          </a:xfrm>
          <a:prstGeom prst="rect">
            <a:avLst/>
          </a:prstGeom>
        </p:spPr>
      </p:pic>
      <p:sp>
        <p:nvSpPr>
          <p:cNvPr id="2" name="Title"/>
          <p:cNvSpPr>
            <a:spLocks noGrp="1"/>
          </p:cNvSpPr>
          <p:nvPr>
            <p:ph type="title"/>
          </p:nvPr>
        </p:nvSpPr>
        <p:spPr>
          <a:xfrm>
            <a:off x="3708399" y="250934"/>
            <a:ext cx="5283201" cy="1294894"/>
          </a:xfrm>
          <a:prstGeom prst="rect">
            <a:avLst/>
          </a:prstGeom>
        </p:spPr>
        <p:txBody>
          <a:bodyPr vert="horz" lIns="91440" tIns="45720" rIns="91440" bIns="45720" rtlCol="0" anchor="b">
            <a:noAutofit/>
          </a:bodyPr>
          <a:lstStyle/>
          <a:p>
            <a:r>
              <a:rPr lang="en-US"/>
              <a:t>Click to edit Master title style</a:t>
            </a:r>
          </a:p>
        </p:txBody>
      </p:sp>
      <p:sp>
        <p:nvSpPr>
          <p:cNvPr id="5" name="Slide number">
            <a:extLst>
              <a:ext uri="{FF2B5EF4-FFF2-40B4-BE49-F238E27FC236}">
                <a16:creationId xmlns:a16="http://schemas.microsoft.com/office/drawing/2014/main" id="{0FFA83D4-AF88-D74F-8A9B-B9D1D359A036}"/>
              </a:ext>
            </a:extLst>
          </p:cNvPr>
          <p:cNvSpPr>
            <a:spLocks noGrp="1"/>
          </p:cNvSpPr>
          <p:nvPr>
            <p:ph type="sldNum" sz="quarter" idx="4"/>
          </p:nvPr>
        </p:nvSpPr>
        <p:spPr>
          <a:xfrm>
            <a:off x="8342334" y="4809744"/>
            <a:ext cx="649266" cy="274637"/>
          </a:xfrm>
          <a:prstGeom prst="rect">
            <a:avLst/>
          </a:prstGeom>
        </p:spPr>
        <p:txBody>
          <a:bodyPr vert="horz" lIns="0" tIns="0" rIns="0" bIns="0" rtlCol="0" anchor="b"/>
          <a:lstStyle>
            <a:lvl1pPr algn="r">
              <a:defRPr sz="1200">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fld id="{8ABDC324-684B-9C44-A484-D2B69E2467CF}" type="slidenum">
              <a:rPr lang="en-US" smtClean="0"/>
              <a:pPr/>
              <a:t>‹#›</a:t>
            </a:fld>
            <a:endParaRPr lang="en-US"/>
          </a:p>
        </p:txBody>
      </p:sp>
      <p:sp>
        <p:nvSpPr>
          <p:cNvPr id="7" name="Decorative bar">
            <a:extLst>
              <a:ext uri="{FF2B5EF4-FFF2-40B4-BE49-F238E27FC236}">
                <a16:creationId xmlns:a16="http://schemas.microsoft.com/office/drawing/2014/main" id="{52F35ABD-D203-0BEC-025C-471A483CF36F}"/>
              </a:ext>
              <a:ext uri="{C183D7F6-B498-43B3-948B-1728B52AA6E4}">
                <adec:decorative xmlns:adec="http://schemas.microsoft.com/office/drawing/2017/decorative" val="1"/>
              </a:ext>
            </a:extLst>
          </p:cNvPr>
          <p:cNvSpPr/>
          <p:nvPr userDrawn="1"/>
        </p:nvSpPr>
        <p:spPr>
          <a:xfrm>
            <a:off x="3303" y="3431309"/>
            <a:ext cx="9140697" cy="1294894"/>
          </a:xfrm>
          <a:prstGeom prst="rect">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A black and white logo&#10;&#10;AI-generated content may be incorrect.">
            <a:extLst>
              <a:ext uri="{FF2B5EF4-FFF2-40B4-BE49-F238E27FC236}">
                <a16:creationId xmlns:a16="http://schemas.microsoft.com/office/drawing/2014/main" id="{C9B0D33F-01F4-6897-6183-DC7B829E1873}"/>
              </a:ext>
            </a:extLst>
          </p:cNvPr>
          <p:cNvPicPr>
            <a:picLocks noChangeAspect="1"/>
          </p:cNvPicPr>
          <p:nvPr userDrawn="1"/>
        </p:nvPicPr>
        <p:blipFill>
          <a:blip r:embed="rId6"/>
          <a:stretch>
            <a:fillRect/>
          </a:stretch>
        </p:blipFill>
        <p:spPr>
          <a:xfrm>
            <a:off x="55426" y="3465555"/>
            <a:ext cx="3216618" cy="1226402"/>
          </a:xfrm>
          <a:prstGeom prst="rect">
            <a:avLst/>
          </a:prstGeom>
          <a:solidFill>
            <a:schemeClr val="tx2"/>
          </a:solidFill>
        </p:spPr>
      </p:pic>
      <p:sp>
        <p:nvSpPr>
          <p:cNvPr id="6" name="Rectangle 5">
            <a:extLst>
              <a:ext uri="{FF2B5EF4-FFF2-40B4-BE49-F238E27FC236}">
                <a16:creationId xmlns:a16="http://schemas.microsoft.com/office/drawing/2014/main" id="{9AD6F289-9750-F658-7AD6-2A64461436B5}"/>
              </a:ext>
              <a:ext uri="{C183D7F6-B498-43B3-948B-1728B52AA6E4}">
                <adec:decorative xmlns:adec="http://schemas.microsoft.com/office/drawing/2017/decorative" val="1"/>
              </a:ext>
            </a:extLst>
          </p:cNvPr>
          <p:cNvSpPr/>
          <p:nvPr userDrawn="1"/>
        </p:nvSpPr>
        <p:spPr>
          <a:xfrm>
            <a:off x="3415471" y="3900687"/>
            <a:ext cx="1908558" cy="339246"/>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Placeholder 21" descr="Logo, Food + Planet.">
            <a:extLst>
              <a:ext uri="{FF2B5EF4-FFF2-40B4-BE49-F238E27FC236}">
                <a16:creationId xmlns:a16="http://schemas.microsoft.com/office/drawing/2014/main" id="{B825A50A-0668-11DB-E8AB-0B519B456EFB}"/>
              </a:ext>
            </a:extLst>
          </p:cNvPr>
          <p:cNvPicPr>
            <a:picLocks noChangeAspect="1"/>
          </p:cNvPicPr>
          <p:nvPr userDrawn="1"/>
        </p:nvPicPr>
        <p:blipFill rotWithShape="1">
          <a:blip r:embed="rId7">
            <a:extLst>
              <a:ext uri="{28A0092B-C50C-407E-A947-70E740481C1C}">
                <a14:useLocalDpi xmlns:a14="http://schemas.microsoft.com/office/drawing/2010/main"/>
              </a:ext>
            </a:extLst>
          </a:blip>
          <a:srcRect t="-244635" b="-248239"/>
          <a:stretch>
            <a:fillRect/>
          </a:stretch>
        </p:blipFill>
        <p:spPr>
          <a:xfrm>
            <a:off x="3527301" y="3581590"/>
            <a:ext cx="1684898" cy="998956"/>
          </a:xfrm>
          <a:prstGeom prst="rect">
            <a:avLst/>
          </a:prstGeom>
          <a:noFill/>
        </p:spPr>
      </p:pic>
    </p:spTree>
    <p:extLst>
      <p:ext uri="{BB962C8B-B14F-4D97-AF65-F5344CB8AC3E}">
        <p14:creationId xmlns:p14="http://schemas.microsoft.com/office/powerpoint/2010/main" val="1133219287"/>
      </p:ext>
    </p:extLst>
  </p:cSld>
  <p:clrMap bg1="lt1" tx1="dk1" bg2="lt2" tx2="dk2" accent1="accent1" accent2="accent2" accent3="accent3" accent4="accent4" accent5="accent5" accent6="accent6" hlink="hlink" folHlink="folHlink"/>
  <p:sldLayoutIdLst>
    <p:sldLayoutId id="2147484361" r:id="rId1"/>
    <p:sldLayoutId id="2147484362" r:id="rId2"/>
    <p:sldLayoutId id="2147484630" r:id="rId3"/>
  </p:sldLayoutIdLst>
  <p:hf hdr="0" ftr="0" dt="0"/>
  <p:txStyles>
    <p:titleStyle>
      <a:lvl1pPr algn="ctr" defTabSz="457200" rtl="0" eaLnBrk="1" latinLnBrk="0" hangingPunct="1">
        <a:spcBef>
          <a:spcPct val="0"/>
        </a:spcBef>
        <a:buNone/>
        <a:defRPr sz="2800" kern="1200">
          <a:solidFill>
            <a:schemeClr val="bg1"/>
          </a:solidFill>
          <a:latin typeface="Georgia" panose="02040502050405020303" pitchFamily="18" charset="0"/>
          <a:ea typeface="+mj-ea"/>
          <a:cs typeface="+mj-cs"/>
        </a:defRPr>
      </a:lvl1pPr>
    </p:titleStyle>
    <p:bodyStyle>
      <a:lvl1pPr marL="288925" indent="-288925" algn="l" defTabSz="457200" rtl="0" eaLnBrk="1" latinLnBrk="0" hangingPunct="1">
        <a:spcBef>
          <a:spcPts val="2400"/>
        </a:spcBef>
        <a:buClr>
          <a:srgbClr val="F98419"/>
        </a:buClr>
        <a:buSzPct val="80000"/>
        <a:buFont typeface="Arial" panose="020B0604020202020204" pitchFamily="34" charset="0"/>
        <a:buChar char="►"/>
        <a:defRPr lang="en-US" sz="1600" kern="1200" baseline="0" dirty="0" smtClean="0">
          <a:solidFill>
            <a:schemeClr val="tx1"/>
          </a:solidFill>
          <a:latin typeface="+mn-lt"/>
          <a:ea typeface="+mn-ea"/>
          <a:cs typeface="+mn-cs"/>
        </a:defRPr>
      </a:lvl1pPr>
      <a:lvl2pPr marL="566928" indent="-284163" algn="l" defTabSz="457200" rtl="0" eaLnBrk="1" latinLnBrk="0" hangingPunct="1">
        <a:spcBef>
          <a:spcPts val="0"/>
        </a:spcBef>
        <a:buClr>
          <a:srgbClr val="F98419"/>
        </a:buClr>
        <a:buSzPct val="80000"/>
        <a:buFont typeface="Arial" panose="020B0604020202020204" pitchFamily="34" charset="0"/>
        <a:buChar char="►"/>
        <a:defRPr sz="1600" kern="1200">
          <a:solidFill>
            <a:schemeClr val="tx1"/>
          </a:solidFill>
          <a:latin typeface="+mn-lt"/>
          <a:ea typeface="+mn-ea"/>
          <a:cs typeface="+mn-cs"/>
        </a:defRPr>
      </a:lvl2pPr>
      <a:lvl3pPr marL="566928" indent="237744" algn="l" defTabSz="457200" rtl="0" eaLnBrk="1" latinLnBrk="0" hangingPunct="1">
        <a:spcBef>
          <a:spcPts val="0"/>
        </a:spcBef>
        <a:buClr>
          <a:srgbClr val="F98419"/>
        </a:buClr>
        <a:buFont typeface="Arial" panose="020B0604020202020204" pitchFamily="34" charset="0"/>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5664">
          <p15:clr>
            <a:srgbClr val="F26B43"/>
          </p15:clr>
        </p15:guide>
        <p15:guide id="16">
          <p15:clr>
            <a:srgbClr val="F26B43"/>
          </p15:clr>
        </p15:guide>
        <p15:guide id="18" pos="96">
          <p15:clr>
            <a:srgbClr val="F26B43"/>
          </p15:clr>
        </p15:guide>
        <p15:guide id="20" orient="horz" pos="1620" userDrawn="1">
          <p15:clr>
            <a:srgbClr val="F26B43"/>
          </p15:clr>
        </p15:guide>
        <p15:guide id="21" orient="horz" pos="3180" userDrawn="1">
          <p15:clr>
            <a:srgbClr val="547EBF"/>
          </p15:clr>
        </p15:guide>
        <p15:guide id="24" pos="100">
          <p15:clr>
            <a:srgbClr val="F26B43"/>
          </p15:clr>
        </p15:guide>
        <p15:guide id="26" pos="2880" userDrawn="1">
          <p15:clr>
            <a:srgbClr val="F26B43"/>
          </p15:clr>
        </p15:guide>
        <p15:guide id="27" orient="horz" pos="756"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6097895"/>
      </p:ext>
    </p:extLst>
  </p:cSld>
  <p:clrMap bg1="lt1" tx1="dk1" bg2="lt2" tx2="dk2" accent1="accent1" accent2="accent2" accent3="accent3" accent4="accent4" accent5="accent5" accent6="accent6" hlink="hlink" folHlink="folHlink"/>
  <p:sldLayoutIdLst>
    <p:sldLayoutId id="2147484604" r:id="rId1"/>
    <p:sldLayoutId id="2147484607" r:id="rId2"/>
    <p:sldLayoutId id="2147484606"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pic>
        <p:nvPicPr>
          <p:cNvPr id="2" name="Torch" descr="Logo, Johns Hopkins Bloomberg School of Public Health—shield with torch.">
            <a:extLst>
              <a:ext uri="{FF2B5EF4-FFF2-40B4-BE49-F238E27FC236}">
                <a16:creationId xmlns:a16="http://schemas.microsoft.com/office/drawing/2014/main" id="{A79E7DBD-4C37-F810-8D16-5DE9411521D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0" y="8909"/>
            <a:ext cx="3567113" cy="5143500"/>
          </a:xfrm>
          <a:prstGeom prst="rect">
            <a:avLst/>
          </a:prstGeom>
        </p:spPr>
      </p:pic>
      <p:sp>
        <p:nvSpPr>
          <p:cNvPr id="3" name="Slide number">
            <a:extLst>
              <a:ext uri="{FF2B5EF4-FFF2-40B4-BE49-F238E27FC236}">
                <a16:creationId xmlns:a16="http://schemas.microsoft.com/office/drawing/2014/main" id="{C8A328E3-9064-B5F2-338E-6C964970B4AB}"/>
              </a:ext>
            </a:extLst>
          </p:cNvPr>
          <p:cNvSpPr>
            <a:spLocks noGrp="1"/>
          </p:cNvSpPr>
          <p:nvPr>
            <p:ph type="sldNum" sz="quarter" idx="4"/>
          </p:nvPr>
        </p:nvSpPr>
        <p:spPr>
          <a:xfrm>
            <a:off x="8342334" y="4813338"/>
            <a:ext cx="649266" cy="274637"/>
          </a:xfrm>
          <a:prstGeom prst="rect">
            <a:avLst/>
          </a:prstGeom>
        </p:spPr>
        <p:txBody>
          <a:bodyPr vert="horz" lIns="0" tIns="0" rIns="0" bIns="0" rtlCol="0" anchor="b"/>
          <a:lstStyle>
            <a:lvl1pPr algn="r">
              <a:defRPr sz="1200">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fld id="{8ABDC324-684B-9C44-A484-D2B69E2467CF}" type="slidenum">
              <a:rPr lang="en-US" smtClean="0"/>
              <a:pPr/>
              <a:t>‹#›</a:t>
            </a:fld>
            <a:endParaRPr lang="en-US"/>
          </a:p>
        </p:txBody>
      </p:sp>
    </p:spTree>
    <p:extLst>
      <p:ext uri="{BB962C8B-B14F-4D97-AF65-F5344CB8AC3E}">
        <p14:creationId xmlns:p14="http://schemas.microsoft.com/office/powerpoint/2010/main" val="685337325"/>
      </p:ext>
    </p:extLst>
  </p:cSld>
  <p:clrMap bg1="lt1" tx1="dk1" bg2="lt2" tx2="dk2" accent1="accent1" accent2="accent2" accent3="accent3" accent4="accent4" accent5="accent5" accent6="accent6" hlink="hlink" folHlink="folHlink"/>
  <p:sldLayoutIdLst>
    <p:sldLayoutId id="2147483648" r:id="rId1"/>
    <p:sldLayoutId id="2147483651" r:id="rId2"/>
    <p:sldLayoutId id="2147483649" r:id="rId3"/>
    <p:sldLayoutId id="2147483650"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sp>
        <p:nvSpPr>
          <p:cNvPr id="5" name="Slide number">
            <a:extLst>
              <a:ext uri="{FF2B5EF4-FFF2-40B4-BE49-F238E27FC236}">
                <a16:creationId xmlns:a16="http://schemas.microsoft.com/office/drawing/2014/main" id="{70E2AA09-BC64-4F0B-FBF7-5242933A026E}"/>
              </a:ext>
            </a:extLst>
          </p:cNvPr>
          <p:cNvSpPr>
            <a:spLocks noGrp="1"/>
          </p:cNvSpPr>
          <p:nvPr>
            <p:ph type="sldNum" sz="quarter" idx="4"/>
          </p:nvPr>
        </p:nvSpPr>
        <p:spPr>
          <a:xfrm>
            <a:off x="8339328" y="4809744"/>
            <a:ext cx="649224" cy="274637"/>
          </a:xfrm>
          <a:prstGeom prst="rect">
            <a:avLst/>
          </a:prstGeom>
        </p:spPr>
        <p:txBody>
          <a:bodyPr vert="horz" lIns="0" tIns="0" rIns="0" bIns="0" rtlCol="0" anchor="b"/>
          <a:lstStyle>
            <a:lvl1pPr algn="r">
              <a:defRPr sz="1200">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fld id="{4F3F24AA-65AD-4E46-94D4-95CB0FA293CB}" type="slidenum">
              <a:rPr lang="en-US" smtClean="0"/>
              <a:pPr/>
              <a:t>‹#›</a:t>
            </a:fld>
            <a:endParaRPr lang="en-US"/>
          </a:p>
        </p:txBody>
      </p:sp>
      <p:pic>
        <p:nvPicPr>
          <p:cNvPr id="3" name="Torch" descr="Logo, Johns Hopkins Bloomberg School of Public Health—shield with torch.">
            <a:extLst>
              <a:ext uri="{FF2B5EF4-FFF2-40B4-BE49-F238E27FC236}">
                <a16:creationId xmlns:a16="http://schemas.microsoft.com/office/drawing/2014/main" id="{8561EF3E-43EC-1339-441D-1B312131CDF5}"/>
              </a:ext>
            </a:extLst>
          </p:cNvPr>
          <p:cNvPicPr>
            <a:picLocks noChangeAspect="1"/>
          </p:cNvPicPr>
          <p:nvPr userDrawn="1"/>
        </p:nvPicPr>
        <p:blipFill>
          <a:blip r:embed="rId3"/>
          <a:stretch>
            <a:fillRect/>
          </a:stretch>
        </p:blipFill>
        <p:spPr>
          <a:xfrm>
            <a:off x="0" y="-8313"/>
            <a:ext cx="9144000" cy="5143500"/>
          </a:xfrm>
          <a:prstGeom prst="rect">
            <a:avLst/>
          </a:prstGeom>
        </p:spPr>
      </p:pic>
    </p:spTree>
    <p:extLst>
      <p:ext uri="{BB962C8B-B14F-4D97-AF65-F5344CB8AC3E}">
        <p14:creationId xmlns:p14="http://schemas.microsoft.com/office/powerpoint/2010/main" val="616642392"/>
      </p:ext>
    </p:extLst>
  </p:cSld>
  <p:clrMap bg1="lt1" tx1="dk1" bg2="lt2" tx2="dk2" accent1="accent1" accent2="accent2" accent3="accent3" accent4="accent4" accent5="accent5" accent6="accent6" hlink="hlink" folHlink="folHlink"/>
  <p:sldLayoutIdLst>
    <p:sldLayoutId id="2147484368" r:id="rId1"/>
  </p:sldLayoutIdLst>
  <p:hf hdr="0" ftr="0" dt="0"/>
  <p:txStyles>
    <p:titleStyle>
      <a:lvl1pPr algn="l" defTabSz="914400" rtl="0" eaLnBrk="1" latinLnBrk="0" hangingPunct="1">
        <a:lnSpc>
          <a:spcPct val="90000"/>
        </a:lnSpc>
        <a:spcBef>
          <a:spcPct val="0"/>
        </a:spcBef>
        <a:buNone/>
        <a:defRPr sz="2000" kern="1200">
          <a:solidFill>
            <a:schemeClr val="bg1"/>
          </a:solidFill>
          <a:latin typeface="Georgia" panose="02040502050405020303" pitchFamily="18"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Georgia" panose="02040502050405020303" pitchFamily="18"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Georgia" panose="02040502050405020303" pitchFamily="18"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Georgia" panose="02040502050405020303" pitchFamily="18"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eorgia" panose="02040502050405020303" pitchFamily="18"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orient="horz" userDrawn="1">
          <p15:clr>
            <a:srgbClr val="F26B43"/>
          </p15:clr>
        </p15:guide>
        <p15:guide id="4" orient="horz" pos="3180" userDrawn="1">
          <p15:clr>
            <a:srgbClr val="547EBF"/>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5" name="Slide number">
            <a:extLst>
              <a:ext uri="{FF2B5EF4-FFF2-40B4-BE49-F238E27FC236}">
                <a16:creationId xmlns:a16="http://schemas.microsoft.com/office/drawing/2014/main" id="{70E2AA09-BC64-4F0B-FBF7-5242933A026E}"/>
              </a:ext>
            </a:extLst>
          </p:cNvPr>
          <p:cNvSpPr>
            <a:spLocks noGrp="1"/>
          </p:cNvSpPr>
          <p:nvPr>
            <p:ph type="sldNum" sz="quarter" idx="4"/>
          </p:nvPr>
        </p:nvSpPr>
        <p:spPr>
          <a:xfrm>
            <a:off x="8339328" y="4810518"/>
            <a:ext cx="649224" cy="274637"/>
          </a:xfrm>
          <a:prstGeom prst="rect">
            <a:avLst/>
          </a:prstGeom>
        </p:spPr>
        <p:txBody>
          <a:bodyPr vert="horz" lIns="0" tIns="0" rIns="0" bIns="0" rtlCol="0" anchor="b"/>
          <a:lstStyle>
            <a:lvl1pPr algn="r">
              <a:defRPr sz="1200">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fld id="{4F3F24AA-65AD-4E46-94D4-95CB0FA293CB}" type="slidenum">
              <a:rPr lang="en-US" smtClean="0"/>
              <a:pPr/>
              <a:t>‹#›</a:t>
            </a:fld>
            <a:endParaRPr lang="en-US"/>
          </a:p>
        </p:txBody>
      </p:sp>
      <p:pic>
        <p:nvPicPr>
          <p:cNvPr id="2" name="Torch" descr="Logo, Johns Hopkins Bloomberg School of Public Health—shield with torch.">
            <a:extLst>
              <a:ext uri="{FF2B5EF4-FFF2-40B4-BE49-F238E27FC236}">
                <a16:creationId xmlns:a16="http://schemas.microsoft.com/office/drawing/2014/main" id="{2D5F7DEA-D814-4ABE-B3AA-A0BE19E622EC}"/>
              </a:ext>
            </a:extLst>
          </p:cNvPr>
          <p:cNvPicPr>
            <a:picLocks noChangeAspect="1"/>
          </p:cNvPicPr>
          <p:nvPr userDrawn="1"/>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772273191"/>
      </p:ext>
    </p:extLst>
  </p:cSld>
  <p:clrMap bg1="lt1" tx1="dk1" bg2="lt2" tx2="dk2" accent1="accent1" accent2="accent2" accent3="accent3" accent4="accent4" accent5="accent5" accent6="accent6" hlink="hlink" folHlink="folHlink"/>
  <p:sldLayoutIdLst>
    <p:sldLayoutId id="2147484586" r:id="rId1"/>
  </p:sldLayoutIdLst>
  <p:hf hdr="0" ftr="0" dt="0"/>
  <p:txStyles>
    <p:titleStyle>
      <a:lvl1pPr algn="l" defTabSz="914400" rtl="0" eaLnBrk="1" latinLnBrk="0" hangingPunct="1">
        <a:lnSpc>
          <a:spcPct val="90000"/>
        </a:lnSpc>
        <a:spcBef>
          <a:spcPct val="0"/>
        </a:spcBef>
        <a:buNone/>
        <a:defRPr sz="2000" kern="1200">
          <a:solidFill>
            <a:schemeClr val="bg1"/>
          </a:solidFill>
          <a:latin typeface="Georgia" panose="02040502050405020303" pitchFamily="18"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Georgia" panose="02040502050405020303" pitchFamily="18"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Georgia" panose="02040502050405020303" pitchFamily="18"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Georgia" panose="02040502050405020303" pitchFamily="18"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eorgia" panose="02040502050405020303" pitchFamily="18"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orient="horz" userDrawn="1">
          <p15:clr>
            <a:srgbClr val="F26B43"/>
          </p15:clr>
        </p15:guide>
        <p15:guide id="4" orient="horz" pos="3180" userDrawn="1">
          <p15:clr>
            <a:srgbClr val="547EBF"/>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5" name="Slide number">
            <a:extLst>
              <a:ext uri="{FF2B5EF4-FFF2-40B4-BE49-F238E27FC236}">
                <a16:creationId xmlns:a16="http://schemas.microsoft.com/office/drawing/2014/main" id="{70E2AA09-BC64-4F0B-FBF7-5242933A026E}"/>
              </a:ext>
            </a:extLst>
          </p:cNvPr>
          <p:cNvSpPr>
            <a:spLocks noGrp="1"/>
          </p:cNvSpPr>
          <p:nvPr>
            <p:ph type="sldNum" sz="quarter" idx="4"/>
          </p:nvPr>
        </p:nvSpPr>
        <p:spPr>
          <a:xfrm>
            <a:off x="8339328" y="4810518"/>
            <a:ext cx="649224" cy="274637"/>
          </a:xfrm>
          <a:prstGeom prst="rect">
            <a:avLst/>
          </a:prstGeom>
        </p:spPr>
        <p:txBody>
          <a:bodyPr vert="horz" lIns="0" tIns="0" rIns="0" bIns="0" rtlCol="0" anchor="b"/>
          <a:lstStyle>
            <a:lvl1pPr algn="r">
              <a:defRPr sz="1200">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fld id="{4F3F24AA-65AD-4E46-94D4-95CB0FA293CB}" type="slidenum">
              <a:rPr lang="en-US" smtClean="0"/>
              <a:pPr/>
              <a:t>‹#›</a:t>
            </a:fld>
            <a:endParaRPr lang="en-US"/>
          </a:p>
        </p:txBody>
      </p:sp>
      <p:pic>
        <p:nvPicPr>
          <p:cNvPr id="2" name="Torch" descr="Logo, Johns Hopkins Bloomberg School of Public Health—shield with torch.">
            <a:extLst>
              <a:ext uri="{FF2B5EF4-FFF2-40B4-BE49-F238E27FC236}">
                <a16:creationId xmlns:a16="http://schemas.microsoft.com/office/drawing/2014/main" id="{2D5F7DEA-D814-4ABE-B3AA-A0BE19E622EC}"/>
              </a:ext>
            </a:extLst>
          </p:cNvPr>
          <p:cNvPicPr>
            <a:picLocks noChangeAspect="1"/>
          </p:cNvPicPr>
          <p:nvPr userDrawn="1"/>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02968739"/>
      </p:ext>
    </p:extLst>
  </p:cSld>
  <p:clrMap bg1="lt1" tx1="dk1" bg2="lt2" tx2="dk2" accent1="accent1" accent2="accent2" accent3="accent3" accent4="accent4" accent5="accent5" accent6="accent6" hlink="hlink" folHlink="folHlink"/>
  <p:sldLayoutIdLst>
    <p:sldLayoutId id="2147484614" r:id="rId1"/>
    <p:sldLayoutId id="2147484594" r:id="rId2"/>
    <p:sldLayoutId id="2147484636" r:id="rId3"/>
  </p:sldLayoutIdLst>
  <p:hf hdr="0" ftr="0" dt="0"/>
  <p:txStyles>
    <p:titleStyle>
      <a:lvl1pPr algn="l" defTabSz="914400" rtl="0" eaLnBrk="1" latinLnBrk="0" hangingPunct="1">
        <a:lnSpc>
          <a:spcPct val="90000"/>
        </a:lnSpc>
        <a:spcBef>
          <a:spcPct val="0"/>
        </a:spcBef>
        <a:buNone/>
        <a:defRPr sz="2000" kern="1200">
          <a:solidFill>
            <a:schemeClr val="bg1"/>
          </a:solidFill>
          <a:latin typeface="Georgia" panose="02040502050405020303" pitchFamily="18"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Georgia" panose="02040502050405020303" pitchFamily="18"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Georgia" panose="02040502050405020303" pitchFamily="18"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Georgia" panose="02040502050405020303" pitchFamily="18"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eorgia" panose="02040502050405020303" pitchFamily="18"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orient="horz" userDrawn="1">
          <p15:clr>
            <a:srgbClr val="F26B43"/>
          </p15:clr>
        </p15:guide>
        <p15:guide id="4" orient="horz" pos="3180" userDrawn="1">
          <p15:clr>
            <a:srgbClr val="547EBF"/>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Decorative bar">
            <a:extLst>
              <a:ext uri="{C183D7F6-B498-43B3-948B-1728B52AA6E4}">
                <adec:decorative xmlns:adec="http://schemas.microsoft.com/office/drawing/2017/decorative" val="1"/>
              </a:ext>
            </a:extLst>
          </p:cNvPr>
          <p:cNvSpPr>
            <a:spLocks noChangeArrowheads="1"/>
          </p:cNvSpPr>
          <p:nvPr>
            <p:custDataLst>
              <p:tags r:id="rId45"/>
            </p:custDataLst>
          </p:nvPr>
        </p:nvSpPr>
        <p:spPr bwMode="auto">
          <a:xfrm>
            <a:off x="0" y="0"/>
            <a:ext cx="9144000" cy="965200"/>
          </a:xfrm>
          <a:prstGeom prst="rect">
            <a:avLst/>
          </a:prstGeom>
          <a:solidFill>
            <a:srgbClr val="002D72"/>
          </a:solidFill>
          <a:ln w="9525">
            <a:noFill/>
            <a:round/>
            <a:headEnd type="none" w="sm" len="sm"/>
            <a:tailEnd type="none" w="sm" len="sm"/>
          </a:ln>
        </p:spPr>
        <p:txBody>
          <a:bodyPr>
            <a:prstTxWarp prst="textNoShape">
              <a:avLst/>
            </a:prstTxWarp>
          </a:bodyPr>
          <a:lstStyle/>
          <a:p>
            <a:pPr>
              <a:defRPr/>
            </a:pPr>
            <a:endParaRPr lang="en-US">
              <a:latin typeface="Bookman Old Style" pitchFamily="-84" charset="0"/>
              <a:ea typeface="ＭＳ Ｐゴシック" pitchFamily="-84" charset="-128"/>
              <a:cs typeface="ＭＳ Ｐゴシック" pitchFamily="-84" charset="-128"/>
            </a:endParaRPr>
          </a:p>
        </p:txBody>
      </p:sp>
      <p:pic>
        <p:nvPicPr>
          <p:cNvPr id="16" name="Logo" descr="Logo, Johns Hopkins Bloomberg School of Public Health—shield with torch.">
            <a:extLst>
              <a:ext uri="{FF2B5EF4-FFF2-40B4-BE49-F238E27FC236}">
                <a16:creationId xmlns:a16="http://schemas.microsoft.com/office/drawing/2014/main" id="{37C8E7E5-3555-2307-4F89-2C791AB54586}"/>
              </a:ext>
            </a:extLst>
          </p:cNvPr>
          <p:cNvPicPr>
            <a:picLocks noChangeAspect="1"/>
          </p:cNvPicPr>
          <p:nvPr userDrawn="1"/>
        </p:nvPicPr>
        <p:blipFill>
          <a:blip r:embed="rId46"/>
          <a:stretch>
            <a:fillRect/>
          </a:stretch>
        </p:blipFill>
        <p:spPr>
          <a:xfrm>
            <a:off x="8224962" y="226932"/>
            <a:ext cx="919038" cy="965200"/>
          </a:xfrm>
          <a:prstGeom prst="rect">
            <a:avLst/>
          </a:prstGeom>
        </p:spPr>
      </p:pic>
      <p:sp>
        <p:nvSpPr>
          <p:cNvPr id="14" name="Decorative line">
            <a:extLst>
              <a:ext uri="{FF2B5EF4-FFF2-40B4-BE49-F238E27FC236}">
                <a16:creationId xmlns:a16="http://schemas.microsoft.com/office/drawing/2014/main" id="{65C36E4A-28C7-6C35-2F8A-8033F2426F81}"/>
              </a:ext>
              <a:ext uri="{C183D7F6-B498-43B3-948B-1728B52AA6E4}">
                <adec:decorative xmlns:adec="http://schemas.microsoft.com/office/drawing/2017/decorative" val="1"/>
              </a:ext>
            </a:extLst>
          </p:cNvPr>
          <p:cNvSpPr/>
          <p:nvPr userDrawn="1"/>
        </p:nvSpPr>
        <p:spPr>
          <a:xfrm>
            <a:off x="0" y="965200"/>
            <a:ext cx="9144000"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cNvSpPr>
            <a:spLocks noGrp="1"/>
          </p:cNvSpPr>
          <p:nvPr>
            <p:ph type="title"/>
          </p:nvPr>
        </p:nvSpPr>
        <p:spPr>
          <a:xfrm>
            <a:off x="149313" y="53975"/>
            <a:ext cx="8842287" cy="857250"/>
          </a:xfrm>
          <a:prstGeom prst="rect">
            <a:avLst/>
          </a:prstGeom>
        </p:spPr>
        <p:txBody>
          <a:bodyPr vert="horz" lIns="91440" tIns="45720" rIns="91440" bIns="45720" rtlCol="0" anchor="ctr">
            <a:noAutofit/>
          </a:bodyPr>
          <a:lstStyle/>
          <a:p>
            <a:r>
              <a:rPr lang="en-US"/>
              <a:t>Click to edit Master title style</a:t>
            </a:r>
          </a:p>
        </p:txBody>
      </p:sp>
      <p:sp>
        <p:nvSpPr>
          <p:cNvPr id="3" name="Bullets"/>
          <p:cNvSpPr>
            <a:spLocks noGrp="1"/>
          </p:cNvSpPr>
          <p:nvPr>
            <p:ph type="body" idx="1"/>
          </p:nvPr>
        </p:nvSpPr>
        <p:spPr>
          <a:xfrm>
            <a:off x="149313" y="1200151"/>
            <a:ext cx="8842287" cy="3390899"/>
          </a:xfrm>
          <a:prstGeom prst="rect">
            <a:avLst/>
          </a:prstGeom>
          <a:noFill/>
          <a:ln>
            <a:solidFill>
              <a:srgbClr val="6CACE4">
                <a:alpha val="25000"/>
              </a:srgbClr>
            </a:solidFill>
          </a:ln>
        </p:spPr>
        <p:txBody>
          <a:bodyPr vert="horz" lIns="91440" tIns="45720" rIns="91440" bIns="45720" rtlCol="0">
            <a:noAutofit/>
          </a:bodyPr>
          <a:lstStyle/>
          <a:p>
            <a:pPr lvl="0"/>
            <a:r>
              <a:rPr lang="en-US"/>
              <a:t>Click to add first-level bullet</a:t>
            </a:r>
          </a:p>
          <a:p>
            <a:pPr lvl="1"/>
            <a:r>
              <a:rPr lang="en-US"/>
              <a:t>Second level</a:t>
            </a:r>
          </a:p>
          <a:p>
            <a:pPr lvl="2"/>
            <a:r>
              <a:rPr lang="en-US"/>
              <a:t>Third level</a:t>
            </a:r>
          </a:p>
        </p:txBody>
      </p:sp>
      <p:sp>
        <p:nvSpPr>
          <p:cNvPr id="8" name="Slide number">
            <a:extLst>
              <a:ext uri="{FF2B5EF4-FFF2-40B4-BE49-F238E27FC236}">
                <a16:creationId xmlns:a16="http://schemas.microsoft.com/office/drawing/2014/main" id="{9045C060-0B00-7045-9125-69E17E9947A7}"/>
              </a:ext>
            </a:extLst>
          </p:cNvPr>
          <p:cNvSpPr>
            <a:spLocks noGrp="1"/>
          </p:cNvSpPr>
          <p:nvPr>
            <p:ph type="sldNum" sz="quarter" idx="4"/>
          </p:nvPr>
        </p:nvSpPr>
        <p:spPr>
          <a:xfrm>
            <a:off x="8342334" y="4809744"/>
            <a:ext cx="649266" cy="274637"/>
          </a:xfrm>
          <a:prstGeom prst="rect">
            <a:avLst/>
          </a:prstGeom>
        </p:spPr>
        <p:txBody>
          <a:bodyPr vert="horz" lIns="0" tIns="0" rIns="0" bIns="0" rtlCol="0" anchor="b"/>
          <a:lstStyle>
            <a:lvl1pPr algn="r">
              <a:defRPr sz="1200">
                <a:solidFill>
                  <a:schemeClr val="tx1"/>
                </a:solidFill>
                <a:latin typeface="Calibri" panose="020F0502020204030204" pitchFamily="34" charset="0"/>
                <a:ea typeface="Tahoma" panose="020B0604030504040204" pitchFamily="34" charset="0"/>
                <a:cs typeface="Calibri" panose="020F0502020204030204" pitchFamily="34" charset="0"/>
              </a:defRPr>
            </a:lvl1pPr>
          </a:lstStyle>
          <a:p>
            <a:fld id="{8ABDC324-684B-9C44-A484-D2B69E2467CF}" type="slidenum">
              <a:rPr lang="en-US" smtClean="0"/>
              <a:pPr/>
              <a:t>‹#›</a:t>
            </a:fld>
            <a:endParaRPr lang="en-US"/>
          </a:p>
        </p:txBody>
      </p:sp>
    </p:spTree>
    <p:extLst>
      <p:ext uri="{BB962C8B-B14F-4D97-AF65-F5344CB8AC3E}">
        <p14:creationId xmlns:p14="http://schemas.microsoft.com/office/powerpoint/2010/main" val="3407250304"/>
      </p:ext>
    </p:extLst>
  </p:cSld>
  <p:clrMap bg1="lt1" tx1="dk1" bg2="lt2" tx2="dk2" accent1="accent1" accent2="accent2" accent3="accent3" accent4="accent4" accent5="accent5" accent6="accent6" hlink="hlink" folHlink="folHlink"/>
  <p:sldLayoutIdLst>
    <p:sldLayoutId id="2147483885" r:id="rId1"/>
    <p:sldLayoutId id="2147483950" r:id="rId2"/>
    <p:sldLayoutId id="2147483886" r:id="rId3"/>
    <p:sldLayoutId id="2147484608" r:id="rId4"/>
    <p:sldLayoutId id="2147483947" r:id="rId5"/>
    <p:sldLayoutId id="2147483921" r:id="rId6"/>
    <p:sldLayoutId id="2147483920" r:id="rId7"/>
    <p:sldLayoutId id="2147483915" r:id="rId8"/>
    <p:sldLayoutId id="2147483889" r:id="rId9"/>
    <p:sldLayoutId id="2147483949" r:id="rId10"/>
    <p:sldLayoutId id="2147483890" r:id="rId11"/>
    <p:sldLayoutId id="2147484638" r:id="rId12"/>
    <p:sldLayoutId id="2147484612" r:id="rId13"/>
    <p:sldLayoutId id="2147484610" r:id="rId14"/>
    <p:sldLayoutId id="2147484611" r:id="rId15"/>
    <p:sldLayoutId id="2147484624" r:id="rId16"/>
    <p:sldLayoutId id="2147483945" r:id="rId17"/>
    <p:sldLayoutId id="2147483891" r:id="rId18"/>
    <p:sldLayoutId id="2147483892" r:id="rId19"/>
    <p:sldLayoutId id="2147483893" r:id="rId20"/>
    <p:sldLayoutId id="2147483894" r:id="rId21"/>
    <p:sldLayoutId id="2147483900" r:id="rId22"/>
    <p:sldLayoutId id="2147484584" r:id="rId23"/>
    <p:sldLayoutId id="2147483902" r:id="rId24"/>
    <p:sldLayoutId id="2147483903" r:id="rId25"/>
    <p:sldLayoutId id="2147484623" r:id="rId26"/>
    <p:sldLayoutId id="2147484465" r:id="rId27"/>
    <p:sldLayoutId id="2147483905" r:id="rId28"/>
    <p:sldLayoutId id="2147483906" r:id="rId29"/>
    <p:sldLayoutId id="2147484637" r:id="rId30"/>
    <p:sldLayoutId id="2147483914" r:id="rId31"/>
    <p:sldLayoutId id="2147483922" r:id="rId32"/>
    <p:sldLayoutId id="2147483909" r:id="rId33"/>
    <p:sldLayoutId id="2147484461" r:id="rId34"/>
    <p:sldLayoutId id="2147484616" r:id="rId35"/>
    <p:sldLayoutId id="2147484581" r:id="rId36"/>
    <p:sldLayoutId id="2147484578" r:id="rId37"/>
    <p:sldLayoutId id="2147484579" r:id="rId38"/>
    <p:sldLayoutId id="2147484629" r:id="rId39"/>
    <p:sldLayoutId id="2147484460" r:id="rId40"/>
    <p:sldLayoutId id="2147483910" r:id="rId41"/>
    <p:sldLayoutId id="2147483923" r:id="rId42"/>
    <p:sldLayoutId id="2147483911" r:id="rId43"/>
  </p:sldLayoutIdLst>
  <p:hf hdr="0" ftr="0" dt="0"/>
  <p:txStyles>
    <p:titleStyle>
      <a:lvl1pPr algn="l" defTabSz="457200" rtl="0" eaLnBrk="1" latinLnBrk="0" hangingPunct="1">
        <a:spcBef>
          <a:spcPct val="0"/>
        </a:spcBef>
        <a:buNone/>
        <a:defRPr sz="2400" kern="1200">
          <a:solidFill>
            <a:schemeClr val="bg1"/>
          </a:solidFill>
          <a:latin typeface="Georgia" panose="02040502050405020303" pitchFamily="18" charset="0"/>
          <a:ea typeface="+mj-ea"/>
          <a:cs typeface="+mj-cs"/>
        </a:defRPr>
      </a:lvl1pPr>
    </p:titleStyle>
    <p:bodyStyle>
      <a:lvl1pPr marL="292608" indent="-292608" algn="l" defTabSz="457200" rtl="0" eaLnBrk="1" latinLnBrk="0" hangingPunct="1">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6928" indent="-284163" algn="l" defTabSz="457200" rtl="0" eaLnBrk="1" latinLnBrk="0" hangingPunct="1">
        <a:spcBef>
          <a:spcPts val="0"/>
        </a:spcBef>
        <a:buClr>
          <a:srgbClr val="708549"/>
        </a:buClr>
        <a:buSzPct val="80000"/>
        <a:buFont typeface="Arial" panose="020B0604020202020204" pitchFamily="34" charset="0"/>
        <a:buChar char="►"/>
        <a:defRPr sz="1600" kern="1200">
          <a:solidFill>
            <a:schemeClr val="tx1"/>
          </a:solidFill>
          <a:latin typeface="Calibri" panose="020F0502020204030204" pitchFamily="34" charset="0"/>
          <a:ea typeface="Tahoma" panose="020B0604030504040204" pitchFamily="34" charset="0"/>
          <a:cs typeface="Calibri" panose="020F0502020204030204" pitchFamily="34" charset="0"/>
        </a:defRPr>
      </a:lvl2pPr>
      <a:lvl3pPr marL="803275" indent="-231775" algn="l" defTabSz="457200" rtl="0" eaLnBrk="1" latinLnBrk="0" hangingPunct="1">
        <a:spcBef>
          <a:spcPts val="0"/>
        </a:spcBef>
        <a:buClr>
          <a:srgbClr val="708549"/>
        </a:buClr>
        <a:buFont typeface="Arial" panose="020B0604020202020204" pitchFamily="34" charset="0"/>
        <a:buChar char="●"/>
        <a:tabLst/>
        <a:defRPr sz="1600" kern="1200">
          <a:solidFill>
            <a:schemeClr val="tx1"/>
          </a:solidFill>
          <a:latin typeface="Calibri" panose="020F0502020204030204" pitchFamily="34" charset="0"/>
          <a:ea typeface="Tahoma" panose="020B0604030504040204" pitchFamily="34" charset="0"/>
          <a:cs typeface="Calibri" panose="020F0502020204030204" pitchFamily="34" charset="0"/>
        </a:defRPr>
      </a:lvl3pPr>
      <a:lvl4pPr marL="1031875" indent="-228600" algn="l" defTabSz="457200" rtl="0" eaLnBrk="1" latinLnBrk="0" hangingPunct="1">
        <a:spcBef>
          <a:spcPts val="0"/>
        </a:spcBef>
        <a:buClr>
          <a:srgbClr val="CF4520"/>
        </a:buClr>
        <a:buSzPct val="120000"/>
        <a:buFont typeface="Wingdings" pitchFamily="2" charset="2"/>
        <a:buChar char="§"/>
        <a:tabLst/>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5664">
          <p15:clr>
            <a:srgbClr val="F26B43"/>
          </p15:clr>
        </p15:guide>
        <p15:guide id="16" userDrawn="1">
          <p15:clr>
            <a:srgbClr val="547EBF"/>
          </p15:clr>
        </p15:guide>
        <p15:guide id="17" orient="horz" pos="756" userDrawn="1">
          <p15:clr>
            <a:srgbClr val="F26B43"/>
          </p15:clr>
        </p15:guide>
        <p15:guide id="18" pos="96">
          <p15:clr>
            <a:srgbClr val="F26B43"/>
          </p15:clr>
        </p15:guide>
        <p15:guide id="20" orient="horz" pos="1620">
          <p15:clr>
            <a:srgbClr val="F26B43"/>
          </p15:clr>
        </p15:guide>
        <p15:guide id="22" orient="horz" pos="2556" userDrawn="1">
          <p15:clr>
            <a:srgbClr val="F26B43"/>
          </p15:clr>
        </p15:guide>
        <p15:guide id="23" orient="horz" pos="3180" userDrawn="1">
          <p15:clr>
            <a:srgbClr val="547EBF"/>
          </p15:clr>
        </p15:guide>
        <p15:guide id="24" orient="horz" userDrawn="1">
          <p15:clr>
            <a:srgbClr val="547EBF"/>
          </p15:clr>
        </p15:guide>
        <p15:guide id="25" pos="5760" userDrawn="1">
          <p15:clr>
            <a:srgbClr val="547EBF"/>
          </p15:clr>
        </p15:guide>
        <p15:guide id="26" pos="5496" userDrawn="1">
          <p15:clr>
            <a:srgbClr val="F26B43"/>
          </p15:clr>
        </p15:guide>
        <p15:guide id="27" pos="288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Decorative bar">
            <a:extLst>
              <a:ext uri="{C183D7F6-B498-43B3-948B-1728B52AA6E4}">
                <adec:decorative xmlns:adec="http://schemas.microsoft.com/office/drawing/2017/decorative" val="1"/>
              </a:ext>
            </a:extLst>
          </p:cNvPr>
          <p:cNvSpPr>
            <a:spLocks noChangeArrowheads="1"/>
          </p:cNvSpPr>
          <p:nvPr userDrawn="1"/>
        </p:nvSpPr>
        <p:spPr bwMode="auto">
          <a:xfrm>
            <a:off x="-1589" y="0"/>
            <a:ext cx="3044952" cy="5143500"/>
          </a:xfrm>
          <a:prstGeom prst="rect">
            <a:avLst/>
          </a:prstGeom>
          <a:solidFill>
            <a:srgbClr val="062D72"/>
          </a:solidFill>
          <a:ln w="9525">
            <a:noFill/>
            <a:round/>
            <a:headEnd type="none" w="sm" len="sm"/>
            <a:tailEnd type="none" w="sm" len="sm"/>
          </a:ln>
        </p:spPr>
        <p:txBody>
          <a:bodyPr>
            <a:prstTxWarp prst="textNoShape">
              <a:avLst/>
            </a:prstTxWarp>
          </a:bodyPr>
          <a:lstStyle/>
          <a:p>
            <a:pPr>
              <a:defRPr/>
            </a:pPr>
            <a:endParaRPr lang="en-US">
              <a:latin typeface="Bookman Old Style" pitchFamily="-84" charset="0"/>
              <a:ea typeface="ＭＳ Ｐゴシック" pitchFamily="-84" charset="-128"/>
              <a:cs typeface="ＭＳ Ｐゴシック" pitchFamily="-84" charset="-128"/>
            </a:endParaRPr>
          </a:p>
        </p:txBody>
      </p:sp>
      <p:sp>
        <p:nvSpPr>
          <p:cNvPr id="11" name="Decorative line">
            <a:extLst>
              <a:ext uri="{FF2B5EF4-FFF2-40B4-BE49-F238E27FC236}">
                <a16:creationId xmlns:a16="http://schemas.microsoft.com/office/drawing/2014/main" id="{B9C6FAF4-945E-E191-942C-44D05637D896}"/>
              </a:ext>
              <a:ext uri="{C183D7F6-B498-43B3-948B-1728B52AA6E4}">
                <adec:decorative xmlns:adec="http://schemas.microsoft.com/office/drawing/2017/decorative" val="1"/>
              </a:ext>
            </a:extLst>
          </p:cNvPr>
          <p:cNvSpPr/>
          <p:nvPr userDrawn="1"/>
        </p:nvSpPr>
        <p:spPr>
          <a:xfrm rot="5400000">
            <a:off x="440499" y="2537460"/>
            <a:ext cx="5148072"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Logo" descr="Logo, Johns Hopkins Bloomberg School of Public Health—shield with torch.">
            <a:extLst>
              <a:ext uri="{FF2B5EF4-FFF2-40B4-BE49-F238E27FC236}">
                <a16:creationId xmlns:a16="http://schemas.microsoft.com/office/drawing/2014/main" id="{D3B50D8F-4C44-0DDC-82EC-F7687F354C68}"/>
              </a:ext>
            </a:extLst>
          </p:cNvPr>
          <p:cNvPicPr>
            <a:picLocks noChangeAspect="1"/>
          </p:cNvPicPr>
          <p:nvPr userDrawn="1"/>
        </p:nvPicPr>
        <p:blipFill>
          <a:blip r:embed="rId19"/>
          <a:stretch>
            <a:fillRect/>
          </a:stretch>
        </p:blipFill>
        <p:spPr>
          <a:xfrm>
            <a:off x="0" y="4178300"/>
            <a:ext cx="827909" cy="965200"/>
          </a:xfrm>
          <a:prstGeom prst="rect">
            <a:avLst/>
          </a:prstGeom>
        </p:spPr>
      </p:pic>
      <p:sp>
        <p:nvSpPr>
          <p:cNvPr id="3" name="Title"/>
          <p:cNvSpPr>
            <a:spLocks noGrp="1"/>
          </p:cNvSpPr>
          <p:nvPr>
            <p:ph type="title"/>
          </p:nvPr>
        </p:nvSpPr>
        <p:spPr>
          <a:xfrm>
            <a:off x="146304" y="66526"/>
            <a:ext cx="2739771" cy="1243172"/>
          </a:xfrm>
          <a:prstGeom prst="rect">
            <a:avLst/>
          </a:prstGeom>
        </p:spPr>
        <p:txBody>
          <a:bodyPr vert="horz" lIns="91440" tIns="45720" rIns="91440" bIns="45720" rtlCol="0" anchor="t">
            <a:noAutofit/>
          </a:bodyPr>
          <a:lstStyle/>
          <a:p>
            <a:r>
              <a:rPr lang="en-US"/>
              <a:t>Click to add title</a:t>
            </a:r>
          </a:p>
        </p:txBody>
      </p:sp>
      <p:sp>
        <p:nvSpPr>
          <p:cNvPr id="6" name="Slide number">
            <a:extLst>
              <a:ext uri="{FF2B5EF4-FFF2-40B4-BE49-F238E27FC236}">
                <a16:creationId xmlns:a16="http://schemas.microsoft.com/office/drawing/2014/main" id="{BC6A5A37-8EDF-654C-ABEA-48A891AEAA62}"/>
              </a:ext>
            </a:extLst>
          </p:cNvPr>
          <p:cNvSpPr>
            <a:spLocks noGrp="1"/>
          </p:cNvSpPr>
          <p:nvPr>
            <p:ph type="sldNum" sz="quarter" idx="4"/>
          </p:nvPr>
        </p:nvSpPr>
        <p:spPr>
          <a:xfrm>
            <a:off x="8342334" y="4809744"/>
            <a:ext cx="649266" cy="274637"/>
          </a:xfrm>
          <a:prstGeom prst="rect">
            <a:avLst/>
          </a:prstGeom>
        </p:spPr>
        <p:txBody>
          <a:bodyPr vert="horz" lIns="0" tIns="0" rIns="0" bIns="0" rtlCol="0" anchor="b"/>
          <a:lstStyle>
            <a:lvl1pPr algn="r">
              <a:defRPr sz="1200">
                <a:solidFill>
                  <a:schemeClr val="tx1"/>
                </a:solidFill>
                <a:latin typeface="Calibri" panose="020F0502020204030204" pitchFamily="34" charset="0"/>
                <a:ea typeface="Tahoma" panose="020B0604030504040204" pitchFamily="34" charset="0"/>
                <a:cs typeface="Calibri" panose="020F0502020204030204" pitchFamily="34" charset="0"/>
              </a:defRPr>
            </a:lvl1pPr>
          </a:lstStyle>
          <a:p>
            <a:fld id="{8ABDC324-684B-9C44-A484-D2B69E2467CF}" type="slidenum">
              <a:rPr lang="en-US" smtClean="0"/>
              <a:pPr/>
              <a:t>‹#›</a:t>
            </a:fld>
            <a:endParaRPr lang="en-US"/>
          </a:p>
        </p:txBody>
      </p:sp>
    </p:spTree>
    <p:extLst>
      <p:ext uri="{BB962C8B-B14F-4D97-AF65-F5344CB8AC3E}">
        <p14:creationId xmlns:p14="http://schemas.microsoft.com/office/powerpoint/2010/main" val="3837093370"/>
      </p:ext>
    </p:extLst>
  </p:cSld>
  <p:clrMap bg1="lt1" tx1="dk1" bg2="lt2" tx2="dk2" accent1="accent1" accent2="accent2" accent3="accent3" accent4="accent4" accent5="accent5" accent6="accent6" hlink="hlink" folHlink="folHlink"/>
  <p:sldLayoutIdLst>
    <p:sldLayoutId id="2147484336" r:id="rId1"/>
    <p:sldLayoutId id="2147484337" r:id="rId2"/>
    <p:sldLayoutId id="2147484618" r:id="rId3"/>
    <p:sldLayoutId id="2147484617" r:id="rId4"/>
    <p:sldLayoutId id="2147484625" r:id="rId5"/>
    <p:sldLayoutId id="2147484340" r:id="rId6"/>
    <p:sldLayoutId id="2147484341" r:id="rId7"/>
    <p:sldLayoutId id="2147484619" r:id="rId8"/>
    <p:sldLayoutId id="2147484344" r:id="rId9"/>
    <p:sldLayoutId id="2147484620" r:id="rId10"/>
    <p:sldLayoutId id="2147484640" r:id="rId11"/>
    <p:sldLayoutId id="2147484628" r:id="rId12"/>
    <p:sldLayoutId id="2147484621" r:id="rId13"/>
    <p:sldLayoutId id="2147484622" r:id="rId14"/>
    <p:sldLayoutId id="2147484613" r:id="rId15"/>
    <p:sldLayoutId id="2147484633" r:id="rId16"/>
    <p:sldLayoutId id="2147484639" r:id="rId17"/>
  </p:sldLayoutIdLst>
  <p:hf hdr="0" ftr="0" dt="0"/>
  <p:txStyles>
    <p:titleStyle>
      <a:lvl1pPr algn="l" defTabSz="457200" rtl="0" eaLnBrk="1" latinLnBrk="0" hangingPunct="1">
        <a:spcBef>
          <a:spcPct val="0"/>
        </a:spcBef>
        <a:buNone/>
        <a:defRPr sz="2400" kern="1200">
          <a:solidFill>
            <a:srgbClr val="FFFFFF"/>
          </a:solidFill>
          <a:latin typeface="Georgia" panose="02040502050405020303" pitchFamily="18"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04" userDrawn="1">
          <p15:clr>
            <a:srgbClr val="F26B43"/>
          </p15:clr>
        </p15:guide>
        <p15:guide id="2" orient="horz" pos="2820" userDrawn="1">
          <p15:clr>
            <a:srgbClr val="547EBF"/>
          </p15:clr>
        </p15:guide>
        <p15:guide id="3" orient="horz" pos="852" userDrawn="1">
          <p15:clr>
            <a:srgbClr val="F26B43"/>
          </p15:clr>
        </p15:guide>
        <p15:guide id="4" orient="horz" pos="3204" userDrawn="1">
          <p15:clr>
            <a:srgbClr val="547EBF"/>
          </p15:clr>
        </p15:guide>
        <p15:guide id="5" orient="horz" pos="2652" userDrawn="1">
          <p15:clr>
            <a:srgbClr val="547EBF"/>
          </p15:clr>
        </p15:guide>
        <p15:guide id="6" orient="horz" pos="84" userDrawn="1">
          <p15:clr>
            <a:srgbClr val="547EBF"/>
          </p15:clr>
        </p15:guide>
        <p15:guide id="8" pos="5664"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Decorative bar">
            <a:extLst>
              <a:ext uri="{C183D7F6-B498-43B3-948B-1728B52AA6E4}">
                <adec:decorative xmlns:adec="http://schemas.microsoft.com/office/drawing/2017/decorative" val="1"/>
              </a:ext>
            </a:extLst>
          </p:cNvPr>
          <p:cNvSpPr>
            <a:spLocks noChangeArrowheads="1"/>
          </p:cNvSpPr>
          <p:nvPr userDrawn="1"/>
        </p:nvSpPr>
        <p:spPr bwMode="auto">
          <a:xfrm>
            <a:off x="-1589" y="0"/>
            <a:ext cx="3044952" cy="5143500"/>
          </a:xfrm>
          <a:prstGeom prst="rect">
            <a:avLst/>
          </a:prstGeom>
          <a:solidFill>
            <a:srgbClr val="062D72"/>
          </a:solidFill>
          <a:ln w="9525">
            <a:noFill/>
            <a:round/>
            <a:headEnd type="none" w="sm" len="sm"/>
            <a:tailEnd type="none" w="sm" len="sm"/>
          </a:ln>
        </p:spPr>
        <p:txBody>
          <a:bodyPr>
            <a:prstTxWarp prst="textNoShape">
              <a:avLst/>
            </a:prstTxWarp>
          </a:bodyPr>
          <a:lstStyle/>
          <a:p>
            <a:pPr>
              <a:defRPr/>
            </a:pPr>
            <a:endParaRPr lang="en-US">
              <a:latin typeface="Bookman Old Style" pitchFamily="-84" charset="0"/>
              <a:ea typeface="ＭＳ Ｐゴシック" pitchFamily="-84" charset="-128"/>
              <a:cs typeface="ＭＳ Ｐゴシック" pitchFamily="-84" charset="-128"/>
            </a:endParaRPr>
          </a:p>
        </p:txBody>
      </p:sp>
      <p:sp>
        <p:nvSpPr>
          <p:cNvPr id="11" name="Decorative line">
            <a:extLst>
              <a:ext uri="{FF2B5EF4-FFF2-40B4-BE49-F238E27FC236}">
                <a16:creationId xmlns:a16="http://schemas.microsoft.com/office/drawing/2014/main" id="{B9C6FAF4-945E-E191-942C-44D05637D896}"/>
              </a:ext>
              <a:ext uri="{C183D7F6-B498-43B3-948B-1728B52AA6E4}">
                <adec:decorative xmlns:adec="http://schemas.microsoft.com/office/drawing/2017/decorative" val="1"/>
              </a:ext>
            </a:extLst>
          </p:cNvPr>
          <p:cNvSpPr/>
          <p:nvPr userDrawn="1"/>
        </p:nvSpPr>
        <p:spPr>
          <a:xfrm rot="5400000">
            <a:off x="440499" y="2537460"/>
            <a:ext cx="5148072"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Logo" descr="Logo, Johns Hopkins Bloomberg School of Public Health—shield with torch.">
            <a:extLst>
              <a:ext uri="{FF2B5EF4-FFF2-40B4-BE49-F238E27FC236}">
                <a16:creationId xmlns:a16="http://schemas.microsoft.com/office/drawing/2014/main" id="{D3B50D8F-4C44-0DDC-82EC-F7687F354C68}"/>
              </a:ext>
            </a:extLst>
          </p:cNvPr>
          <p:cNvPicPr>
            <a:picLocks noChangeAspect="1"/>
          </p:cNvPicPr>
          <p:nvPr userDrawn="1"/>
        </p:nvPicPr>
        <p:blipFill>
          <a:blip r:embed="rId6"/>
          <a:stretch>
            <a:fillRect/>
          </a:stretch>
        </p:blipFill>
        <p:spPr>
          <a:xfrm>
            <a:off x="0" y="4178300"/>
            <a:ext cx="827909" cy="965200"/>
          </a:xfrm>
          <a:prstGeom prst="rect">
            <a:avLst/>
          </a:prstGeom>
        </p:spPr>
      </p:pic>
      <p:sp>
        <p:nvSpPr>
          <p:cNvPr id="3" name="Title"/>
          <p:cNvSpPr>
            <a:spLocks noGrp="1"/>
          </p:cNvSpPr>
          <p:nvPr>
            <p:ph type="title"/>
          </p:nvPr>
        </p:nvSpPr>
        <p:spPr>
          <a:xfrm>
            <a:off x="146304" y="66526"/>
            <a:ext cx="2739771" cy="1243172"/>
          </a:xfrm>
          <a:prstGeom prst="rect">
            <a:avLst/>
          </a:prstGeom>
        </p:spPr>
        <p:txBody>
          <a:bodyPr vert="horz" lIns="91440" tIns="45720" rIns="91440" bIns="45720" rtlCol="0" anchor="t">
            <a:noAutofit/>
          </a:bodyPr>
          <a:lstStyle/>
          <a:p>
            <a:r>
              <a:rPr lang="en-US"/>
              <a:t>Click to add title</a:t>
            </a:r>
          </a:p>
        </p:txBody>
      </p:sp>
      <p:sp>
        <p:nvSpPr>
          <p:cNvPr id="6" name="Slide number">
            <a:extLst>
              <a:ext uri="{FF2B5EF4-FFF2-40B4-BE49-F238E27FC236}">
                <a16:creationId xmlns:a16="http://schemas.microsoft.com/office/drawing/2014/main" id="{BC6A5A37-8EDF-654C-ABEA-48A891AEAA62}"/>
              </a:ext>
            </a:extLst>
          </p:cNvPr>
          <p:cNvSpPr>
            <a:spLocks noGrp="1"/>
          </p:cNvSpPr>
          <p:nvPr>
            <p:ph type="sldNum" sz="quarter" idx="4"/>
          </p:nvPr>
        </p:nvSpPr>
        <p:spPr>
          <a:xfrm>
            <a:off x="8342334" y="4809744"/>
            <a:ext cx="649266" cy="274637"/>
          </a:xfrm>
          <a:prstGeom prst="rect">
            <a:avLst/>
          </a:prstGeom>
        </p:spPr>
        <p:txBody>
          <a:bodyPr vert="horz" lIns="0" tIns="0" rIns="0" bIns="0" rtlCol="0" anchor="b"/>
          <a:lstStyle>
            <a:lvl1pPr algn="r">
              <a:defRPr sz="1200">
                <a:solidFill>
                  <a:schemeClr val="tx1"/>
                </a:solidFill>
                <a:latin typeface="Calibri" panose="020F0502020204030204" pitchFamily="34" charset="0"/>
                <a:ea typeface="Tahoma" panose="020B0604030504040204" pitchFamily="34" charset="0"/>
                <a:cs typeface="Calibri" panose="020F0502020204030204" pitchFamily="34" charset="0"/>
              </a:defRPr>
            </a:lvl1pPr>
          </a:lstStyle>
          <a:p>
            <a:fld id="{8ABDC324-684B-9C44-A484-D2B69E2467CF}" type="slidenum">
              <a:rPr lang="en-US" smtClean="0"/>
              <a:pPr/>
              <a:t>‹#›</a:t>
            </a:fld>
            <a:endParaRPr lang="en-US"/>
          </a:p>
        </p:txBody>
      </p:sp>
    </p:spTree>
    <p:extLst>
      <p:ext uri="{BB962C8B-B14F-4D97-AF65-F5344CB8AC3E}">
        <p14:creationId xmlns:p14="http://schemas.microsoft.com/office/powerpoint/2010/main" val="509061583"/>
      </p:ext>
    </p:extLst>
  </p:cSld>
  <p:clrMap bg1="lt1" tx1="dk1" bg2="lt2" tx2="dk2" accent1="accent1" accent2="accent2" accent3="accent3" accent4="accent4" accent5="accent5" accent6="accent6" hlink="hlink" folHlink="folHlink"/>
  <p:sldLayoutIdLst>
    <p:sldLayoutId id="2147484427" r:id="rId1"/>
    <p:sldLayoutId id="2147484428" r:id="rId2"/>
    <p:sldLayoutId id="2147484429" r:id="rId3"/>
    <p:sldLayoutId id="2147484473" r:id="rId4"/>
  </p:sldLayoutIdLst>
  <p:hf hdr="0" ftr="0" dt="0"/>
  <p:txStyles>
    <p:titleStyle>
      <a:lvl1pPr algn="l" defTabSz="457200" rtl="0" eaLnBrk="1" latinLnBrk="0" hangingPunct="1">
        <a:spcBef>
          <a:spcPct val="0"/>
        </a:spcBef>
        <a:buNone/>
        <a:defRPr sz="2400" kern="1200">
          <a:solidFill>
            <a:srgbClr val="FFFFFF"/>
          </a:solidFill>
          <a:latin typeface="Georgia" panose="02040502050405020303" pitchFamily="18"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orient="horz" pos="3180" userDrawn="1">
          <p15:clr>
            <a:srgbClr val="547EBF"/>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Decorative bar">
            <a:extLst>
              <a:ext uri="{C183D7F6-B498-43B3-948B-1728B52AA6E4}">
                <adec:decorative xmlns:adec="http://schemas.microsoft.com/office/drawing/2017/decorative" val="1"/>
              </a:ext>
            </a:extLst>
          </p:cNvPr>
          <p:cNvSpPr>
            <a:spLocks noChangeArrowheads="1"/>
          </p:cNvSpPr>
          <p:nvPr>
            <p:custDataLst>
              <p:tags r:id="rId11"/>
            </p:custDataLst>
          </p:nvPr>
        </p:nvSpPr>
        <p:spPr bwMode="auto">
          <a:xfrm>
            <a:off x="0" y="0"/>
            <a:ext cx="9144000" cy="965200"/>
          </a:xfrm>
          <a:prstGeom prst="rect">
            <a:avLst/>
          </a:prstGeom>
          <a:solidFill>
            <a:srgbClr val="002D72"/>
          </a:solidFill>
          <a:ln w="9525">
            <a:noFill/>
            <a:round/>
            <a:headEnd type="none" w="sm" len="sm"/>
            <a:tailEnd type="none" w="sm" len="sm"/>
          </a:ln>
        </p:spPr>
        <p:txBody>
          <a:bodyPr>
            <a:prstTxWarp prst="textNoShape">
              <a:avLst/>
            </a:prstTxWarp>
          </a:bodyPr>
          <a:lstStyle/>
          <a:p>
            <a:pPr>
              <a:defRPr/>
            </a:pPr>
            <a:endParaRPr lang="en-US">
              <a:latin typeface="Bookman Old Style" pitchFamily="-84" charset="0"/>
              <a:ea typeface="ＭＳ Ｐゴシック" pitchFamily="-84" charset="-128"/>
              <a:cs typeface="ＭＳ Ｐゴシック" pitchFamily="-84" charset="-128"/>
            </a:endParaRPr>
          </a:p>
        </p:txBody>
      </p:sp>
      <p:pic>
        <p:nvPicPr>
          <p:cNvPr id="16" name="Logo" descr="Logo, Johns Hopkins Bloomberg School of Public Health—shield with torch.">
            <a:extLst>
              <a:ext uri="{FF2B5EF4-FFF2-40B4-BE49-F238E27FC236}">
                <a16:creationId xmlns:a16="http://schemas.microsoft.com/office/drawing/2014/main" id="{37C8E7E5-3555-2307-4F89-2C791AB54586}"/>
              </a:ext>
            </a:extLst>
          </p:cNvPr>
          <p:cNvPicPr>
            <a:picLocks noChangeAspect="1"/>
          </p:cNvPicPr>
          <p:nvPr/>
        </p:nvPicPr>
        <p:blipFill>
          <a:blip r:embed="rId12"/>
          <a:stretch>
            <a:fillRect/>
          </a:stretch>
        </p:blipFill>
        <p:spPr>
          <a:xfrm>
            <a:off x="8224962" y="0"/>
            <a:ext cx="919038" cy="965200"/>
          </a:xfrm>
          <a:prstGeom prst="rect">
            <a:avLst/>
          </a:prstGeom>
        </p:spPr>
      </p:pic>
      <p:sp>
        <p:nvSpPr>
          <p:cNvPr id="14" name="Decorative line">
            <a:extLst>
              <a:ext uri="{FF2B5EF4-FFF2-40B4-BE49-F238E27FC236}">
                <a16:creationId xmlns:a16="http://schemas.microsoft.com/office/drawing/2014/main" id="{65C36E4A-28C7-6C35-2F8A-8033F2426F81}"/>
              </a:ext>
              <a:ext uri="{C183D7F6-B498-43B3-948B-1728B52AA6E4}">
                <adec:decorative xmlns:adec="http://schemas.microsoft.com/office/drawing/2017/decorative" val="1"/>
              </a:ext>
            </a:extLst>
          </p:cNvPr>
          <p:cNvSpPr/>
          <p:nvPr/>
        </p:nvSpPr>
        <p:spPr>
          <a:xfrm>
            <a:off x="0" y="965200"/>
            <a:ext cx="9144000"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cNvSpPr>
            <a:spLocks noGrp="1"/>
          </p:cNvSpPr>
          <p:nvPr>
            <p:ph type="title"/>
          </p:nvPr>
        </p:nvSpPr>
        <p:spPr>
          <a:xfrm>
            <a:off x="149313" y="53975"/>
            <a:ext cx="8858161" cy="857250"/>
          </a:xfrm>
          <a:prstGeom prst="rect">
            <a:avLst/>
          </a:prstGeom>
        </p:spPr>
        <p:txBody>
          <a:bodyPr vert="horz" lIns="91440" tIns="45720" rIns="91440" bIns="45720" rtlCol="0" anchor="ctr">
            <a:noAutofit/>
          </a:bodyPr>
          <a:lstStyle/>
          <a:p>
            <a:r>
              <a:rPr lang="en-US"/>
              <a:t>Click to edit Master title style</a:t>
            </a:r>
          </a:p>
        </p:txBody>
      </p:sp>
      <p:sp>
        <p:nvSpPr>
          <p:cNvPr id="3" name="Bullets"/>
          <p:cNvSpPr>
            <a:spLocks noGrp="1"/>
          </p:cNvSpPr>
          <p:nvPr>
            <p:ph type="body" idx="1"/>
          </p:nvPr>
        </p:nvSpPr>
        <p:spPr>
          <a:xfrm>
            <a:off x="149313" y="1200151"/>
            <a:ext cx="8842287" cy="3390899"/>
          </a:xfrm>
          <a:prstGeom prst="rect">
            <a:avLst/>
          </a:prstGeom>
          <a:noFill/>
          <a:ln>
            <a:solidFill>
              <a:srgbClr val="6CACE4">
                <a:alpha val="25000"/>
              </a:srgbClr>
            </a:solidFill>
          </a:ln>
        </p:spPr>
        <p:txBody>
          <a:bodyPr vert="horz" lIns="91440" tIns="45720" rIns="91440" bIns="45720" rtlCol="0">
            <a:noAutofit/>
          </a:bodyPr>
          <a:lstStyle/>
          <a:p>
            <a:pPr lvl="0"/>
            <a:r>
              <a:rPr lang="en-US"/>
              <a:t>Click to add first-level bullet</a:t>
            </a:r>
          </a:p>
          <a:p>
            <a:pPr lvl="1"/>
            <a:r>
              <a:rPr lang="en-US"/>
              <a:t>Second level</a:t>
            </a:r>
          </a:p>
          <a:p>
            <a:pPr lvl="2"/>
            <a:r>
              <a:rPr lang="en-US"/>
              <a:t>Third level</a:t>
            </a:r>
          </a:p>
        </p:txBody>
      </p:sp>
      <p:sp>
        <p:nvSpPr>
          <p:cNvPr id="8" name="Slide number">
            <a:extLst>
              <a:ext uri="{FF2B5EF4-FFF2-40B4-BE49-F238E27FC236}">
                <a16:creationId xmlns:a16="http://schemas.microsoft.com/office/drawing/2014/main" id="{9045C060-0B00-7045-9125-69E17E9947A7}"/>
              </a:ext>
            </a:extLst>
          </p:cNvPr>
          <p:cNvSpPr>
            <a:spLocks noGrp="1"/>
          </p:cNvSpPr>
          <p:nvPr>
            <p:ph type="sldNum" sz="quarter" idx="4"/>
          </p:nvPr>
        </p:nvSpPr>
        <p:spPr>
          <a:xfrm>
            <a:off x="8342334" y="4809744"/>
            <a:ext cx="649266" cy="274637"/>
          </a:xfrm>
          <a:prstGeom prst="rect">
            <a:avLst/>
          </a:prstGeom>
        </p:spPr>
        <p:txBody>
          <a:bodyPr vert="horz" lIns="0" tIns="0" rIns="0" bIns="0" rtlCol="0" anchor="b"/>
          <a:lstStyle>
            <a:lvl1pPr algn="r">
              <a:defRPr sz="1200">
                <a:solidFill>
                  <a:schemeClr val="tx1"/>
                </a:solidFill>
                <a:latin typeface="Calibri" panose="020F0502020204030204" pitchFamily="34" charset="0"/>
                <a:ea typeface="Tahoma" panose="020B0604030504040204" pitchFamily="34" charset="0"/>
                <a:cs typeface="Calibri" panose="020F0502020204030204" pitchFamily="34" charset="0"/>
              </a:defRPr>
            </a:lvl1pPr>
          </a:lstStyle>
          <a:p>
            <a:fld id="{8ABDC324-684B-9C44-A484-D2B69E2467CF}" type="slidenum">
              <a:rPr lang="en-US" smtClean="0"/>
              <a:pPr/>
              <a:t>‹#›</a:t>
            </a:fld>
            <a:endParaRPr lang="en-US"/>
          </a:p>
        </p:txBody>
      </p:sp>
    </p:spTree>
    <p:extLst>
      <p:ext uri="{BB962C8B-B14F-4D97-AF65-F5344CB8AC3E}">
        <p14:creationId xmlns:p14="http://schemas.microsoft.com/office/powerpoint/2010/main" val="443820443"/>
      </p:ext>
    </p:extLst>
  </p:cSld>
  <p:clrMap bg1="lt1" tx1="dk1" bg2="lt2" tx2="dk2" accent1="accent1" accent2="accent2" accent3="accent3" accent4="accent4" accent5="accent5" accent6="accent6" hlink="hlink" folHlink="folHlink"/>
  <p:sldLayoutIdLst>
    <p:sldLayoutId id="2147484582" r:id="rId1"/>
    <p:sldLayoutId id="2147484583" r:id="rId2"/>
    <p:sldLayoutId id="2147484577" r:id="rId3"/>
    <p:sldLayoutId id="2147484570" r:id="rId4"/>
    <p:sldLayoutId id="2147484571" r:id="rId5"/>
    <p:sldLayoutId id="2147484575" r:id="rId6"/>
    <p:sldLayoutId id="2147484626" r:id="rId7"/>
    <p:sldLayoutId id="2147484627" r:id="rId8"/>
    <p:sldLayoutId id="2147484576" r:id="rId9"/>
  </p:sldLayoutIdLst>
  <p:hf hdr="0" ftr="0" dt="0"/>
  <p:txStyles>
    <p:titleStyle>
      <a:lvl1pPr algn="l" defTabSz="457200" rtl="0" eaLnBrk="1" latinLnBrk="0" hangingPunct="1">
        <a:spcBef>
          <a:spcPct val="0"/>
        </a:spcBef>
        <a:buNone/>
        <a:defRPr sz="2400" kern="1200">
          <a:solidFill>
            <a:schemeClr val="bg1"/>
          </a:solidFill>
          <a:latin typeface="Georgia" panose="02040502050405020303" pitchFamily="18" charset="0"/>
          <a:ea typeface="+mj-ea"/>
          <a:cs typeface="+mj-cs"/>
        </a:defRPr>
      </a:lvl1pPr>
    </p:titleStyle>
    <p:bodyStyle>
      <a:lvl1pPr marL="292608" indent="-292608" algn="l" defTabSz="457200" rtl="0" eaLnBrk="1" latinLnBrk="0" hangingPunct="1">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6928" indent="-284163" algn="l" defTabSz="457200" rtl="0" eaLnBrk="1" latinLnBrk="0" hangingPunct="1">
        <a:spcBef>
          <a:spcPts val="0"/>
        </a:spcBef>
        <a:buClr>
          <a:srgbClr val="708549"/>
        </a:buClr>
        <a:buSzPct val="80000"/>
        <a:buFont typeface="Arial" panose="020B0604020202020204" pitchFamily="34" charset="0"/>
        <a:buChar char="►"/>
        <a:defRPr sz="1600" kern="1200">
          <a:solidFill>
            <a:schemeClr val="tx1"/>
          </a:solidFill>
          <a:latin typeface="Calibri" panose="020F0502020204030204" pitchFamily="34" charset="0"/>
          <a:ea typeface="Tahoma" panose="020B0604030504040204" pitchFamily="34" charset="0"/>
          <a:cs typeface="Calibri" panose="020F0502020204030204" pitchFamily="34" charset="0"/>
        </a:defRPr>
      </a:lvl2pPr>
      <a:lvl3pPr marL="803275" indent="-231775" algn="l" defTabSz="457200" rtl="0" eaLnBrk="1" latinLnBrk="0" hangingPunct="1">
        <a:spcBef>
          <a:spcPts val="0"/>
        </a:spcBef>
        <a:buClr>
          <a:srgbClr val="708549"/>
        </a:buClr>
        <a:buFont typeface="Arial" panose="020B0604020202020204" pitchFamily="34" charset="0"/>
        <a:buChar char="●"/>
        <a:tabLst/>
        <a:defRPr sz="1600" kern="1200">
          <a:solidFill>
            <a:schemeClr val="tx1"/>
          </a:solidFill>
          <a:latin typeface="Calibri" panose="020F0502020204030204" pitchFamily="34" charset="0"/>
          <a:ea typeface="Tahoma" panose="020B0604030504040204" pitchFamily="34" charset="0"/>
          <a:cs typeface="Calibri" panose="020F0502020204030204" pitchFamily="34" charset="0"/>
        </a:defRPr>
      </a:lvl3pPr>
      <a:lvl4pPr marL="1031875" indent="-228600" algn="l" defTabSz="457200" rtl="0" eaLnBrk="1" latinLnBrk="0" hangingPunct="1">
        <a:spcBef>
          <a:spcPts val="0"/>
        </a:spcBef>
        <a:buClr>
          <a:srgbClr val="CF4520"/>
        </a:buClr>
        <a:buSzPct val="120000"/>
        <a:buFont typeface="Wingdings" pitchFamily="2" charset="2"/>
        <a:buChar char="§"/>
        <a:tabLst/>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80">
          <p15:clr>
            <a:srgbClr val="F26B43"/>
          </p15:clr>
        </p15:guide>
        <p15:guide id="5" orient="horz" pos="1092">
          <p15:clr>
            <a:srgbClr val="F26B43"/>
          </p15:clr>
        </p15:guide>
        <p15:guide id="9" pos="5664">
          <p15:clr>
            <a:srgbClr val="F26B43"/>
          </p15:clr>
        </p15:guide>
        <p15:guide id="12" orient="horz" pos="3180" userDrawn="1">
          <p15:clr>
            <a:srgbClr val="547EBF"/>
          </p15:clr>
        </p15:guide>
        <p15:guide id="16">
          <p15:clr>
            <a:srgbClr val="F26B43"/>
          </p15:clr>
        </p15:guide>
        <p15:guide id="17" orient="horz" pos="756">
          <p15:clr>
            <a:srgbClr val="F26B43"/>
          </p15:clr>
        </p15:guide>
        <p15:guide id="18" pos="96">
          <p15:clr>
            <a:srgbClr val="F26B43"/>
          </p15:clr>
        </p15:guide>
        <p15:guide id="19" orient="horz" pos="1044">
          <p15:clr>
            <a:srgbClr val="F26B43"/>
          </p15:clr>
        </p15:guide>
        <p15:guide id="20" orient="horz" pos="1620">
          <p15:clr>
            <a:srgbClr val="F26B43"/>
          </p15:clr>
        </p15:guide>
        <p15:guide id="21" orient="horz" pos="2892" userDrawn="1">
          <p15:clr>
            <a:srgbClr val="F26B43"/>
          </p15:clr>
        </p15:guide>
        <p15:guide id="22" orient="horz" pos="255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un.org/en/climatechange/science/key-findings" TargetMode="External"/><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hyperlink" Target="https://www.nasa.gov/news-release/temperatures-rising-nasa-confirms-2024-warmest-year-on-record/" TargetMode="External"/><Relationship Id="rId4" Type="http://schemas.openxmlformats.org/officeDocument/2006/relationships/hyperlink" Target="https://www.climate.gov/media/15007"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hyperlink" Target="https://doi.org/10.1093/biosci/biz088" TargetMode="External"/><Relationship Id="rId5" Type="http://schemas.openxmlformats.org/officeDocument/2006/relationships/hyperlink" Target="https://www.climatecentral.org/report/the-hottest-12-month-stretch-in-recorded-history-2023;" TargetMode="External"/><Relationship Id="rId4" Type="http://schemas.openxmlformats.org/officeDocument/2006/relationships/hyperlink" Target="https://unfccc.int/documents/619180"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www.epa.gov/ghgemissions/overview-greenhouse-gases#colorbox-hidden" TargetMode="External"/><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hyperlink" Target="https://www.epa.gov/ghgemissions/inventory-us-greenhouse-gas-emissions-and-sink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hyperlink" Target="https://www.ncei.noaa.gov/access/billions/" TargetMode="External"/><Relationship Id="rId4" Type="http://schemas.openxmlformats.org/officeDocument/2006/relationships/hyperlink" Target="https://www.ncei.noaa.gov/access/billions/time-series/US/cost"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hyperlink" Target="https://doi.org/10.1126/science.aaq0216" TargetMode="External"/><Relationship Id="rId4" Type="http://schemas.openxmlformats.org/officeDocument/2006/relationships/hyperlink" Target="https://ourworldindata.org/food-ghg-emission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68.xml"/><Relationship Id="rId5" Type="http://schemas.openxmlformats.org/officeDocument/2006/relationships/hyperlink" Target="https://www.fao.org/4/i3437e/i3437e.pdf" TargetMode="Externa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68.xml"/><Relationship Id="rId5" Type="http://schemas.openxmlformats.org/officeDocument/2006/relationships/hyperlink" Target="https://www.fao.org/4/i3437e/i3437e.pdf" TargetMode="Externa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68.xml"/><Relationship Id="rId5" Type="http://schemas.openxmlformats.org/officeDocument/2006/relationships/hyperlink" Target="https://www.fao.org/4/i3437e/i3437e.pdf" TargetMode="Externa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68.xml"/><Relationship Id="rId5" Type="http://schemas.openxmlformats.org/officeDocument/2006/relationships/hyperlink" Target="https://www.fao.org/4/i3437e/i3437e.pdf" TargetMode="Externa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hyperlink" Target="https://doi.org/10.1016/j.gloenvcha.2019.05.010" TargetMode="External"/><Relationship Id="rId2" Type="http://schemas.openxmlformats.org/officeDocument/2006/relationships/notesSlide" Target="../notesSlides/notesSlide22.xml"/><Relationship Id="rId1" Type="http://schemas.openxmlformats.org/officeDocument/2006/relationships/slideLayout" Target="../slideLayouts/slideLayout57.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hyperlink" Target="https://doi.org/10.1016/j.gloenvcha.2019.05.010" TargetMode="External"/><Relationship Id="rId2" Type="http://schemas.openxmlformats.org/officeDocument/2006/relationships/notesSlide" Target="../notesSlides/notesSlide23.xml"/><Relationship Id="rId1" Type="http://schemas.openxmlformats.org/officeDocument/2006/relationships/slideLayout" Target="../slideLayouts/slideLayout57.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5.xml"/><Relationship Id="rId5" Type="http://schemas.openxmlformats.org/officeDocument/2006/relationships/hyperlink" Target="https://doi.org/10.1038/s41558-023-01605-8" TargetMode="Externa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62.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15.xml"/><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hyperlink" Target="https://doi.org/10.1007/978-3-031-74307-8_1"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60.xml"/><Relationship Id="rId6" Type="http://schemas.openxmlformats.org/officeDocument/2006/relationships/hyperlink" Target="https://doi.org/10.3389/fpls.2018.00924" TargetMode="External"/><Relationship Id="rId5" Type="http://schemas.openxmlformats.org/officeDocument/2006/relationships/image" Target="../media/image40.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57.xml"/><Relationship Id="rId4" Type="http://schemas.openxmlformats.org/officeDocument/2006/relationships/hyperlink" Target="https://doi.org/10.1080/23744731.2019.1629243"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cdph.ca.gov/Programs/OHE/PublishingImages/Climate-Health-Equity/CDPH-Climate-Health-Impacts-Diagram.png" TargetMode="External"/><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hyperlink" Target="https://doi.org/10.1136/bmjopen-2020-046333" TargetMode="External"/><Relationship Id="rId2" Type="http://schemas.openxmlformats.org/officeDocument/2006/relationships/notesSlide" Target="../notesSlides/notesSlide34.xml"/><Relationship Id="rId1" Type="http://schemas.openxmlformats.org/officeDocument/2006/relationships/slideLayout" Target="../slideLayouts/slideLayout57.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15.xml"/><Relationship Id="rId5" Type="http://schemas.openxmlformats.org/officeDocument/2006/relationships/hyperlink" Target="https://data.worldbank.org/indicator/NV.AGR.TOTL.ZS" TargetMode="External"/><Relationship Id="rId4" Type="http://schemas.openxmlformats.org/officeDocument/2006/relationships/hyperlink" Target="https://www.fao.org/statistics/highlights-archive/highlights-detail/employment-indicators-2000-2022-(september-2024-update)/en"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hyperlink" Target="https://unfccc.int/sites/default/files/resource/2%20PD_NBS_Mamta%20Mehra_Oct2021.pdf#:~:text=How%20can%20we%20reduce%20the%20pressures%20on,worldwide%20along%20with%20addressing%20the%20issue%20of"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26.xml"/><Relationship Id="rId4" Type="http://schemas.openxmlformats.org/officeDocument/2006/relationships/hyperlink" Target="https://eatforum.org/wp-content/uploads/2025/09/EAT-Lancet_Commission_Summary_Report.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hyperlink" Target="https://doi.org/10.1126/science.aba7357" TargetMode="External"/><Relationship Id="rId2" Type="http://schemas.openxmlformats.org/officeDocument/2006/relationships/notesSlide" Target="../notesSlides/notesSlide40.xml"/><Relationship Id="rId1" Type="http://schemas.openxmlformats.org/officeDocument/2006/relationships/slideLayout" Target="../slideLayouts/slideLayout57.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hyperlink" Target="https://ourworldindata.org/grapher/meat-supply-per-person?time=2022" TargetMode="External"/><Relationship Id="rId2" Type="http://schemas.openxmlformats.org/officeDocument/2006/relationships/notesSlide" Target="../notesSlides/notesSlide41.xml"/><Relationship Id="rId1" Type="http://schemas.openxmlformats.org/officeDocument/2006/relationships/slideLayout" Target="../slideLayouts/slideLayout57.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4.xml"/><Relationship Id="rId1" Type="http://schemas.openxmlformats.org/officeDocument/2006/relationships/slideLayout" Target="../slideLayouts/slideLayout15.xml"/><Relationship Id="rId4" Type="http://schemas.openxmlformats.org/officeDocument/2006/relationships/image" Target="../media/image53.jpeg"/></Relationships>
</file>

<file path=ppt/slides/_rels/slide45.xml.rels><?xml version="1.0" encoding="UTF-8" standalone="yes"?>
<Relationships xmlns="http://schemas.openxmlformats.org/package/2006/relationships"><Relationship Id="rId3" Type="http://schemas.openxmlformats.org/officeDocument/2006/relationships/hyperlink" Target="https://doi.org/10.1126/science.aaq0216" TargetMode="External"/><Relationship Id="rId2" Type="http://schemas.openxmlformats.org/officeDocument/2006/relationships/notesSlide" Target="../notesSlides/notesSlide45.xml"/><Relationship Id="rId1" Type="http://schemas.openxmlformats.org/officeDocument/2006/relationships/slideLayout" Target="../slideLayouts/slideLayout15.xml"/><Relationship Id="rId5" Type="http://schemas.openxmlformats.org/officeDocument/2006/relationships/image" Target="../media/image55.png"/><Relationship Id="rId4" Type="http://schemas.openxmlformats.org/officeDocument/2006/relationships/image" Target="../media/image54.jpeg"/></Relationships>
</file>

<file path=ppt/slides/_rels/slide46.xml.rels><?xml version="1.0" encoding="UTF-8" standalone="yes"?>
<Relationships xmlns="http://schemas.openxmlformats.org/package/2006/relationships"><Relationship Id="rId3" Type="http://schemas.openxmlformats.org/officeDocument/2006/relationships/hyperlink" Target="https://doi.org/10.3402/fnr.v54i0.5170" TargetMode="External"/><Relationship Id="rId2" Type="http://schemas.openxmlformats.org/officeDocument/2006/relationships/notesSlide" Target="../notesSlides/notesSlide46.xml"/><Relationship Id="rId1" Type="http://schemas.openxmlformats.org/officeDocument/2006/relationships/slideLayout" Target="../slideLayouts/slideLayout16.xml"/><Relationship Id="rId5" Type="http://schemas.openxmlformats.org/officeDocument/2006/relationships/hyperlink" Target="https://doi.org/10.1016/j.jand.2024.06.003" TargetMode="External"/><Relationship Id="rId4" Type="http://schemas.openxmlformats.org/officeDocument/2006/relationships/hyperlink" Target="https://doi.org/10.3945/ajcn.114.092486"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57.xml"/><Relationship Id="rId5" Type="http://schemas.openxmlformats.org/officeDocument/2006/relationships/image" Target="../media/image58.png"/><Relationship Id="rId4" Type="http://schemas.openxmlformats.org/officeDocument/2006/relationships/hyperlink" Target="https://doi.org/10.1007/s40572-023-00400-z"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nrdc.org/stories/shrink-your-carbon-footprint-ease-dairy" TargetMode="External"/><Relationship Id="rId2" Type="http://schemas.openxmlformats.org/officeDocument/2006/relationships/notesSlide" Target="../notesSlides/notesSlide48.xml"/><Relationship Id="rId1" Type="http://schemas.openxmlformats.org/officeDocument/2006/relationships/slideLayout" Target="../slideLayouts/slideLayout57.xml"/><Relationship Id="rId6" Type="http://schemas.openxmlformats.org/officeDocument/2006/relationships/image" Target="../media/image57.jpeg"/><Relationship Id="rId5" Type="http://schemas.openxmlformats.org/officeDocument/2006/relationships/hyperlink" Target="https://doi.org/10.1016/j.jclepro.2016.04.082" TargetMode="External"/><Relationship Id="rId4" Type="http://schemas.openxmlformats.org/officeDocument/2006/relationships/hyperlink" Target="https://www.nrdc.org/sites/default/files/less-beef-less-carbon-ip.pdf;"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8.xml"/><Relationship Id="rId4" Type="http://schemas.openxmlformats.org/officeDocument/2006/relationships/hyperlink" Target="https://7157e75ac0509b6a8f5c-5b19c577d01b9ccfe75d2f9e4b17ab55.ssl.cf1.rackcdn.com/GVISUTJI-PDF-1-675987-4519061561.pdf"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57.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2.xml"/><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3.xml"/><Relationship Id="rId1" Type="http://schemas.openxmlformats.org/officeDocument/2006/relationships/slideLayout" Target="../slideLayouts/slideLayout35.xml"/><Relationship Id="rId4" Type="http://schemas.openxmlformats.org/officeDocument/2006/relationships/hyperlink" Target="https://doi.org/10.3389/fsufs.2020.00134"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4.xml"/><Relationship Id="rId1" Type="http://schemas.openxmlformats.org/officeDocument/2006/relationships/slideLayout" Target="../slideLayouts/slideLayout57.xml"/><Relationship Id="rId4" Type="http://schemas.openxmlformats.org/officeDocument/2006/relationships/hyperlink" Target="https://doi.org/10.3389/fsufs.2020.00134"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8.xml"/><Relationship Id="rId1" Type="http://schemas.openxmlformats.org/officeDocument/2006/relationships/slideLayout" Target="../slideLayouts/slideLayout66.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9.xml"/><Relationship Id="rId1" Type="http://schemas.openxmlformats.org/officeDocument/2006/relationships/slideLayout" Target="../slideLayouts/slideLayout57.xml"/><Relationship Id="rId4" Type="http://schemas.openxmlformats.org/officeDocument/2006/relationships/hyperlink" Target="https://doi.org/10.1017/S1368980017004190"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hyperlink" Target="https://doi.org/10.1017/S1368980017004190" TargetMode="External"/><Relationship Id="rId2" Type="http://schemas.openxmlformats.org/officeDocument/2006/relationships/notesSlide" Target="../notesSlides/notesSlide60.xml"/><Relationship Id="rId1" Type="http://schemas.openxmlformats.org/officeDocument/2006/relationships/slideLayout" Target="../slideLayouts/slideLayout57.xml"/><Relationship Id="rId4" Type="http://schemas.openxmlformats.org/officeDocument/2006/relationships/image" Target="../media/image66.png"/></Relationships>
</file>

<file path=ppt/slides/_rels/slide61.xml.rels><?xml version="1.0" encoding="UTF-8" standalone="yes"?>
<Relationships xmlns="http://schemas.openxmlformats.org/package/2006/relationships"><Relationship Id="rId3" Type="http://schemas.openxmlformats.org/officeDocument/2006/relationships/hyperlink" Target="https://doi.org/10.1016/j.scitotenv.2020.137208" TargetMode="External"/><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hyperlink" Target="https://www.chathamhouse.org/2015/11/changing-climate-changing-diets-pathways-lower-meat-consumption" TargetMode="External"/><Relationship Id="rId2" Type="http://schemas.openxmlformats.org/officeDocument/2006/relationships/notesSlide" Target="../notesSlides/notesSlide62.xml"/><Relationship Id="rId1" Type="http://schemas.openxmlformats.org/officeDocument/2006/relationships/slideLayout" Target="../slideLayouts/slideLayout37.xml"/><Relationship Id="rId5" Type="http://schemas.openxmlformats.org/officeDocument/2006/relationships/image" Target="../media/image68.jpeg"/><Relationship Id="rId4" Type="http://schemas.openxmlformats.org/officeDocument/2006/relationships/image" Target="../media/image67.jpeg"/></Relationships>
</file>

<file path=ppt/slides/_rels/slide63.xml.rels><?xml version="1.0" encoding="UTF-8" standalone="yes"?>
<Relationships xmlns="http://schemas.openxmlformats.org/package/2006/relationships"><Relationship Id="rId3" Type="http://schemas.openxmlformats.org/officeDocument/2006/relationships/hyperlink" Target="https://doi.org/10.1098/rsta.2016.0371" TargetMode="External"/><Relationship Id="rId2" Type="http://schemas.openxmlformats.org/officeDocument/2006/relationships/notesSlide" Target="../notesSlides/notesSlide63.xml"/><Relationship Id="rId1" Type="http://schemas.openxmlformats.org/officeDocument/2006/relationships/slideLayout" Target="../slideLayouts/slideLayout57.xml"/><Relationship Id="rId4" Type="http://schemas.openxmlformats.org/officeDocument/2006/relationships/image" Target="../media/image69.jpeg"/></Relationships>
</file>

<file path=ppt/slides/_rels/slide64.xml.rels><?xml version="1.0" encoding="UTF-8" standalone="yes"?>
<Relationships xmlns="http://schemas.openxmlformats.org/package/2006/relationships"><Relationship Id="rId3" Type="http://schemas.openxmlformats.org/officeDocument/2006/relationships/hyperlink" Target="https://doi.org/10.2147/JHL.S69188" TargetMode="External"/><Relationship Id="rId2" Type="http://schemas.openxmlformats.org/officeDocument/2006/relationships/notesSlide" Target="../notesSlides/notesSlide64.xml"/><Relationship Id="rId1" Type="http://schemas.openxmlformats.org/officeDocument/2006/relationships/slideLayout" Target="../slideLayouts/slideLayout15.xml"/><Relationship Id="rId4" Type="http://schemas.openxmlformats.org/officeDocument/2006/relationships/hyperlink" Target="https://doi.org/10.1186/s40100-022-00230-x"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doi.org/10.1017/S1368980017004190" TargetMode="External"/><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6.xml"/><Relationship Id="rId1" Type="http://schemas.openxmlformats.org/officeDocument/2006/relationships/slideLayout" Target="../slideLayouts/slideLayout26.xml"/><Relationship Id="rId5" Type="http://schemas.openxmlformats.org/officeDocument/2006/relationships/hyperlink" Target="https://doi.org/10.1038/s43016-024-01070-2" TargetMode="External"/><Relationship Id="rId4" Type="http://schemas.openxmlformats.org/officeDocument/2006/relationships/hyperlink" Target="https://doi.org/10.1038/s43016-024-01084-w"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hyperlink" Target="https://www.greenerbydefault.com/" TargetMode="External"/><Relationship Id="rId2" Type="http://schemas.openxmlformats.org/officeDocument/2006/relationships/notesSlide" Target="../notesSlides/notesSlide67.xml"/><Relationship Id="rId1" Type="http://schemas.openxmlformats.org/officeDocument/2006/relationships/slideLayout" Target="../slideLayouts/slideLayout34.xml"/><Relationship Id="rId6" Type="http://schemas.openxmlformats.org/officeDocument/2006/relationships/hyperlink" Target="https://meatlessmonday.publichealth.jhu.edu/" TargetMode="External"/><Relationship Id="rId5" Type="http://schemas.openxmlformats.org/officeDocument/2006/relationships/image" Target="../media/image73.png"/><Relationship Id="rId4" Type="http://schemas.openxmlformats.org/officeDocument/2006/relationships/image" Target="../media/image72.jpeg"/></Relationships>
</file>

<file path=ppt/slides/_rels/slide6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8.xml"/><Relationship Id="rId1" Type="http://schemas.openxmlformats.org/officeDocument/2006/relationships/slideLayout" Target="../slideLayouts/slideLayout17.xml"/><Relationship Id="rId4" Type="http://schemas.openxmlformats.org/officeDocument/2006/relationships/hyperlink" Target="https://doi.org/10.1016/j.appet.2024.107760"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0.xml"/><Relationship Id="rId1" Type="http://schemas.openxmlformats.org/officeDocument/2006/relationships/slideLayout" Target="../slideLayouts/slideLayout5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hyperlink" Target="https://www.jhu.edu/" TargetMode="External"/><Relationship Id="rId2" Type="http://schemas.openxmlformats.org/officeDocument/2006/relationships/notesSlide" Target="../notesSlides/notesSlide71.xml"/><Relationship Id="rId1" Type="http://schemas.openxmlformats.org/officeDocument/2006/relationships/slideLayout" Target="../slideLayouts/slideLayout12.xml"/><Relationship Id="rId5" Type="http://schemas.openxmlformats.org/officeDocument/2006/relationships/hyperlink" Target="https://creativecommons.org/licenses/by-nc-sa/4.0/deed.en" TargetMode="External"/><Relationship Id="rId4" Type="http://schemas.openxmlformats.org/officeDocument/2006/relationships/image" Target="../media/image76.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hyperlink" Target="https://www.epa.gov/sites/default/files/2016-07/documents/climateindicators-full-2014.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hyperlink" Target="https://earthobservatory.nasa.gov/world-of-change/global-temperatures" TargetMode="External"/><Relationship Id="rId4" Type="http://schemas.openxmlformats.org/officeDocument/2006/relationships/hyperlink" Target="https://www.climate.gov/media/15007"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B40E33BD-575F-4CBF-A0AD-42267A9D9F6E}"/>
              </a:ext>
            </a:extLst>
          </p:cNvPr>
          <p:cNvSpPr>
            <a:spLocks noGrp="1"/>
          </p:cNvSpPr>
          <p:nvPr>
            <p:ph type="title"/>
          </p:nvPr>
        </p:nvSpPr>
        <p:spPr>
          <a:xfrm>
            <a:off x="3708399" y="250934"/>
            <a:ext cx="5283201" cy="2569758"/>
          </a:xfrm>
        </p:spPr>
        <p:txBody>
          <a:bodyPr/>
          <a:lstStyle/>
          <a:p>
            <a:r>
              <a:rPr lang="en-US"/>
              <a:t>Nourishing the Future: Sustainable Food Systems for Nutrition and Dietetic Students</a:t>
            </a:r>
          </a:p>
        </p:txBody>
      </p:sp>
      <p:sp>
        <p:nvSpPr>
          <p:cNvPr id="18" name="Text Placeholder 17">
            <a:extLst>
              <a:ext uri="{FF2B5EF4-FFF2-40B4-BE49-F238E27FC236}">
                <a16:creationId xmlns:a16="http://schemas.microsoft.com/office/drawing/2014/main" id="{1E0FC76D-43EE-A9C6-0ABD-75073C203022}"/>
              </a:ext>
            </a:extLst>
          </p:cNvPr>
          <p:cNvSpPr>
            <a:spLocks noGrp="1"/>
          </p:cNvSpPr>
          <p:nvPr>
            <p:ph type="body" sz="quarter" idx="12"/>
          </p:nvPr>
        </p:nvSpPr>
        <p:spPr>
          <a:xfrm>
            <a:off x="5460764" y="3597674"/>
            <a:ext cx="3530076" cy="966788"/>
          </a:xfrm>
        </p:spPr>
        <p:txBody>
          <a:bodyPr/>
          <a:lstStyle/>
          <a:p>
            <a:r>
              <a:rPr lang="en-US"/>
              <a:t>Presented by:</a:t>
            </a:r>
          </a:p>
          <a:p>
            <a:r>
              <a:rPr lang="en-US"/>
              <a:t>Johns Hopkins Center for a Livable Future</a:t>
            </a:r>
          </a:p>
          <a:p>
            <a:r>
              <a:rPr lang="en-US"/>
              <a:t>Food + Planet</a:t>
            </a:r>
          </a:p>
        </p:txBody>
      </p:sp>
      <p:sp>
        <p:nvSpPr>
          <p:cNvPr id="10" name="Text Placeholder 9">
            <a:extLst>
              <a:ext uri="{FF2B5EF4-FFF2-40B4-BE49-F238E27FC236}">
                <a16:creationId xmlns:a16="http://schemas.microsoft.com/office/drawing/2014/main" id="{AF3D1F34-C551-35B6-4E50-B6CFDAF9B9DA}"/>
              </a:ext>
            </a:extLst>
          </p:cNvPr>
          <p:cNvSpPr>
            <a:spLocks noGrp="1"/>
          </p:cNvSpPr>
          <p:nvPr>
            <p:ph type="body" sz="quarter" idx="14"/>
          </p:nvPr>
        </p:nvSpPr>
        <p:spPr/>
        <p:txBody>
          <a:bodyPr/>
          <a:lstStyle/>
          <a:p>
            <a:endParaRPr lang="en-US"/>
          </a:p>
        </p:txBody>
      </p:sp>
      <p:sp>
        <p:nvSpPr>
          <p:cNvPr id="6" name="Slide Number Placeholder 5">
            <a:extLst>
              <a:ext uri="{FF2B5EF4-FFF2-40B4-BE49-F238E27FC236}">
                <a16:creationId xmlns:a16="http://schemas.microsoft.com/office/drawing/2014/main" id="{B6B1BA6A-4B82-405E-AC06-A23CE1E99B60}"/>
              </a:ext>
            </a:extLst>
          </p:cNvPr>
          <p:cNvSpPr>
            <a:spLocks noGrp="1"/>
          </p:cNvSpPr>
          <p:nvPr>
            <p:ph type="sldNum" sz="quarter" idx="10"/>
          </p:nvPr>
        </p:nvSpPr>
        <p:spPr>
          <a:xfrm>
            <a:off x="8342334" y="4810518"/>
            <a:ext cx="649266" cy="274637"/>
          </a:xfrm>
        </p:spPr>
        <p:txBody>
          <a:bodyPr/>
          <a:lstStyle/>
          <a:p>
            <a:fld id="{8ABDC324-684B-9C44-A484-D2B69E2467CF}" type="slidenum">
              <a:rPr lang="en-US" smtClean="0"/>
              <a:pPr/>
              <a:t>1</a:t>
            </a:fld>
            <a:endParaRPr lang="en-US"/>
          </a:p>
        </p:txBody>
      </p:sp>
    </p:spTree>
    <p:extLst>
      <p:ext uri="{BB962C8B-B14F-4D97-AF65-F5344CB8AC3E}">
        <p14:creationId xmlns:p14="http://schemas.microsoft.com/office/powerpoint/2010/main" val="18689921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F3DA483-B46A-7950-30E5-66EB4E23BB2F}"/>
              </a:ext>
            </a:extLst>
          </p:cNvPr>
          <p:cNvSpPr>
            <a:spLocks noGrp="1"/>
          </p:cNvSpPr>
          <p:nvPr>
            <p:ph type="title"/>
          </p:nvPr>
        </p:nvSpPr>
        <p:spPr>
          <a:xfrm>
            <a:off x="149313" y="53975"/>
            <a:ext cx="8842248" cy="857250"/>
          </a:xfrm>
        </p:spPr>
        <p:txBody>
          <a:bodyPr/>
          <a:lstStyle/>
          <a:p>
            <a:r>
              <a:rPr lang="en-US"/>
              <a:t>Trends in Global Temperature Changes</a:t>
            </a:r>
          </a:p>
        </p:txBody>
      </p:sp>
      <p:sp>
        <p:nvSpPr>
          <p:cNvPr id="12" name="Content Placeholder 11">
            <a:extLst>
              <a:ext uri="{FF2B5EF4-FFF2-40B4-BE49-F238E27FC236}">
                <a16:creationId xmlns:a16="http://schemas.microsoft.com/office/drawing/2014/main" id="{E59C72E3-DEAF-3280-D489-29F8B8A2F757}"/>
              </a:ext>
            </a:extLst>
          </p:cNvPr>
          <p:cNvSpPr>
            <a:spLocks noGrp="1"/>
          </p:cNvSpPr>
          <p:nvPr>
            <p:ph idx="1"/>
          </p:nvPr>
        </p:nvSpPr>
        <p:spPr/>
        <p:txBody>
          <a:bodyPr/>
          <a:lstStyle/>
          <a:p>
            <a:r>
              <a:rPr lang="en-US"/>
              <a:t>In 2024, Earth was 2.6 degrees Fahrenheit (1.47 degrees Celsius) warmer than the 1800s prior to the Industrial Revolution</a:t>
            </a:r>
          </a:p>
          <a:p>
            <a:r>
              <a:rPr lang="en-US"/>
              <a:t>The warmest years have all occurred in the recent past: 2014–2024</a:t>
            </a:r>
          </a:p>
          <a:p>
            <a:r>
              <a:rPr lang="en-US"/>
              <a:t>If humans do nothing to reduce greenhouse gas emissions, temperatures are predicted to rise another 2.5–10 degrees Fahrenheit  over the next century</a:t>
            </a:r>
          </a:p>
        </p:txBody>
      </p:sp>
      <p:sp>
        <p:nvSpPr>
          <p:cNvPr id="13" name="Content Placeholder 12">
            <a:extLst>
              <a:ext uri="{FF2B5EF4-FFF2-40B4-BE49-F238E27FC236}">
                <a16:creationId xmlns:a16="http://schemas.microsoft.com/office/drawing/2014/main" id="{DEE4E026-8781-DD74-721A-EDC4FDBE10A7}"/>
              </a:ext>
            </a:extLst>
          </p:cNvPr>
          <p:cNvSpPr>
            <a:spLocks noGrp="1"/>
          </p:cNvSpPr>
          <p:nvPr>
            <p:ph idx="12"/>
          </p:nvPr>
        </p:nvSpPr>
        <p:spPr/>
        <p:txBody>
          <a:bodyPr>
            <a:normAutofit fontScale="92500" lnSpcReduction="20000"/>
          </a:bodyPr>
          <a:lstStyle/>
          <a:p>
            <a:pPr lvl="0"/>
            <a:r>
              <a:rPr lang="en-US"/>
              <a:t>Sources: UN. (n.d.). Climate action fast facts. </a:t>
            </a:r>
            <a:r>
              <a:rPr lang="en-US" i="1"/>
              <a:t>United Nations Climate Action. </a:t>
            </a:r>
            <a:r>
              <a:rPr lang="en-US"/>
              <a:t>Retrieved July 31, 2025, from </a:t>
            </a:r>
            <a:r>
              <a:rPr lang="en-US">
                <a:hlinkClick r:id="rId3"/>
              </a:rPr>
              <a:t>https://www.un.org/en/climatechange/science/key-findings</a:t>
            </a:r>
            <a:r>
              <a:rPr lang="en-US"/>
              <a:t>; NOAA. (2023). It’s official: 2022 was the world’s 6th-warmest year on record. </a:t>
            </a:r>
            <a:r>
              <a:rPr lang="en-US" err="1"/>
              <a:t>Climate.gov</a:t>
            </a:r>
            <a:r>
              <a:rPr lang="en-US"/>
              <a:t>. </a:t>
            </a:r>
            <a:r>
              <a:rPr lang="en-US">
                <a:hlinkClick r:id="rId4"/>
              </a:rPr>
              <a:t>https://www.climate.gov/media/15007</a:t>
            </a:r>
            <a:r>
              <a:rPr lang="en-US"/>
              <a:t>; Bardan, R. (2025). Temperatures rising: NASA confirms 2024 warmest year on record. NASA. </a:t>
            </a:r>
            <a:r>
              <a:rPr lang="en-US">
                <a:hlinkClick r:id="rId5"/>
              </a:rPr>
              <a:t>https://www.nasa.gov/news-release/temperatures-rising-nasa-confirms-2024-warmest-year-on-record/</a:t>
            </a:r>
            <a:endParaRPr lang="en-US"/>
          </a:p>
        </p:txBody>
      </p:sp>
      <p:sp>
        <p:nvSpPr>
          <p:cNvPr id="5" name="Slide Number Placeholder 4">
            <a:extLst>
              <a:ext uri="{FF2B5EF4-FFF2-40B4-BE49-F238E27FC236}">
                <a16:creationId xmlns:a16="http://schemas.microsoft.com/office/drawing/2014/main" id="{891EB086-8563-3806-36C9-FFC0B3395964}"/>
              </a:ext>
            </a:extLst>
          </p:cNvPr>
          <p:cNvSpPr>
            <a:spLocks noGrp="1"/>
          </p:cNvSpPr>
          <p:nvPr>
            <p:ph type="sldNum" sz="quarter" idx="13"/>
          </p:nvPr>
        </p:nvSpPr>
        <p:spPr>
          <a:xfrm>
            <a:off x="8342334" y="4809744"/>
            <a:ext cx="649266" cy="274637"/>
          </a:xfrm>
        </p:spPr>
        <p:txBody>
          <a:bodyPr/>
          <a:lstStyle/>
          <a:p>
            <a:fld id="{8ABDC324-684B-9C44-A484-D2B69E2467CF}" type="slidenum">
              <a:rPr lang="en-US" smtClean="0"/>
              <a:pPr/>
              <a:t>10</a:t>
            </a:fld>
            <a:endParaRPr lang="en-US"/>
          </a:p>
        </p:txBody>
      </p:sp>
    </p:spTree>
    <p:extLst>
      <p:ext uri="{BB962C8B-B14F-4D97-AF65-F5344CB8AC3E}">
        <p14:creationId xmlns:p14="http://schemas.microsoft.com/office/powerpoint/2010/main" val="117470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108EB-DA9A-1846-CCFF-B5C9F2DBB821}"/>
              </a:ext>
            </a:extLst>
          </p:cNvPr>
          <p:cNvSpPr>
            <a:spLocks noGrp="1"/>
          </p:cNvSpPr>
          <p:nvPr>
            <p:ph type="title"/>
          </p:nvPr>
        </p:nvSpPr>
        <p:spPr/>
        <p:txBody>
          <a:bodyPr/>
          <a:lstStyle/>
          <a:p>
            <a:r>
              <a:rPr lang="en-US"/>
              <a:t>Climate Mitigation Targets</a:t>
            </a:r>
          </a:p>
        </p:txBody>
      </p:sp>
      <p:sp>
        <p:nvSpPr>
          <p:cNvPr id="3" name="Content Placeholder 2">
            <a:extLst>
              <a:ext uri="{FF2B5EF4-FFF2-40B4-BE49-F238E27FC236}">
                <a16:creationId xmlns:a16="http://schemas.microsoft.com/office/drawing/2014/main" id="{4ACEAF43-182B-FB78-809D-DC2872D5F7C2}"/>
              </a:ext>
            </a:extLst>
          </p:cNvPr>
          <p:cNvSpPr>
            <a:spLocks noGrp="1"/>
          </p:cNvSpPr>
          <p:nvPr>
            <p:ph idx="13"/>
          </p:nvPr>
        </p:nvSpPr>
        <p:spPr>
          <a:xfrm>
            <a:off x="149314" y="1200152"/>
            <a:ext cx="5260084" cy="2418947"/>
          </a:xfrm>
        </p:spPr>
        <p:txBody>
          <a:bodyPr/>
          <a:lstStyle/>
          <a:p>
            <a:r>
              <a:rPr lang="en-US"/>
              <a:t>Average global temperature rise:</a:t>
            </a:r>
          </a:p>
          <a:p>
            <a:pPr lvl="1"/>
            <a:r>
              <a:rPr lang="en-US"/>
              <a:t>&lt; 1.5 degrees Celsius (2.7 degrees Fahrenheit)</a:t>
            </a:r>
          </a:p>
          <a:p>
            <a:pPr lvl="1"/>
            <a:r>
              <a:rPr lang="en-US"/>
              <a:t>&lt; 2 degrees Celsius (3.6 degrees Fahrenheit) </a:t>
            </a:r>
          </a:p>
          <a:p>
            <a:pPr lvl="2"/>
            <a:r>
              <a:rPr lang="en-US">
                <a:solidFill>
                  <a:schemeClr val="accent5"/>
                </a:solidFill>
              </a:rPr>
              <a:t>Less ambitious</a:t>
            </a:r>
          </a:p>
          <a:p>
            <a:pPr lvl="2"/>
            <a:r>
              <a:rPr lang="en-US">
                <a:solidFill>
                  <a:schemeClr val="accent5"/>
                </a:solidFill>
              </a:rPr>
              <a:t>More feasible</a:t>
            </a:r>
          </a:p>
          <a:p>
            <a:pPr lvl="2"/>
            <a:r>
              <a:rPr lang="en-US">
                <a:solidFill>
                  <a:schemeClr val="accent5"/>
                </a:solidFill>
              </a:rPr>
              <a:t>More dangerous</a:t>
            </a:r>
          </a:p>
          <a:p>
            <a:r>
              <a:rPr lang="en-US"/>
              <a:t>How are we doing?</a:t>
            </a:r>
          </a:p>
          <a:p>
            <a:pPr lvl="1"/>
            <a:r>
              <a:rPr lang="en-US"/>
              <a:t>2024 averages: </a:t>
            </a:r>
            <a:r>
              <a:rPr lang="en-US">
                <a:solidFill>
                  <a:schemeClr val="accent5"/>
                </a:solidFill>
              </a:rPr>
              <a:t>~1.4</a:t>
            </a:r>
            <a:r>
              <a:rPr lang="en-US"/>
              <a:t> </a:t>
            </a:r>
            <a:r>
              <a:rPr lang="en-US">
                <a:solidFill>
                  <a:schemeClr val="accent5"/>
                </a:solidFill>
              </a:rPr>
              <a:t>degrees Celsius </a:t>
            </a:r>
          </a:p>
        </p:txBody>
      </p:sp>
      <p:pic>
        <p:nvPicPr>
          <p:cNvPr id="7" name="Content Placeholder 14" descr="Figure 2. Climatic response time series from 1979 to the present. The rates shown in the panel are the decadal change rates for the entire ranges of the time series. These rates are in percentage terms, except for the interval variables (d, f, g, h, i, k), where additive changes are reported instead. For ocean acidity (pH), the percentage rate is based on the change in hydrogen ion activity, aH+ (where lower pH values represent greater acidity). The annual data are shown using gray points. The black lines are local regression smooth trend lines. Sources and additional details about each variable are provided in supplemental file S2, including table S3. An additional red line was added to show the line going off the printed graph past 2020 (x-axis_ and 1.00 (y-axis).">
            <a:extLst>
              <a:ext uri="{FF2B5EF4-FFF2-40B4-BE49-F238E27FC236}">
                <a16:creationId xmlns:a16="http://schemas.microsoft.com/office/drawing/2014/main" id="{3607CBF2-B97B-DF71-4E01-B2075DC77A33}"/>
              </a:ext>
            </a:extLst>
          </p:cNvPr>
          <p:cNvPicPr>
            <a:picLocks noGrp="1" noChangeAspect="1"/>
          </p:cNvPicPr>
          <p:nvPr>
            <p:ph idx="12"/>
          </p:nvPr>
        </p:nvPicPr>
        <p:blipFill>
          <a:blip r:embed="rId3"/>
          <a:stretch>
            <a:fillRect/>
          </a:stretch>
        </p:blipFill>
        <p:spPr>
          <a:xfrm>
            <a:off x="5577114" y="1201738"/>
            <a:ext cx="3414447" cy="3390900"/>
          </a:xfrm>
        </p:spPr>
      </p:pic>
      <p:sp>
        <p:nvSpPr>
          <p:cNvPr id="5" name="Content Placeholder 4">
            <a:extLst>
              <a:ext uri="{FF2B5EF4-FFF2-40B4-BE49-F238E27FC236}">
                <a16:creationId xmlns:a16="http://schemas.microsoft.com/office/drawing/2014/main" id="{5D9C230A-BB89-F421-D404-2E5CE761D18C}"/>
              </a:ext>
            </a:extLst>
          </p:cNvPr>
          <p:cNvSpPr>
            <a:spLocks noGrp="1"/>
          </p:cNvSpPr>
          <p:nvPr>
            <p:ph idx="17"/>
          </p:nvPr>
        </p:nvSpPr>
        <p:spPr>
          <a:xfrm>
            <a:off x="149313" y="4792204"/>
            <a:ext cx="5173458" cy="274638"/>
          </a:xfrm>
        </p:spPr>
        <p:txBody>
          <a:bodyPr>
            <a:normAutofit fontScale="55000" lnSpcReduction="20000"/>
          </a:bodyPr>
          <a:lstStyle/>
          <a:p>
            <a:r>
              <a:rPr lang="en-US"/>
              <a:t>Sources: UNFCCC. (2022). Nationally determined contributions under the Paris Agreement: Synthesis report by the secretariat (No. GE.22-17490(E)). </a:t>
            </a:r>
            <a:r>
              <a:rPr lang="en-US" i="1"/>
              <a:t>United Nations Framework Convention on Climate Change.</a:t>
            </a:r>
            <a:r>
              <a:rPr lang="en-US"/>
              <a:t> </a:t>
            </a:r>
            <a:r>
              <a:rPr lang="en-US">
                <a:hlinkClick r:id="rId4"/>
              </a:rPr>
              <a:t>https://unfccc.int/documents/619180</a:t>
            </a:r>
            <a:r>
              <a:rPr lang="en-US"/>
              <a:t>; Climate Central. (2023). The hottest 12-month stretch in recorded history: How carbon pollution affected countries and major cities worldwide from November 2022 to October 2023. </a:t>
            </a:r>
            <a:r>
              <a:rPr lang="en-US" i="1"/>
              <a:t>Climate Central.</a:t>
            </a:r>
            <a:r>
              <a:rPr lang="en-US"/>
              <a:t> </a:t>
            </a:r>
            <a:r>
              <a:rPr lang="en-US">
                <a:hlinkClick r:id="rId5"/>
              </a:rPr>
              <a:t>https://www.climatecentral.org/report/the-hottest-12-month-stretch-in-recorded-history-2023;</a:t>
            </a:r>
            <a:r>
              <a:rPr lang="en-US"/>
              <a:t> Graph is adapted by the Center for a Livable Future from Ripple, W. J., Wolf, C., Newsome, T. M., Barnard, P., &amp; Moomaw, W. R. (2020). </a:t>
            </a:r>
            <a:r>
              <a:rPr lang="en-US" i="1"/>
              <a:t>Figure 2. Climatic response time series from 1979 to the present</a:t>
            </a:r>
            <a:r>
              <a:rPr lang="en-US"/>
              <a:t> (Graph). World scientists’ warning of a climate emergency. </a:t>
            </a:r>
            <a:r>
              <a:rPr lang="en-US" i="1"/>
              <a:t>BioScience, </a:t>
            </a:r>
            <a:r>
              <a:rPr lang="en-US"/>
              <a:t>70(1), 8–12. Scopus. </a:t>
            </a:r>
            <a:r>
              <a:rPr lang="en-US">
                <a:hlinkClick r:id="rId6"/>
              </a:rPr>
              <a:t>https://doi.org/10.1093/biosci/biz088</a:t>
            </a:r>
            <a:endParaRPr lang="en-US"/>
          </a:p>
        </p:txBody>
      </p:sp>
      <p:sp>
        <p:nvSpPr>
          <p:cNvPr id="6" name="Slide Number Placeholder 5">
            <a:extLst>
              <a:ext uri="{FF2B5EF4-FFF2-40B4-BE49-F238E27FC236}">
                <a16:creationId xmlns:a16="http://schemas.microsoft.com/office/drawing/2014/main" id="{710B43EA-67A2-0389-A53E-BC74D34B7FB4}"/>
              </a:ext>
            </a:extLst>
          </p:cNvPr>
          <p:cNvSpPr>
            <a:spLocks noGrp="1"/>
          </p:cNvSpPr>
          <p:nvPr>
            <p:ph type="sldNum" sz="quarter" idx="16"/>
          </p:nvPr>
        </p:nvSpPr>
        <p:spPr/>
        <p:txBody>
          <a:bodyPr/>
          <a:lstStyle/>
          <a:p>
            <a:fld id="{8ABDC324-684B-9C44-A484-D2B69E2467CF}" type="slidenum">
              <a:rPr lang="en-US" smtClean="0"/>
              <a:pPr/>
              <a:t>11</a:t>
            </a:fld>
            <a:endParaRPr lang="en-US"/>
          </a:p>
        </p:txBody>
      </p:sp>
    </p:spTree>
    <p:extLst>
      <p:ext uri="{BB962C8B-B14F-4D97-AF65-F5344CB8AC3E}">
        <p14:creationId xmlns:p14="http://schemas.microsoft.com/office/powerpoint/2010/main" val="2126503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D38FEB8E-E55E-D681-0A54-F8D4ECFFD823}"/>
              </a:ext>
            </a:extLst>
          </p:cNvPr>
          <p:cNvSpPr>
            <a:spLocks noGrp="1"/>
          </p:cNvSpPr>
          <p:nvPr>
            <p:ph type="title"/>
          </p:nvPr>
        </p:nvSpPr>
        <p:spPr/>
        <p:txBody>
          <a:bodyPr/>
          <a:lstStyle/>
          <a:p>
            <a:r>
              <a:rPr lang="en-US"/>
              <a:t>Greenhouse Gasses</a:t>
            </a:r>
          </a:p>
        </p:txBody>
      </p:sp>
      <p:grpSp>
        <p:nvGrpSpPr>
          <p:cNvPr id="16" name="Group 15">
            <a:extLst>
              <a:ext uri="{FF2B5EF4-FFF2-40B4-BE49-F238E27FC236}">
                <a16:creationId xmlns:a16="http://schemas.microsoft.com/office/drawing/2014/main" id="{533446F4-2AF9-8805-C240-7E709FC4D71E}"/>
              </a:ext>
              <a:ext uri="{C183D7F6-B498-43B3-948B-1728B52AA6E4}">
                <adec:decorative xmlns:adec="http://schemas.microsoft.com/office/drawing/2017/decorative" val="1"/>
              </a:ext>
            </a:extLst>
          </p:cNvPr>
          <p:cNvGrpSpPr/>
          <p:nvPr/>
        </p:nvGrpSpPr>
        <p:grpSpPr>
          <a:xfrm>
            <a:off x="149313" y="1196003"/>
            <a:ext cx="6964551" cy="3188836"/>
            <a:chOff x="149313" y="1196003"/>
            <a:chExt cx="6303079" cy="3188836"/>
          </a:xfrm>
        </p:grpSpPr>
        <p:sp>
          <p:nvSpPr>
            <p:cNvPr id="17" name="Freeform 16">
              <a:extLst>
                <a:ext uri="{FF2B5EF4-FFF2-40B4-BE49-F238E27FC236}">
                  <a16:creationId xmlns:a16="http://schemas.microsoft.com/office/drawing/2014/main" id="{6A7E46A8-3EF4-66DA-E745-17496327FE7B}"/>
                </a:ext>
              </a:extLst>
            </p:cNvPr>
            <p:cNvSpPr/>
            <p:nvPr/>
          </p:nvSpPr>
          <p:spPr>
            <a:xfrm>
              <a:off x="2058189" y="1250445"/>
              <a:ext cx="4391215" cy="871057"/>
            </a:xfrm>
            <a:custGeom>
              <a:avLst/>
              <a:gdLst>
                <a:gd name="connsiteX0" fmla="*/ 145179 w 871057"/>
                <a:gd name="connsiteY0" fmla="*/ 0 h 4391215"/>
                <a:gd name="connsiteX1" fmla="*/ 725878 w 871057"/>
                <a:gd name="connsiteY1" fmla="*/ 0 h 4391215"/>
                <a:gd name="connsiteX2" fmla="*/ 871057 w 871057"/>
                <a:gd name="connsiteY2" fmla="*/ 145179 h 4391215"/>
                <a:gd name="connsiteX3" fmla="*/ 871057 w 871057"/>
                <a:gd name="connsiteY3" fmla="*/ 4391215 h 4391215"/>
                <a:gd name="connsiteX4" fmla="*/ 871057 w 871057"/>
                <a:gd name="connsiteY4" fmla="*/ 4391215 h 4391215"/>
                <a:gd name="connsiteX5" fmla="*/ 0 w 871057"/>
                <a:gd name="connsiteY5" fmla="*/ 4391215 h 4391215"/>
                <a:gd name="connsiteX6" fmla="*/ 0 w 871057"/>
                <a:gd name="connsiteY6" fmla="*/ 4391215 h 4391215"/>
                <a:gd name="connsiteX7" fmla="*/ 0 w 871057"/>
                <a:gd name="connsiteY7" fmla="*/ 145179 h 4391215"/>
                <a:gd name="connsiteX8" fmla="*/ 145179 w 871057"/>
                <a:gd name="connsiteY8" fmla="*/ 0 h 4391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057" h="4391215">
                  <a:moveTo>
                    <a:pt x="871057" y="731883"/>
                  </a:moveTo>
                  <a:lnTo>
                    <a:pt x="871057" y="3659332"/>
                  </a:lnTo>
                  <a:cubicBezTo>
                    <a:pt x="871057" y="4063539"/>
                    <a:pt x="858164" y="4391215"/>
                    <a:pt x="842259" y="4391215"/>
                  </a:cubicBezTo>
                  <a:lnTo>
                    <a:pt x="0" y="4391215"/>
                  </a:lnTo>
                  <a:lnTo>
                    <a:pt x="0" y="4391215"/>
                  </a:lnTo>
                  <a:lnTo>
                    <a:pt x="0" y="0"/>
                  </a:lnTo>
                  <a:lnTo>
                    <a:pt x="0" y="0"/>
                  </a:lnTo>
                  <a:lnTo>
                    <a:pt x="842259" y="0"/>
                  </a:lnTo>
                  <a:cubicBezTo>
                    <a:pt x="858164" y="0"/>
                    <a:pt x="871057" y="327676"/>
                    <a:pt x="871057" y="731883"/>
                  </a:cubicBezTo>
                  <a:close/>
                </a:path>
              </a:pathLst>
            </a:custGeom>
            <a:solidFill>
              <a:schemeClr val="accent3">
                <a:lumMod val="20000"/>
                <a:lumOff val="80000"/>
                <a:alpha val="34546"/>
              </a:schemeClr>
            </a:solidFill>
            <a:ln>
              <a:noFill/>
            </a:ln>
          </p:spPr>
          <p:style>
            <a:lnRef idx="2">
              <a:schemeClr val="accent4">
                <a:tint val="40000"/>
                <a:alpha val="90000"/>
                <a:hueOff val="0"/>
                <a:satOff val="0"/>
                <a:lumOff val="0"/>
                <a:alphaOff val="0"/>
              </a:schemeClr>
            </a:lnRef>
            <a:fillRef idx="1">
              <a:scrgbClr r="0" g="0" b="0"/>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49531" tIns="67285" rIns="92050" bIns="67287" numCol="1" spcCol="1270" anchor="ctr" anchorCtr="0">
              <a:noAutofit/>
            </a:bodyPr>
            <a:lstStyle/>
            <a:p>
              <a:pPr marL="114300" lvl="1" indent="-114300" algn="l" defTabSz="577850">
                <a:lnSpc>
                  <a:spcPct val="90000"/>
                </a:lnSpc>
                <a:spcBef>
                  <a:spcPct val="0"/>
                </a:spcBef>
                <a:spcAft>
                  <a:spcPct val="15000"/>
                </a:spcAft>
                <a:buChar char="•"/>
              </a:pPr>
              <a:r>
                <a:rPr lang="en-US" sz="1400" kern="1200"/>
                <a:t>Burning fossil fuels, industrial activity, and deforestation</a:t>
              </a:r>
            </a:p>
            <a:p>
              <a:pPr marL="114300" lvl="1" indent="-114300" algn="l" defTabSz="577850">
                <a:lnSpc>
                  <a:spcPct val="90000"/>
                </a:lnSpc>
                <a:spcBef>
                  <a:spcPct val="0"/>
                </a:spcBef>
                <a:spcAft>
                  <a:spcPct val="15000"/>
                </a:spcAft>
                <a:buChar char="•"/>
              </a:pPr>
              <a:r>
                <a:rPr lang="en-US" sz="1400" kern="1200"/>
                <a:t>Atmospheric lifetime: 200+ years (or more)</a:t>
              </a:r>
            </a:p>
          </p:txBody>
        </p:sp>
        <mc:AlternateContent xmlns:mc="http://schemas.openxmlformats.org/markup-compatibility/2006" xmlns:a14="http://schemas.microsoft.com/office/drawing/2010/main">
          <mc:Choice Requires="a14">
            <p:sp>
              <p:nvSpPr>
                <p:cNvPr id="18" name="Freeform 17">
                  <a:extLst>
                    <a:ext uri="{FF2B5EF4-FFF2-40B4-BE49-F238E27FC236}">
                      <a16:creationId xmlns:a16="http://schemas.microsoft.com/office/drawing/2014/main" id="{C4660A03-2938-C21C-A20A-DAEC859C410A}"/>
                    </a:ext>
                  </a:extLst>
                </p:cNvPr>
                <p:cNvSpPr/>
                <p:nvPr/>
              </p:nvSpPr>
              <p:spPr>
                <a:xfrm>
                  <a:off x="149828" y="1196003"/>
                  <a:ext cx="1908361" cy="979940"/>
                </a:xfrm>
                <a:custGeom>
                  <a:avLst/>
                  <a:gdLst>
                    <a:gd name="connsiteX0" fmla="*/ 0 w 1908361"/>
                    <a:gd name="connsiteY0" fmla="*/ 181474 h 1088822"/>
                    <a:gd name="connsiteX1" fmla="*/ 181474 w 1908361"/>
                    <a:gd name="connsiteY1" fmla="*/ 0 h 1088822"/>
                    <a:gd name="connsiteX2" fmla="*/ 1726887 w 1908361"/>
                    <a:gd name="connsiteY2" fmla="*/ 0 h 1088822"/>
                    <a:gd name="connsiteX3" fmla="*/ 1908361 w 1908361"/>
                    <a:gd name="connsiteY3" fmla="*/ 181474 h 1088822"/>
                    <a:gd name="connsiteX4" fmla="*/ 1908361 w 1908361"/>
                    <a:gd name="connsiteY4" fmla="*/ 907348 h 1088822"/>
                    <a:gd name="connsiteX5" fmla="*/ 1726887 w 1908361"/>
                    <a:gd name="connsiteY5" fmla="*/ 1088822 h 1088822"/>
                    <a:gd name="connsiteX6" fmla="*/ 181474 w 1908361"/>
                    <a:gd name="connsiteY6" fmla="*/ 1088822 h 1088822"/>
                    <a:gd name="connsiteX7" fmla="*/ 0 w 1908361"/>
                    <a:gd name="connsiteY7" fmla="*/ 907348 h 1088822"/>
                    <a:gd name="connsiteX8" fmla="*/ 0 w 1908361"/>
                    <a:gd name="connsiteY8" fmla="*/ 181474 h 10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8361" h="1088822">
                      <a:moveTo>
                        <a:pt x="0" y="181474"/>
                      </a:moveTo>
                      <a:cubicBezTo>
                        <a:pt x="0" y="81249"/>
                        <a:pt x="81249" y="0"/>
                        <a:pt x="181474" y="0"/>
                      </a:cubicBezTo>
                      <a:lnTo>
                        <a:pt x="1726887" y="0"/>
                      </a:lnTo>
                      <a:cubicBezTo>
                        <a:pt x="1827112" y="0"/>
                        <a:pt x="1908361" y="81249"/>
                        <a:pt x="1908361" y="181474"/>
                      </a:cubicBezTo>
                      <a:lnTo>
                        <a:pt x="1908361" y="907348"/>
                      </a:lnTo>
                      <a:cubicBezTo>
                        <a:pt x="1908361" y="1007573"/>
                        <a:pt x="1827112" y="1088822"/>
                        <a:pt x="1726887" y="1088822"/>
                      </a:cubicBezTo>
                      <a:lnTo>
                        <a:pt x="181474" y="1088822"/>
                      </a:lnTo>
                      <a:cubicBezTo>
                        <a:pt x="81249" y="1088822"/>
                        <a:pt x="0" y="1007573"/>
                        <a:pt x="0" y="907348"/>
                      </a:cubicBezTo>
                      <a:lnTo>
                        <a:pt x="0" y="181474"/>
                      </a:lnTo>
                      <a:close/>
                    </a:path>
                  </a:pathLst>
                </a:custGeom>
                <a:solidFill>
                  <a:schemeClr val="accent3"/>
                </a:solidFill>
                <a:ln>
                  <a:noFill/>
                </a:ln>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140782" tIns="96967" rIns="140782" bIns="96967" numCol="1" spcCol="1270" anchor="ctr" anchorCtr="0">
                  <a:noAutofit/>
                </a:bodyPr>
                <a:lstStyle/>
                <a:p>
                  <a:pPr marL="0" lvl="0" indent="0" algn="ctr" defTabSz="1022350">
                    <a:lnSpc>
                      <a:spcPct val="90000"/>
                    </a:lnSpc>
                    <a:spcBef>
                      <a:spcPct val="0"/>
                    </a:spcBef>
                    <a:spcAft>
                      <a:spcPct val="35000"/>
                    </a:spcAft>
                    <a:buNone/>
                  </a:pPr>
                  <a:r>
                    <a:rPr lang="en-US" sz="1600" b="1" kern="1200"/>
                    <a:t>Carbon dioxide </a:t>
                  </a:r>
                  <a:br>
                    <a:rPr lang="en-US" sz="1600" b="1" kern="1200"/>
                  </a:br>
                  <a14:m>
                    <m:oMathPara xmlns:m="http://schemas.openxmlformats.org/officeDocument/2006/math">
                      <m:oMathParaPr>
                        <m:jc m:val="centerGroup"/>
                      </m:oMathParaPr>
                      <m:oMath xmlns:m="http://schemas.openxmlformats.org/officeDocument/2006/math">
                        <m:sSub>
                          <m:sSubPr>
                            <m:ctrlPr>
                              <a:rPr lang="en-US" sz="1600" b="1" i="1" kern="1200" smtClean="0">
                                <a:latin typeface="Cambria Math" panose="02040503050406030204" pitchFamily="18" charset="0"/>
                              </a:rPr>
                            </m:ctrlPr>
                          </m:sSubPr>
                          <m:e>
                            <m:r>
                              <m:rPr>
                                <m:nor/>
                              </m:rPr>
                              <a:rPr lang="en-US" sz="1600" b="1" i="0" kern="1200" smtClean="0"/>
                              <m:t>CO</m:t>
                            </m:r>
                          </m:e>
                          <m:sub>
                            <m:r>
                              <a:rPr lang="en-US" sz="1600" b="1" i="1" kern="1200" smtClean="0">
                                <a:latin typeface="Cambria Math" panose="02040503050406030204" pitchFamily="18" charset="0"/>
                              </a:rPr>
                              <m:t>𝟐</m:t>
                            </m:r>
                          </m:sub>
                        </m:sSub>
                      </m:oMath>
                    </m:oMathPara>
                  </a14:m>
                  <a:endParaRPr lang="en-US" sz="1600" kern="1200"/>
                </a:p>
              </p:txBody>
            </p:sp>
          </mc:Choice>
          <mc:Fallback xmlns="">
            <p:sp>
              <p:nvSpPr>
                <p:cNvPr id="18" name="Freeform 17">
                  <a:extLst>
                    <a:ext uri="{FF2B5EF4-FFF2-40B4-BE49-F238E27FC236}">
                      <a16:creationId xmlns:a16="http://schemas.microsoft.com/office/drawing/2014/main" id="{C4660A03-2938-C21C-A20A-DAEC859C410A}"/>
                    </a:ext>
                  </a:extLst>
                </p:cNvPr>
                <p:cNvSpPr>
                  <a:spLocks noRot="1" noChangeAspect="1" noMove="1" noResize="1" noEditPoints="1" noAdjustHandles="1" noChangeArrowheads="1" noChangeShapeType="1" noTextEdit="1"/>
                </p:cNvSpPr>
                <p:nvPr/>
              </p:nvSpPr>
              <p:spPr>
                <a:xfrm>
                  <a:off x="149828" y="1196003"/>
                  <a:ext cx="1908361" cy="979940"/>
                </a:xfrm>
                <a:custGeom>
                  <a:avLst/>
                  <a:gdLst>
                    <a:gd name="connsiteX0" fmla="*/ 0 w 1908361"/>
                    <a:gd name="connsiteY0" fmla="*/ 181474 h 1088822"/>
                    <a:gd name="connsiteX1" fmla="*/ 181474 w 1908361"/>
                    <a:gd name="connsiteY1" fmla="*/ 0 h 1088822"/>
                    <a:gd name="connsiteX2" fmla="*/ 1726887 w 1908361"/>
                    <a:gd name="connsiteY2" fmla="*/ 0 h 1088822"/>
                    <a:gd name="connsiteX3" fmla="*/ 1908361 w 1908361"/>
                    <a:gd name="connsiteY3" fmla="*/ 181474 h 1088822"/>
                    <a:gd name="connsiteX4" fmla="*/ 1908361 w 1908361"/>
                    <a:gd name="connsiteY4" fmla="*/ 907348 h 1088822"/>
                    <a:gd name="connsiteX5" fmla="*/ 1726887 w 1908361"/>
                    <a:gd name="connsiteY5" fmla="*/ 1088822 h 1088822"/>
                    <a:gd name="connsiteX6" fmla="*/ 181474 w 1908361"/>
                    <a:gd name="connsiteY6" fmla="*/ 1088822 h 1088822"/>
                    <a:gd name="connsiteX7" fmla="*/ 0 w 1908361"/>
                    <a:gd name="connsiteY7" fmla="*/ 907348 h 1088822"/>
                    <a:gd name="connsiteX8" fmla="*/ 0 w 1908361"/>
                    <a:gd name="connsiteY8" fmla="*/ 181474 h 10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8361" h="1088822">
                      <a:moveTo>
                        <a:pt x="0" y="181474"/>
                      </a:moveTo>
                      <a:cubicBezTo>
                        <a:pt x="0" y="81249"/>
                        <a:pt x="81249" y="0"/>
                        <a:pt x="181474" y="0"/>
                      </a:cubicBezTo>
                      <a:lnTo>
                        <a:pt x="1726887" y="0"/>
                      </a:lnTo>
                      <a:cubicBezTo>
                        <a:pt x="1827112" y="0"/>
                        <a:pt x="1908361" y="81249"/>
                        <a:pt x="1908361" y="181474"/>
                      </a:cubicBezTo>
                      <a:lnTo>
                        <a:pt x="1908361" y="907348"/>
                      </a:lnTo>
                      <a:cubicBezTo>
                        <a:pt x="1908361" y="1007573"/>
                        <a:pt x="1827112" y="1088822"/>
                        <a:pt x="1726887" y="1088822"/>
                      </a:cubicBezTo>
                      <a:lnTo>
                        <a:pt x="181474" y="1088822"/>
                      </a:lnTo>
                      <a:cubicBezTo>
                        <a:pt x="81249" y="1088822"/>
                        <a:pt x="0" y="1007573"/>
                        <a:pt x="0" y="907348"/>
                      </a:cubicBezTo>
                      <a:lnTo>
                        <a:pt x="0" y="181474"/>
                      </a:lnTo>
                      <a:close/>
                    </a:path>
                  </a:pathLst>
                </a:custGeom>
                <a:blipFill>
                  <a:blip r:embed="rId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Freeform 18">
                  <a:extLst>
                    <a:ext uri="{FF2B5EF4-FFF2-40B4-BE49-F238E27FC236}">
                      <a16:creationId xmlns:a16="http://schemas.microsoft.com/office/drawing/2014/main" id="{37A5FF9D-29F8-6CF9-7F65-6E831AF728BB}"/>
                    </a:ext>
                  </a:extLst>
                </p:cNvPr>
                <p:cNvSpPr/>
                <p:nvPr/>
              </p:nvSpPr>
              <p:spPr>
                <a:xfrm>
                  <a:off x="2064544" y="2354892"/>
                  <a:ext cx="4387783" cy="871058"/>
                </a:xfrm>
                <a:custGeom>
                  <a:avLst/>
                  <a:gdLst>
                    <a:gd name="connsiteX0" fmla="*/ 145179 w 871057"/>
                    <a:gd name="connsiteY0" fmla="*/ 0 h 4387782"/>
                    <a:gd name="connsiteX1" fmla="*/ 725878 w 871057"/>
                    <a:gd name="connsiteY1" fmla="*/ 0 h 4387782"/>
                    <a:gd name="connsiteX2" fmla="*/ 871057 w 871057"/>
                    <a:gd name="connsiteY2" fmla="*/ 145179 h 4387782"/>
                    <a:gd name="connsiteX3" fmla="*/ 871057 w 871057"/>
                    <a:gd name="connsiteY3" fmla="*/ 4387782 h 4387782"/>
                    <a:gd name="connsiteX4" fmla="*/ 871057 w 871057"/>
                    <a:gd name="connsiteY4" fmla="*/ 4387782 h 4387782"/>
                    <a:gd name="connsiteX5" fmla="*/ 0 w 871057"/>
                    <a:gd name="connsiteY5" fmla="*/ 4387782 h 4387782"/>
                    <a:gd name="connsiteX6" fmla="*/ 0 w 871057"/>
                    <a:gd name="connsiteY6" fmla="*/ 4387782 h 4387782"/>
                    <a:gd name="connsiteX7" fmla="*/ 0 w 871057"/>
                    <a:gd name="connsiteY7" fmla="*/ 145179 h 4387782"/>
                    <a:gd name="connsiteX8" fmla="*/ 145179 w 871057"/>
                    <a:gd name="connsiteY8" fmla="*/ 0 h 4387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057" h="4387782">
                      <a:moveTo>
                        <a:pt x="871057" y="731313"/>
                      </a:moveTo>
                      <a:lnTo>
                        <a:pt x="871057" y="3656469"/>
                      </a:lnTo>
                      <a:cubicBezTo>
                        <a:pt x="871057" y="4060360"/>
                        <a:pt x="858153" y="4387779"/>
                        <a:pt x="842236" y="4387779"/>
                      </a:cubicBezTo>
                      <a:lnTo>
                        <a:pt x="0" y="4387779"/>
                      </a:lnTo>
                      <a:lnTo>
                        <a:pt x="0" y="4387779"/>
                      </a:lnTo>
                      <a:lnTo>
                        <a:pt x="0" y="3"/>
                      </a:lnTo>
                      <a:lnTo>
                        <a:pt x="0" y="3"/>
                      </a:lnTo>
                      <a:lnTo>
                        <a:pt x="842236" y="3"/>
                      </a:lnTo>
                      <a:cubicBezTo>
                        <a:pt x="858153" y="3"/>
                        <a:pt x="871057" y="327422"/>
                        <a:pt x="871057" y="731313"/>
                      </a:cubicBezTo>
                      <a:close/>
                    </a:path>
                  </a:pathLst>
                </a:custGeom>
                <a:solidFill>
                  <a:schemeClr val="tx2">
                    <a:lumMod val="20000"/>
                    <a:lumOff val="80000"/>
                    <a:alpha val="32688"/>
                  </a:schemeClr>
                </a:solidFill>
                <a:ln>
                  <a:noFill/>
                </a:ln>
              </p:spPr>
              <p:style>
                <a:lnRef idx="2">
                  <a:schemeClr val="accent4">
                    <a:tint val="40000"/>
                    <a:alpha val="90000"/>
                    <a:hueOff val="-9204319"/>
                    <a:satOff val="14709"/>
                    <a:lumOff val="757"/>
                    <a:alphaOff val="0"/>
                  </a:schemeClr>
                </a:lnRef>
                <a:fillRef idx="1">
                  <a:scrgbClr r="0" g="0" b="0"/>
                </a:fillRef>
                <a:effectRef idx="0">
                  <a:schemeClr val="accent4">
                    <a:tint val="40000"/>
                    <a:alpha val="90000"/>
                    <a:hueOff val="-9204319"/>
                    <a:satOff val="14709"/>
                    <a:lumOff val="757"/>
                    <a:alphaOff val="0"/>
                  </a:schemeClr>
                </a:effectRef>
                <a:fontRef idx="minor">
                  <a:schemeClr val="dk1">
                    <a:hueOff val="0"/>
                    <a:satOff val="0"/>
                    <a:lumOff val="0"/>
                    <a:alphaOff val="0"/>
                  </a:schemeClr>
                </a:fontRef>
              </p:style>
              <p:txBody>
                <a:bodyPr spcFirstLastPara="0" vert="horz" wrap="square" lIns="49531" tIns="67286" rIns="92051" bIns="67287" numCol="1" spcCol="1270" anchor="ctr" anchorCtr="0">
                  <a:noAutofit/>
                </a:bodyPr>
                <a:lstStyle/>
                <a:p>
                  <a:pPr marL="114300" lvl="1" indent="-114300" algn="l" defTabSz="577850">
                    <a:lnSpc>
                      <a:spcPct val="90000"/>
                    </a:lnSpc>
                    <a:spcBef>
                      <a:spcPct val="0"/>
                    </a:spcBef>
                    <a:spcAft>
                      <a:spcPct val="15000"/>
                    </a:spcAft>
                    <a:buChar char="•"/>
                  </a:pPr>
                  <a:r>
                    <a:rPr lang="en-US" sz="1400" kern="1200" baseline="0"/>
                    <a:t>Livestock, landfills, oil/gas extraction, rice paddies</a:t>
                  </a:r>
                  <a:endParaRPr lang="en-US" sz="1400" kern="1200"/>
                </a:p>
                <a:p>
                  <a:pPr marL="114300" lvl="1" indent="-114300" algn="l" defTabSz="577850">
                    <a:lnSpc>
                      <a:spcPct val="90000"/>
                    </a:lnSpc>
                    <a:spcBef>
                      <a:spcPct val="0"/>
                    </a:spcBef>
                    <a:spcAft>
                      <a:spcPct val="15000"/>
                    </a:spcAft>
                    <a:buChar char="•"/>
                  </a:pPr>
                  <a:r>
                    <a:rPr lang="en-US" sz="1400" kern="1200"/>
                    <a:t>Atmospheric lifetime: ~12 years</a:t>
                  </a:r>
                </a:p>
                <a:p>
                  <a:pPr marL="114300" lvl="1" indent="-114300" algn="l" defTabSz="577850">
                    <a:lnSpc>
                      <a:spcPct val="90000"/>
                    </a:lnSpc>
                    <a:spcBef>
                      <a:spcPct val="0"/>
                    </a:spcBef>
                    <a:spcAft>
                      <a:spcPct val="15000"/>
                    </a:spcAft>
                    <a:buChar char="•"/>
                  </a:pPr>
                  <a:r>
                    <a:rPr lang="en-US" sz="1400" kern="1200"/>
                    <a:t>84x more potent than </a:t>
                  </a:r>
                  <a14:m>
                    <m:oMath xmlns:m="http://schemas.openxmlformats.org/officeDocument/2006/math">
                      <m:sSub>
                        <m:sSubPr>
                          <m:ctrlPr>
                            <a:rPr lang="en-US" sz="1400" i="1" kern="1200" smtClean="0">
                              <a:latin typeface="Cambria Math" panose="02040503050406030204" pitchFamily="18" charset="0"/>
                            </a:rPr>
                          </m:ctrlPr>
                        </m:sSubPr>
                        <m:e>
                          <m:r>
                            <m:rPr>
                              <m:nor/>
                            </m:rPr>
                            <a:rPr lang="en-US" sz="1400" b="0" i="0" kern="1200" smtClean="0"/>
                            <m:t>CO</m:t>
                          </m:r>
                        </m:e>
                        <m:sub>
                          <m:r>
                            <a:rPr lang="en-US" sz="1400" b="0" i="1" kern="1200" smtClean="0">
                              <a:latin typeface="Cambria Math" panose="02040503050406030204" pitchFamily="18" charset="0"/>
                            </a:rPr>
                            <m:t>2</m:t>
                          </m:r>
                        </m:sub>
                      </m:sSub>
                    </m:oMath>
                  </a14:m>
                  <a:endParaRPr lang="en-US" sz="1400" kern="1200"/>
                </a:p>
              </p:txBody>
            </p:sp>
          </mc:Choice>
          <mc:Fallback xmlns="">
            <p:sp>
              <p:nvSpPr>
                <p:cNvPr id="19" name="Freeform 18">
                  <a:extLst>
                    <a:ext uri="{FF2B5EF4-FFF2-40B4-BE49-F238E27FC236}">
                      <a16:creationId xmlns:a16="http://schemas.microsoft.com/office/drawing/2014/main" id="{37A5FF9D-29F8-6CF9-7F65-6E831AF728BB}"/>
                    </a:ext>
                  </a:extLst>
                </p:cNvPr>
                <p:cNvSpPr>
                  <a:spLocks noRot="1" noChangeAspect="1" noMove="1" noResize="1" noEditPoints="1" noAdjustHandles="1" noChangeArrowheads="1" noChangeShapeType="1" noTextEdit="1"/>
                </p:cNvSpPr>
                <p:nvPr/>
              </p:nvSpPr>
              <p:spPr>
                <a:xfrm>
                  <a:off x="2064544" y="2354892"/>
                  <a:ext cx="4387783" cy="871058"/>
                </a:xfrm>
                <a:custGeom>
                  <a:avLst/>
                  <a:gdLst>
                    <a:gd name="connsiteX0" fmla="*/ 145179 w 871057"/>
                    <a:gd name="connsiteY0" fmla="*/ 0 h 4387782"/>
                    <a:gd name="connsiteX1" fmla="*/ 725878 w 871057"/>
                    <a:gd name="connsiteY1" fmla="*/ 0 h 4387782"/>
                    <a:gd name="connsiteX2" fmla="*/ 871057 w 871057"/>
                    <a:gd name="connsiteY2" fmla="*/ 145179 h 4387782"/>
                    <a:gd name="connsiteX3" fmla="*/ 871057 w 871057"/>
                    <a:gd name="connsiteY3" fmla="*/ 4387782 h 4387782"/>
                    <a:gd name="connsiteX4" fmla="*/ 871057 w 871057"/>
                    <a:gd name="connsiteY4" fmla="*/ 4387782 h 4387782"/>
                    <a:gd name="connsiteX5" fmla="*/ 0 w 871057"/>
                    <a:gd name="connsiteY5" fmla="*/ 4387782 h 4387782"/>
                    <a:gd name="connsiteX6" fmla="*/ 0 w 871057"/>
                    <a:gd name="connsiteY6" fmla="*/ 4387782 h 4387782"/>
                    <a:gd name="connsiteX7" fmla="*/ 0 w 871057"/>
                    <a:gd name="connsiteY7" fmla="*/ 145179 h 4387782"/>
                    <a:gd name="connsiteX8" fmla="*/ 145179 w 871057"/>
                    <a:gd name="connsiteY8" fmla="*/ 0 h 4387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057" h="4387782">
                      <a:moveTo>
                        <a:pt x="871057" y="731313"/>
                      </a:moveTo>
                      <a:lnTo>
                        <a:pt x="871057" y="3656469"/>
                      </a:lnTo>
                      <a:cubicBezTo>
                        <a:pt x="871057" y="4060360"/>
                        <a:pt x="858153" y="4387779"/>
                        <a:pt x="842236" y="4387779"/>
                      </a:cubicBezTo>
                      <a:lnTo>
                        <a:pt x="0" y="4387779"/>
                      </a:lnTo>
                      <a:lnTo>
                        <a:pt x="0" y="4387779"/>
                      </a:lnTo>
                      <a:lnTo>
                        <a:pt x="0" y="3"/>
                      </a:lnTo>
                      <a:lnTo>
                        <a:pt x="0" y="3"/>
                      </a:lnTo>
                      <a:lnTo>
                        <a:pt x="842236" y="3"/>
                      </a:lnTo>
                      <a:cubicBezTo>
                        <a:pt x="858153" y="3"/>
                        <a:pt x="871057" y="327422"/>
                        <a:pt x="871057" y="731313"/>
                      </a:cubicBezTo>
                      <a:close/>
                    </a:path>
                  </a:pathLst>
                </a:custGeom>
                <a:blipFill>
                  <a:blip r:embed="rId4"/>
                  <a:stretch>
                    <a:fillRect l="-138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Freeform 19">
                  <a:extLst>
                    <a:ext uri="{FF2B5EF4-FFF2-40B4-BE49-F238E27FC236}">
                      <a16:creationId xmlns:a16="http://schemas.microsoft.com/office/drawing/2014/main" id="{9F56BBE8-A848-2F51-72AF-B73D38A12ACB}"/>
                    </a:ext>
                  </a:extLst>
                </p:cNvPr>
                <p:cNvSpPr/>
                <p:nvPr/>
              </p:nvSpPr>
              <p:spPr>
                <a:xfrm>
                  <a:off x="149828" y="2300451"/>
                  <a:ext cx="1914716" cy="979940"/>
                </a:xfrm>
                <a:custGeom>
                  <a:avLst/>
                  <a:gdLst>
                    <a:gd name="connsiteX0" fmla="*/ 0 w 1914716"/>
                    <a:gd name="connsiteY0" fmla="*/ 181474 h 1088822"/>
                    <a:gd name="connsiteX1" fmla="*/ 181474 w 1914716"/>
                    <a:gd name="connsiteY1" fmla="*/ 0 h 1088822"/>
                    <a:gd name="connsiteX2" fmla="*/ 1733242 w 1914716"/>
                    <a:gd name="connsiteY2" fmla="*/ 0 h 1088822"/>
                    <a:gd name="connsiteX3" fmla="*/ 1914716 w 1914716"/>
                    <a:gd name="connsiteY3" fmla="*/ 181474 h 1088822"/>
                    <a:gd name="connsiteX4" fmla="*/ 1914716 w 1914716"/>
                    <a:gd name="connsiteY4" fmla="*/ 907348 h 1088822"/>
                    <a:gd name="connsiteX5" fmla="*/ 1733242 w 1914716"/>
                    <a:gd name="connsiteY5" fmla="*/ 1088822 h 1088822"/>
                    <a:gd name="connsiteX6" fmla="*/ 181474 w 1914716"/>
                    <a:gd name="connsiteY6" fmla="*/ 1088822 h 1088822"/>
                    <a:gd name="connsiteX7" fmla="*/ 0 w 1914716"/>
                    <a:gd name="connsiteY7" fmla="*/ 907348 h 1088822"/>
                    <a:gd name="connsiteX8" fmla="*/ 0 w 1914716"/>
                    <a:gd name="connsiteY8" fmla="*/ 181474 h 10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716" h="1088822">
                      <a:moveTo>
                        <a:pt x="0" y="181474"/>
                      </a:moveTo>
                      <a:cubicBezTo>
                        <a:pt x="0" y="81249"/>
                        <a:pt x="81249" y="0"/>
                        <a:pt x="181474" y="0"/>
                      </a:cubicBezTo>
                      <a:lnTo>
                        <a:pt x="1733242" y="0"/>
                      </a:lnTo>
                      <a:cubicBezTo>
                        <a:pt x="1833467" y="0"/>
                        <a:pt x="1914716" y="81249"/>
                        <a:pt x="1914716" y="181474"/>
                      </a:cubicBezTo>
                      <a:lnTo>
                        <a:pt x="1914716" y="907348"/>
                      </a:lnTo>
                      <a:cubicBezTo>
                        <a:pt x="1914716" y="1007573"/>
                        <a:pt x="1833467" y="1088822"/>
                        <a:pt x="1733242" y="1088822"/>
                      </a:cubicBezTo>
                      <a:lnTo>
                        <a:pt x="181474" y="1088822"/>
                      </a:lnTo>
                      <a:cubicBezTo>
                        <a:pt x="81249" y="1088822"/>
                        <a:pt x="0" y="1007573"/>
                        <a:pt x="0" y="907348"/>
                      </a:cubicBezTo>
                      <a:lnTo>
                        <a:pt x="0" y="181474"/>
                      </a:lnTo>
                      <a:close/>
                    </a:path>
                  </a:pathLst>
                </a:custGeom>
                <a:solidFill>
                  <a:schemeClr val="accent1"/>
                </a:solidFill>
                <a:ln>
                  <a:noFill/>
                </a:ln>
              </p:spPr>
              <p:style>
                <a:lnRef idx="2">
                  <a:schemeClr val="lt1">
                    <a:hueOff val="0"/>
                    <a:satOff val="0"/>
                    <a:lumOff val="0"/>
                    <a:alphaOff val="0"/>
                  </a:schemeClr>
                </a:lnRef>
                <a:fillRef idx="1">
                  <a:scrgbClr r="0" g="0" b="0"/>
                </a:fillRef>
                <a:effectRef idx="0">
                  <a:schemeClr val="accent4">
                    <a:hueOff val="-8898244"/>
                    <a:satOff val="22690"/>
                    <a:lumOff val="-1569"/>
                    <a:alphaOff val="0"/>
                  </a:schemeClr>
                </a:effectRef>
                <a:fontRef idx="minor">
                  <a:schemeClr val="lt1"/>
                </a:fontRef>
              </p:style>
              <p:txBody>
                <a:bodyPr spcFirstLastPara="0" vert="horz" wrap="square" lIns="140782" tIns="96967" rIns="140782" bIns="96967" numCol="1" spcCol="1270" anchor="ctr" anchorCtr="0">
                  <a:noAutofit/>
                </a:bodyPr>
                <a:lstStyle/>
                <a:p>
                  <a:pPr marL="0" lvl="0" indent="0" algn="ctr" defTabSz="1022350">
                    <a:lnSpc>
                      <a:spcPct val="90000"/>
                    </a:lnSpc>
                    <a:spcBef>
                      <a:spcPct val="0"/>
                    </a:spcBef>
                    <a:spcAft>
                      <a:spcPct val="35000"/>
                    </a:spcAft>
                    <a:buNone/>
                  </a:pPr>
                  <a:r>
                    <a:rPr lang="en-US" sz="1600" b="1" kern="1200"/>
                    <a:t>Methane </a:t>
                  </a:r>
                  <a:br>
                    <a:rPr lang="en-US" sz="1600" b="1" kern="1200"/>
                  </a:br>
                  <a14:m>
                    <m:oMathPara xmlns:m="http://schemas.openxmlformats.org/officeDocument/2006/math">
                      <m:oMathParaPr>
                        <m:jc m:val="centerGroup"/>
                      </m:oMathParaPr>
                      <m:oMath xmlns:m="http://schemas.openxmlformats.org/officeDocument/2006/math">
                        <m:sSub>
                          <m:sSubPr>
                            <m:ctrlPr>
                              <a:rPr lang="en-US" sz="1600" b="1" i="1">
                                <a:latin typeface="Cambria Math" panose="02040503050406030204" pitchFamily="18" charset="0"/>
                              </a:rPr>
                            </m:ctrlPr>
                          </m:sSubPr>
                          <m:e>
                            <m:r>
                              <m:rPr>
                                <m:nor/>
                              </m:rPr>
                              <a:rPr lang="en-US" sz="1600" b="1" i="0" smtClean="0"/>
                              <m:t>CH</m:t>
                            </m:r>
                          </m:e>
                          <m:sub>
                            <m:r>
                              <a:rPr lang="en-US" sz="1600" b="1" i="1" smtClean="0">
                                <a:latin typeface="Cambria Math" panose="02040503050406030204" pitchFamily="18" charset="0"/>
                              </a:rPr>
                              <m:t>𝟒</m:t>
                            </m:r>
                          </m:sub>
                        </m:sSub>
                      </m:oMath>
                    </m:oMathPara>
                  </a14:m>
                  <a:endParaRPr lang="en-US" sz="1600" kern="1200"/>
                </a:p>
              </p:txBody>
            </p:sp>
          </mc:Choice>
          <mc:Fallback xmlns="">
            <p:sp>
              <p:nvSpPr>
                <p:cNvPr id="20" name="Freeform 19">
                  <a:extLst>
                    <a:ext uri="{FF2B5EF4-FFF2-40B4-BE49-F238E27FC236}">
                      <a16:creationId xmlns:a16="http://schemas.microsoft.com/office/drawing/2014/main" id="{9F56BBE8-A848-2F51-72AF-B73D38A12ACB}"/>
                    </a:ext>
                  </a:extLst>
                </p:cNvPr>
                <p:cNvSpPr>
                  <a:spLocks noRot="1" noChangeAspect="1" noMove="1" noResize="1" noEditPoints="1" noAdjustHandles="1" noChangeArrowheads="1" noChangeShapeType="1" noTextEdit="1"/>
                </p:cNvSpPr>
                <p:nvPr/>
              </p:nvSpPr>
              <p:spPr>
                <a:xfrm>
                  <a:off x="149828" y="2300451"/>
                  <a:ext cx="1914716" cy="979940"/>
                </a:xfrm>
                <a:custGeom>
                  <a:avLst/>
                  <a:gdLst>
                    <a:gd name="connsiteX0" fmla="*/ 0 w 1914716"/>
                    <a:gd name="connsiteY0" fmla="*/ 181474 h 1088822"/>
                    <a:gd name="connsiteX1" fmla="*/ 181474 w 1914716"/>
                    <a:gd name="connsiteY1" fmla="*/ 0 h 1088822"/>
                    <a:gd name="connsiteX2" fmla="*/ 1733242 w 1914716"/>
                    <a:gd name="connsiteY2" fmla="*/ 0 h 1088822"/>
                    <a:gd name="connsiteX3" fmla="*/ 1914716 w 1914716"/>
                    <a:gd name="connsiteY3" fmla="*/ 181474 h 1088822"/>
                    <a:gd name="connsiteX4" fmla="*/ 1914716 w 1914716"/>
                    <a:gd name="connsiteY4" fmla="*/ 907348 h 1088822"/>
                    <a:gd name="connsiteX5" fmla="*/ 1733242 w 1914716"/>
                    <a:gd name="connsiteY5" fmla="*/ 1088822 h 1088822"/>
                    <a:gd name="connsiteX6" fmla="*/ 181474 w 1914716"/>
                    <a:gd name="connsiteY6" fmla="*/ 1088822 h 1088822"/>
                    <a:gd name="connsiteX7" fmla="*/ 0 w 1914716"/>
                    <a:gd name="connsiteY7" fmla="*/ 907348 h 1088822"/>
                    <a:gd name="connsiteX8" fmla="*/ 0 w 1914716"/>
                    <a:gd name="connsiteY8" fmla="*/ 181474 h 10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716" h="1088822">
                      <a:moveTo>
                        <a:pt x="0" y="181474"/>
                      </a:moveTo>
                      <a:cubicBezTo>
                        <a:pt x="0" y="81249"/>
                        <a:pt x="81249" y="0"/>
                        <a:pt x="181474" y="0"/>
                      </a:cubicBezTo>
                      <a:lnTo>
                        <a:pt x="1733242" y="0"/>
                      </a:lnTo>
                      <a:cubicBezTo>
                        <a:pt x="1833467" y="0"/>
                        <a:pt x="1914716" y="81249"/>
                        <a:pt x="1914716" y="181474"/>
                      </a:cubicBezTo>
                      <a:lnTo>
                        <a:pt x="1914716" y="907348"/>
                      </a:lnTo>
                      <a:cubicBezTo>
                        <a:pt x="1914716" y="1007573"/>
                        <a:pt x="1833467" y="1088822"/>
                        <a:pt x="1733242" y="1088822"/>
                      </a:cubicBezTo>
                      <a:lnTo>
                        <a:pt x="181474" y="1088822"/>
                      </a:lnTo>
                      <a:cubicBezTo>
                        <a:pt x="81249" y="1088822"/>
                        <a:pt x="0" y="1007573"/>
                        <a:pt x="0" y="907348"/>
                      </a:cubicBezTo>
                      <a:lnTo>
                        <a:pt x="0" y="181474"/>
                      </a:lnTo>
                      <a:close/>
                    </a:path>
                  </a:pathLst>
                </a:cu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Freeform 20">
                  <a:extLst>
                    <a:ext uri="{FF2B5EF4-FFF2-40B4-BE49-F238E27FC236}">
                      <a16:creationId xmlns:a16="http://schemas.microsoft.com/office/drawing/2014/main" id="{DFB09FD8-5A72-9239-3D6B-881A23F83517}"/>
                    </a:ext>
                  </a:extLst>
                </p:cNvPr>
                <p:cNvSpPr/>
                <p:nvPr/>
              </p:nvSpPr>
              <p:spPr>
                <a:xfrm>
                  <a:off x="2042383" y="3459340"/>
                  <a:ext cx="4410009" cy="871058"/>
                </a:xfrm>
                <a:custGeom>
                  <a:avLst/>
                  <a:gdLst>
                    <a:gd name="connsiteX0" fmla="*/ 145179 w 871057"/>
                    <a:gd name="connsiteY0" fmla="*/ 0 h 4410008"/>
                    <a:gd name="connsiteX1" fmla="*/ 725878 w 871057"/>
                    <a:gd name="connsiteY1" fmla="*/ 0 h 4410008"/>
                    <a:gd name="connsiteX2" fmla="*/ 871057 w 871057"/>
                    <a:gd name="connsiteY2" fmla="*/ 145179 h 4410008"/>
                    <a:gd name="connsiteX3" fmla="*/ 871057 w 871057"/>
                    <a:gd name="connsiteY3" fmla="*/ 4410008 h 4410008"/>
                    <a:gd name="connsiteX4" fmla="*/ 871057 w 871057"/>
                    <a:gd name="connsiteY4" fmla="*/ 4410008 h 4410008"/>
                    <a:gd name="connsiteX5" fmla="*/ 0 w 871057"/>
                    <a:gd name="connsiteY5" fmla="*/ 4410008 h 4410008"/>
                    <a:gd name="connsiteX6" fmla="*/ 0 w 871057"/>
                    <a:gd name="connsiteY6" fmla="*/ 4410008 h 4410008"/>
                    <a:gd name="connsiteX7" fmla="*/ 0 w 871057"/>
                    <a:gd name="connsiteY7" fmla="*/ 145179 h 4410008"/>
                    <a:gd name="connsiteX8" fmla="*/ 145179 w 871057"/>
                    <a:gd name="connsiteY8" fmla="*/ 0 h 4410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057" h="4410008">
                      <a:moveTo>
                        <a:pt x="871057" y="735017"/>
                      </a:moveTo>
                      <a:lnTo>
                        <a:pt x="871057" y="3674991"/>
                      </a:lnTo>
                      <a:cubicBezTo>
                        <a:pt x="871057" y="4080927"/>
                        <a:pt x="858218" y="4410005"/>
                        <a:pt x="842381" y="4410005"/>
                      </a:cubicBezTo>
                      <a:lnTo>
                        <a:pt x="0" y="4410005"/>
                      </a:lnTo>
                      <a:lnTo>
                        <a:pt x="0" y="4410005"/>
                      </a:lnTo>
                      <a:lnTo>
                        <a:pt x="0" y="3"/>
                      </a:lnTo>
                      <a:lnTo>
                        <a:pt x="0" y="3"/>
                      </a:lnTo>
                      <a:lnTo>
                        <a:pt x="842381" y="3"/>
                      </a:lnTo>
                      <a:cubicBezTo>
                        <a:pt x="858218" y="3"/>
                        <a:pt x="871057" y="329081"/>
                        <a:pt x="871057" y="735017"/>
                      </a:cubicBezTo>
                      <a:close/>
                    </a:path>
                  </a:pathLst>
                </a:custGeom>
                <a:solidFill>
                  <a:schemeClr val="accent2">
                    <a:lumMod val="20000"/>
                    <a:lumOff val="80000"/>
                    <a:alpha val="33351"/>
                  </a:schemeClr>
                </a:solidFill>
                <a:ln>
                  <a:noFill/>
                </a:ln>
              </p:spPr>
              <p:style>
                <a:lnRef idx="2">
                  <a:schemeClr val="accent4">
                    <a:tint val="40000"/>
                    <a:alpha val="90000"/>
                    <a:hueOff val="-18408638"/>
                    <a:satOff val="29417"/>
                    <a:lumOff val="1515"/>
                    <a:alphaOff val="0"/>
                  </a:schemeClr>
                </a:lnRef>
                <a:fillRef idx="1">
                  <a:scrgbClr r="0" g="0" b="0"/>
                </a:fillRef>
                <a:effectRef idx="0">
                  <a:schemeClr val="accent4">
                    <a:tint val="40000"/>
                    <a:alpha val="90000"/>
                    <a:hueOff val="-18408638"/>
                    <a:satOff val="29417"/>
                    <a:lumOff val="1515"/>
                    <a:alphaOff val="0"/>
                  </a:schemeClr>
                </a:effectRef>
                <a:fontRef idx="minor">
                  <a:schemeClr val="dk1">
                    <a:hueOff val="0"/>
                    <a:satOff val="0"/>
                    <a:lumOff val="0"/>
                    <a:alphaOff val="0"/>
                  </a:schemeClr>
                </a:fontRef>
              </p:style>
              <p:txBody>
                <a:bodyPr spcFirstLastPara="0" vert="horz" wrap="square" lIns="49531" tIns="67287" rIns="92051" bIns="67286" numCol="1" spcCol="1270" anchor="ctr" anchorCtr="0">
                  <a:noAutofit/>
                </a:bodyPr>
                <a:lstStyle/>
                <a:p>
                  <a:pPr marL="114300" lvl="1" indent="-114300" algn="l" defTabSz="577850">
                    <a:lnSpc>
                      <a:spcPct val="90000"/>
                    </a:lnSpc>
                    <a:spcBef>
                      <a:spcPct val="0"/>
                    </a:spcBef>
                    <a:spcAft>
                      <a:spcPct val="15000"/>
                    </a:spcAft>
                    <a:buChar char="•"/>
                  </a:pPr>
                  <a:r>
                    <a:rPr lang="en-US" sz="1400" kern="1200"/>
                    <a:t>Fertilizers, livestock, industrial activity, burning fossil fuels</a:t>
                  </a:r>
                </a:p>
                <a:p>
                  <a:pPr marL="114300" lvl="1" indent="-114300" algn="l" defTabSz="577850">
                    <a:lnSpc>
                      <a:spcPct val="90000"/>
                    </a:lnSpc>
                    <a:spcBef>
                      <a:spcPct val="0"/>
                    </a:spcBef>
                    <a:spcAft>
                      <a:spcPct val="15000"/>
                    </a:spcAft>
                    <a:buChar char="•"/>
                  </a:pPr>
                  <a:r>
                    <a:rPr lang="en-US" sz="1400" kern="1200"/>
                    <a:t>Atmospheric lifetime: ~120 years</a:t>
                  </a:r>
                </a:p>
                <a:p>
                  <a:pPr marL="114300" lvl="1" indent="-114300" defTabSz="577850">
                    <a:lnSpc>
                      <a:spcPct val="90000"/>
                    </a:lnSpc>
                    <a:spcBef>
                      <a:spcPct val="0"/>
                    </a:spcBef>
                    <a:spcAft>
                      <a:spcPct val="15000"/>
                    </a:spcAft>
                    <a:buChar char="•"/>
                  </a:pPr>
                  <a:r>
                    <a:rPr lang="en-US" sz="1400" kern="1200"/>
                    <a:t>284x more potent than </a:t>
                  </a:r>
                  <a14:m>
                    <m:oMath xmlns:m="http://schemas.openxmlformats.org/officeDocument/2006/math">
                      <m:sSub>
                        <m:sSubPr>
                          <m:ctrlPr>
                            <a:rPr lang="en-US" sz="1400" i="1">
                              <a:latin typeface="Cambria Math" panose="02040503050406030204" pitchFamily="18" charset="0"/>
                            </a:rPr>
                          </m:ctrlPr>
                        </m:sSubPr>
                        <m:e>
                          <m:r>
                            <m:rPr>
                              <m:nor/>
                            </m:rPr>
                            <a:rPr lang="en-US" sz="1400"/>
                            <m:t>CO</m:t>
                          </m:r>
                        </m:e>
                        <m:sub>
                          <m:r>
                            <a:rPr lang="en-US" sz="1400" i="1">
                              <a:latin typeface="Cambria Math" panose="02040503050406030204" pitchFamily="18" charset="0"/>
                            </a:rPr>
                            <m:t>2</m:t>
                          </m:r>
                        </m:sub>
                      </m:sSub>
                    </m:oMath>
                  </a14:m>
                  <a:endParaRPr lang="en-US" sz="1400" kern="1200"/>
                </a:p>
              </p:txBody>
            </p:sp>
          </mc:Choice>
          <mc:Fallback xmlns="">
            <p:sp>
              <p:nvSpPr>
                <p:cNvPr id="21" name="Freeform 20">
                  <a:extLst>
                    <a:ext uri="{FF2B5EF4-FFF2-40B4-BE49-F238E27FC236}">
                      <a16:creationId xmlns:a16="http://schemas.microsoft.com/office/drawing/2014/main" id="{DFB09FD8-5A72-9239-3D6B-881A23F83517}"/>
                    </a:ext>
                  </a:extLst>
                </p:cNvPr>
                <p:cNvSpPr>
                  <a:spLocks noRot="1" noChangeAspect="1" noMove="1" noResize="1" noEditPoints="1" noAdjustHandles="1" noChangeArrowheads="1" noChangeShapeType="1" noTextEdit="1"/>
                </p:cNvSpPr>
                <p:nvPr/>
              </p:nvSpPr>
              <p:spPr>
                <a:xfrm>
                  <a:off x="2042383" y="3459340"/>
                  <a:ext cx="4410009" cy="871058"/>
                </a:xfrm>
                <a:custGeom>
                  <a:avLst/>
                  <a:gdLst>
                    <a:gd name="connsiteX0" fmla="*/ 145179 w 871057"/>
                    <a:gd name="connsiteY0" fmla="*/ 0 h 4410008"/>
                    <a:gd name="connsiteX1" fmla="*/ 725878 w 871057"/>
                    <a:gd name="connsiteY1" fmla="*/ 0 h 4410008"/>
                    <a:gd name="connsiteX2" fmla="*/ 871057 w 871057"/>
                    <a:gd name="connsiteY2" fmla="*/ 145179 h 4410008"/>
                    <a:gd name="connsiteX3" fmla="*/ 871057 w 871057"/>
                    <a:gd name="connsiteY3" fmla="*/ 4410008 h 4410008"/>
                    <a:gd name="connsiteX4" fmla="*/ 871057 w 871057"/>
                    <a:gd name="connsiteY4" fmla="*/ 4410008 h 4410008"/>
                    <a:gd name="connsiteX5" fmla="*/ 0 w 871057"/>
                    <a:gd name="connsiteY5" fmla="*/ 4410008 h 4410008"/>
                    <a:gd name="connsiteX6" fmla="*/ 0 w 871057"/>
                    <a:gd name="connsiteY6" fmla="*/ 4410008 h 4410008"/>
                    <a:gd name="connsiteX7" fmla="*/ 0 w 871057"/>
                    <a:gd name="connsiteY7" fmla="*/ 145179 h 4410008"/>
                    <a:gd name="connsiteX8" fmla="*/ 145179 w 871057"/>
                    <a:gd name="connsiteY8" fmla="*/ 0 h 4410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057" h="4410008">
                      <a:moveTo>
                        <a:pt x="871057" y="735017"/>
                      </a:moveTo>
                      <a:lnTo>
                        <a:pt x="871057" y="3674991"/>
                      </a:lnTo>
                      <a:cubicBezTo>
                        <a:pt x="871057" y="4080927"/>
                        <a:pt x="858218" y="4410005"/>
                        <a:pt x="842381" y="4410005"/>
                      </a:cubicBezTo>
                      <a:lnTo>
                        <a:pt x="0" y="4410005"/>
                      </a:lnTo>
                      <a:lnTo>
                        <a:pt x="0" y="4410005"/>
                      </a:lnTo>
                      <a:lnTo>
                        <a:pt x="0" y="3"/>
                      </a:lnTo>
                      <a:lnTo>
                        <a:pt x="0" y="3"/>
                      </a:lnTo>
                      <a:lnTo>
                        <a:pt x="842381" y="3"/>
                      </a:lnTo>
                      <a:cubicBezTo>
                        <a:pt x="858218" y="3"/>
                        <a:pt x="871057" y="329081"/>
                        <a:pt x="871057" y="735017"/>
                      </a:cubicBezTo>
                      <a:close/>
                    </a:path>
                  </a:pathLst>
                </a:custGeom>
                <a:blipFill>
                  <a:blip r:embed="rId6"/>
                  <a:stretch>
                    <a:fillRect l="-137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Freeform 21">
                  <a:extLst>
                    <a:ext uri="{FF2B5EF4-FFF2-40B4-BE49-F238E27FC236}">
                      <a16:creationId xmlns:a16="http://schemas.microsoft.com/office/drawing/2014/main" id="{272A5297-220B-0E07-BA58-EF79E9B38F1E}"/>
                    </a:ext>
                  </a:extLst>
                </p:cNvPr>
                <p:cNvSpPr/>
                <p:nvPr/>
              </p:nvSpPr>
              <p:spPr>
                <a:xfrm>
                  <a:off x="149313" y="3404899"/>
                  <a:ext cx="1892555" cy="979940"/>
                </a:xfrm>
                <a:custGeom>
                  <a:avLst/>
                  <a:gdLst>
                    <a:gd name="connsiteX0" fmla="*/ 0 w 1892555"/>
                    <a:gd name="connsiteY0" fmla="*/ 181474 h 1088822"/>
                    <a:gd name="connsiteX1" fmla="*/ 181474 w 1892555"/>
                    <a:gd name="connsiteY1" fmla="*/ 0 h 1088822"/>
                    <a:gd name="connsiteX2" fmla="*/ 1711081 w 1892555"/>
                    <a:gd name="connsiteY2" fmla="*/ 0 h 1088822"/>
                    <a:gd name="connsiteX3" fmla="*/ 1892555 w 1892555"/>
                    <a:gd name="connsiteY3" fmla="*/ 181474 h 1088822"/>
                    <a:gd name="connsiteX4" fmla="*/ 1892555 w 1892555"/>
                    <a:gd name="connsiteY4" fmla="*/ 907348 h 1088822"/>
                    <a:gd name="connsiteX5" fmla="*/ 1711081 w 1892555"/>
                    <a:gd name="connsiteY5" fmla="*/ 1088822 h 1088822"/>
                    <a:gd name="connsiteX6" fmla="*/ 181474 w 1892555"/>
                    <a:gd name="connsiteY6" fmla="*/ 1088822 h 1088822"/>
                    <a:gd name="connsiteX7" fmla="*/ 0 w 1892555"/>
                    <a:gd name="connsiteY7" fmla="*/ 907348 h 1088822"/>
                    <a:gd name="connsiteX8" fmla="*/ 0 w 1892555"/>
                    <a:gd name="connsiteY8" fmla="*/ 181474 h 10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555" h="1088822">
                      <a:moveTo>
                        <a:pt x="0" y="181474"/>
                      </a:moveTo>
                      <a:cubicBezTo>
                        <a:pt x="0" y="81249"/>
                        <a:pt x="81249" y="0"/>
                        <a:pt x="181474" y="0"/>
                      </a:cubicBezTo>
                      <a:lnTo>
                        <a:pt x="1711081" y="0"/>
                      </a:lnTo>
                      <a:cubicBezTo>
                        <a:pt x="1811306" y="0"/>
                        <a:pt x="1892555" y="81249"/>
                        <a:pt x="1892555" y="181474"/>
                      </a:cubicBezTo>
                      <a:lnTo>
                        <a:pt x="1892555" y="907348"/>
                      </a:lnTo>
                      <a:cubicBezTo>
                        <a:pt x="1892555" y="1007573"/>
                        <a:pt x="1811306" y="1088822"/>
                        <a:pt x="1711081" y="1088822"/>
                      </a:cubicBezTo>
                      <a:lnTo>
                        <a:pt x="181474" y="1088822"/>
                      </a:lnTo>
                      <a:cubicBezTo>
                        <a:pt x="81249" y="1088822"/>
                        <a:pt x="0" y="1007573"/>
                        <a:pt x="0" y="907348"/>
                      </a:cubicBezTo>
                      <a:lnTo>
                        <a:pt x="0" y="181474"/>
                      </a:lnTo>
                      <a:close/>
                    </a:path>
                  </a:pathLst>
                </a:custGeom>
                <a:solidFill>
                  <a:schemeClr val="accent2"/>
                </a:solidFill>
                <a:ln>
                  <a:noFill/>
                </a:ln>
              </p:spPr>
              <p:style>
                <a:lnRef idx="2">
                  <a:schemeClr val="lt1">
                    <a:hueOff val="0"/>
                    <a:satOff val="0"/>
                    <a:lumOff val="0"/>
                    <a:alphaOff val="0"/>
                  </a:schemeClr>
                </a:lnRef>
                <a:fillRef idx="1">
                  <a:scrgbClr r="0" g="0" b="0"/>
                </a:fillRef>
                <a:effectRef idx="0">
                  <a:schemeClr val="accent4">
                    <a:hueOff val="-17796487"/>
                    <a:satOff val="45381"/>
                    <a:lumOff val="-3138"/>
                    <a:alphaOff val="0"/>
                  </a:schemeClr>
                </a:effectRef>
                <a:fontRef idx="minor">
                  <a:schemeClr val="lt1"/>
                </a:fontRef>
              </p:style>
              <p:txBody>
                <a:bodyPr spcFirstLastPara="0" vert="horz" wrap="square" lIns="140782" tIns="96967" rIns="140782" bIns="96967" numCol="1" spcCol="1270" anchor="ctr" anchorCtr="0">
                  <a:noAutofit/>
                </a:bodyPr>
                <a:lstStyle/>
                <a:p>
                  <a:pPr marL="0" lvl="0" indent="0" algn="ctr" defTabSz="1022350">
                    <a:lnSpc>
                      <a:spcPct val="90000"/>
                    </a:lnSpc>
                    <a:spcBef>
                      <a:spcPct val="0"/>
                    </a:spcBef>
                    <a:spcAft>
                      <a:spcPct val="35000"/>
                    </a:spcAft>
                    <a:buNone/>
                  </a:pPr>
                  <a:r>
                    <a:rPr lang="en-US" sz="1600" b="1" kern="1200"/>
                    <a:t>Nitrous oxide</a:t>
                  </a:r>
                  <a:r>
                    <a:rPr lang="en-US" sz="1600" b="1"/>
                    <a:t> </a:t>
                  </a:r>
                  <a:br>
                    <a:rPr lang="en-US" sz="1600" b="1" i="1">
                      <a:latin typeface="Cambria Math" panose="02040503050406030204" pitchFamily="18" charset="0"/>
                    </a:rPr>
                  </a:br>
                  <a14:m>
                    <m:oMathPara xmlns:m="http://schemas.openxmlformats.org/officeDocument/2006/math">
                      <m:oMathParaPr>
                        <m:jc m:val="centerGroup"/>
                      </m:oMathParaPr>
                      <m:oMath xmlns:m="http://schemas.openxmlformats.org/officeDocument/2006/math">
                        <m:sSub>
                          <m:sSubPr>
                            <m:ctrlPr>
                              <a:rPr lang="en-US" sz="1600" b="1" i="1">
                                <a:latin typeface="Cambria Math" panose="02040503050406030204" pitchFamily="18" charset="0"/>
                              </a:rPr>
                            </m:ctrlPr>
                          </m:sSubPr>
                          <m:e>
                            <m:r>
                              <m:rPr>
                                <m:nor/>
                              </m:rPr>
                              <a:rPr lang="en-US" sz="1600" b="1" i="0" smtClean="0"/>
                              <m:t>N</m:t>
                            </m:r>
                          </m:e>
                          <m:sub>
                            <m:r>
                              <a:rPr lang="en-US" sz="1600" b="1" i="1" smtClean="0">
                                <a:latin typeface="Cambria Math" panose="02040503050406030204" pitchFamily="18" charset="0"/>
                              </a:rPr>
                              <m:t>𝟐</m:t>
                            </m:r>
                          </m:sub>
                        </m:sSub>
                        <m:r>
                          <m:rPr>
                            <m:nor/>
                          </m:rPr>
                          <a:rPr lang="en-US" sz="1600" b="1" i="0" smtClean="0"/>
                          <m:t>O</m:t>
                        </m:r>
                      </m:oMath>
                    </m:oMathPara>
                  </a14:m>
                  <a:endParaRPr lang="en-US" sz="1600" kern="1200"/>
                </a:p>
              </p:txBody>
            </p:sp>
          </mc:Choice>
          <mc:Fallback xmlns="">
            <p:sp>
              <p:nvSpPr>
                <p:cNvPr id="22" name="Freeform 21">
                  <a:extLst>
                    <a:ext uri="{FF2B5EF4-FFF2-40B4-BE49-F238E27FC236}">
                      <a16:creationId xmlns:a16="http://schemas.microsoft.com/office/drawing/2014/main" id="{272A5297-220B-0E07-BA58-EF79E9B38F1E}"/>
                    </a:ext>
                  </a:extLst>
                </p:cNvPr>
                <p:cNvSpPr>
                  <a:spLocks noRot="1" noChangeAspect="1" noMove="1" noResize="1" noEditPoints="1" noAdjustHandles="1" noChangeArrowheads="1" noChangeShapeType="1" noTextEdit="1"/>
                </p:cNvSpPr>
                <p:nvPr/>
              </p:nvSpPr>
              <p:spPr>
                <a:xfrm>
                  <a:off x="149313" y="3404899"/>
                  <a:ext cx="1892555" cy="979940"/>
                </a:xfrm>
                <a:custGeom>
                  <a:avLst/>
                  <a:gdLst>
                    <a:gd name="connsiteX0" fmla="*/ 0 w 1892555"/>
                    <a:gd name="connsiteY0" fmla="*/ 181474 h 1088822"/>
                    <a:gd name="connsiteX1" fmla="*/ 181474 w 1892555"/>
                    <a:gd name="connsiteY1" fmla="*/ 0 h 1088822"/>
                    <a:gd name="connsiteX2" fmla="*/ 1711081 w 1892555"/>
                    <a:gd name="connsiteY2" fmla="*/ 0 h 1088822"/>
                    <a:gd name="connsiteX3" fmla="*/ 1892555 w 1892555"/>
                    <a:gd name="connsiteY3" fmla="*/ 181474 h 1088822"/>
                    <a:gd name="connsiteX4" fmla="*/ 1892555 w 1892555"/>
                    <a:gd name="connsiteY4" fmla="*/ 907348 h 1088822"/>
                    <a:gd name="connsiteX5" fmla="*/ 1711081 w 1892555"/>
                    <a:gd name="connsiteY5" fmla="*/ 1088822 h 1088822"/>
                    <a:gd name="connsiteX6" fmla="*/ 181474 w 1892555"/>
                    <a:gd name="connsiteY6" fmla="*/ 1088822 h 1088822"/>
                    <a:gd name="connsiteX7" fmla="*/ 0 w 1892555"/>
                    <a:gd name="connsiteY7" fmla="*/ 907348 h 1088822"/>
                    <a:gd name="connsiteX8" fmla="*/ 0 w 1892555"/>
                    <a:gd name="connsiteY8" fmla="*/ 181474 h 10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555" h="1088822">
                      <a:moveTo>
                        <a:pt x="0" y="181474"/>
                      </a:moveTo>
                      <a:cubicBezTo>
                        <a:pt x="0" y="81249"/>
                        <a:pt x="81249" y="0"/>
                        <a:pt x="181474" y="0"/>
                      </a:cubicBezTo>
                      <a:lnTo>
                        <a:pt x="1711081" y="0"/>
                      </a:lnTo>
                      <a:cubicBezTo>
                        <a:pt x="1811306" y="0"/>
                        <a:pt x="1892555" y="81249"/>
                        <a:pt x="1892555" y="181474"/>
                      </a:cubicBezTo>
                      <a:lnTo>
                        <a:pt x="1892555" y="907348"/>
                      </a:lnTo>
                      <a:cubicBezTo>
                        <a:pt x="1892555" y="1007573"/>
                        <a:pt x="1811306" y="1088822"/>
                        <a:pt x="1711081" y="1088822"/>
                      </a:cubicBezTo>
                      <a:lnTo>
                        <a:pt x="181474" y="1088822"/>
                      </a:lnTo>
                      <a:cubicBezTo>
                        <a:pt x="81249" y="1088822"/>
                        <a:pt x="0" y="1007573"/>
                        <a:pt x="0" y="907348"/>
                      </a:cubicBezTo>
                      <a:lnTo>
                        <a:pt x="0" y="181474"/>
                      </a:lnTo>
                      <a:close/>
                    </a:path>
                  </a:pathLst>
                </a:custGeom>
                <a:blipFill>
                  <a:blip r:embed="rId7"/>
                  <a:stretch>
                    <a:fillRect/>
                  </a:stretch>
                </a:blipFill>
                <a:ln>
                  <a:noFill/>
                </a:ln>
              </p:spPr>
              <p:txBody>
                <a:bodyPr/>
                <a:lstStyle/>
                <a:p>
                  <a:r>
                    <a:rPr lang="en-US">
                      <a:noFill/>
                    </a:rPr>
                    <a:t> </a:t>
                  </a:r>
                </a:p>
              </p:txBody>
            </p:sp>
          </mc:Fallback>
        </mc:AlternateContent>
      </p:grpSp>
      <p:sp>
        <p:nvSpPr>
          <p:cNvPr id="23" name="Right Brace 22" descr="RIght-facing bracket.">
            <a:extLst>
              <a:ext uri="{FF2B5EF4-FFF2-40B4-BE49-F238E27FC236}">
                <a16:creationId xmlns:a16="http://schemas.microsoft.com/office/drawing/2014/main" id="{93F52660-D055-183B-6F6A-90F0A19AC65D}"/>
              </a:ext>
            </a:extLst>
          </p:cNvPr>
          <p:cNvSpPr/>
          <p:nvPr/>
        </p:nvSpPr>
        <p:spPr>
          <a:xfrm>
            <a:off x="6885485" y="1250444"/>
            <a:ext cx="637589" cy="3079953"/>
          </a:xfrm>
          <a:prstGeom prst="rightBrac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42C3697C-8874-11AE-B835-9588B850418A}"/>
              </a:ext>
            </a:extLst>
          </p:cNvPr>
          <p:cNvSpPr txBox="1"/>
          <p:nvPr/>
        </p:nvSpPr>
        <p:spPr>
          <a:xfrm>
            <a:off x="7281509" y="2232254"/>
            <a:ext cx="1724096" cy="1015663"/>
          </a:xfrm>
          <a:prstGeom prst="rect">
            <a:avLst/>
          </a:prstGeom>
          <a:noFill/>
        </p:spPr>
        <p:txBody>
          <a:bodyPr wrap="square" rtlCol="0">
            <a:spAutoFit/>
          </a:bodyPr>
          <a:lstStyle/>
          <a:p>
            <a:pPr algn="ctr"/>
            <a:r>
              <a:rPr lang="en-US" sz="2000"/>
              <a:t>Greenhouse </a:t>
            </a:r>
            <a:r>
              <a:rPr lang="en-US" sz="2000" noProof="0"/>
              <a:t>gas (GHG) </a:t>
            </a:r>
            <a:r>
              <a:rPr lang="en-US" sz="2000"/>
              <a:t>equivalents</a:t>
            </a:r>
          </a:p>
        </p:txBody>
      </p:sp>
      <p:sp>
        <p:nvSpPr>
          <p:cNvPr id="13" name="Content Placeholder 12">
            <a:extLst>
              <a:ext uri="{FF2B5EF4-FFF2-40B4-BE49-F238E27FC236}">
                <a16:creationId xmlns:a16="http://schemas.microsoft.com/office/drawing/2014/main" id="{30FF4A2E-7030-BD5F-440E-C1198BA02B02}"/>
              </a:ext>
            </a:extLst>
          </p:cNvPr>
          <p:cNvSpPr>
            <a:spLocks noGrp="1"/>
          </p:cNvSpPr>
          <p:nvPr>
            <p:ph idx="12"/>
          </p:nvPr>
        </p:nvSpPr>
        <p:spPr>
          <a:xfrm>
            <a:off x="149313" y="4792204"/>
            <a:ext cx="7165887" cy="274638"/>
          </a:xfrm>
        </p:spPr>
        <p:txBody>
          <a:bodyPr>
            <a:normAutofit fontScale="62500" lnSpcReduction="20000"/>
          </a:bodyPr>
          <a:lstStyle/>
          <a:p>
            <a:pPr>
              <a:spcAft>
                <a:spcPts val="600"/>
              </a:spcAft>
            </a:pPr>
            <a:r>
              <a:rPr lang="en-US"/>
              <a:t>Total US emissions in 2022 = 6,343 </a:t>
            </a:r>
            <a:r>
              <a:rPr lang="en-US">
                <a:hlinkClick r:id="rId8"/>
              </a:rPr>
              <a:t>million metric tons of CO₂ equivalent</a:t>
            </a:r>
            <a:r>
              <a:rPr lang="en-US"/>
              <a:t> (excludes land sector). Percentages may not add up to 100% due to independent rounding. Land use, land-use change, and forestry in the United States is a net sink and offsets 13% of these greenhouse gas emissions. This net sink is not shown in the above diagram. All emission estimates are sourced from the </a:t>
            </a:r>
            <a:r>
              <a:rPr lang="en-US">
                <a:hlinkClick r:id="rId9"/>
              </a:rPr>
              <a:t>Inventory of U.S. Greenhouse Gas Emissions and Sinks: 1990–2022</a:t>
            </a:r>
            <a:r>
              <a:rPr lang="en-US"/>
              <a:t>.</a:t>
            </a:r>
          </a:p>
          <a:p>
            <a:r>
              <a:rPr lang="en-US"/>
              <a:t>Source: US EPA. (2025). </a:t>
            </a:r>
            <a:r>
              <a:rPr lang="en-US" i="1"/>
              <a:t>Inventory of U.S. greenhouse gas emissions and sinks</a:t>
            </a:r>
            <a:r>
              <a:rPr lang="en-US"/>
              <a:t>. </a:t>
            </a:r>
            <a:r>
              <a:rPr lang="en-US">
                <a:hlinkClick r:id="rId9"/>
              </a:rPr>
              <a:t>https://www.epa.gov/ghgemissions/inventory-us-greenhouse-gas-emissions-and-sinks</a:t>
            </a:r>
            <a:endParaRPr lang="en-US"/>
          </a:p>
        </p:txBody>
      </p:sp>
      <p:sp>
        <p:nvSpPr>
          <p:cNvPr id="6" name="Slide Number Placeholder 5">
            <a:extLst>
              <a:ext uri="{FF2B5EF4-FFF2-40B4-BE49-F238E27FC236}">
                <a16:creationId xmlns:a16="http://schemas.microsoft.com/office/drawing/2014/main" id="{713735AE-82D0-088A-EB4B-8C4FD15581E7}"/>
              </a:ext>
            </a:extLst>
          </p:cNvPr>
          <p:cNvSpPr>
            <a:spLocks noGrp="1"/>
          </p:cNvSpPr>
          <p:nvPr>
            <p:ph type="sldNum" sz="quarter" idx="13"/>
          </p:nvPr>
        </p:nvSpPr>
        <p:spPr>
          <a:xfrm>
            <a:off x="8342334" y="4809744"/>
            <a:ext cx="649266" cy="274637"/>
          </a:xfrm>
        </p:spPr>
        <p:txBody>
          <a:bodyPr/>
          <a:lstStyle/>
          <a:p>
            <a:fld id="{8ABDC324-684B-9C44-A484-D2B69E2467CF}" type="slidenum">
              <a:rPr lang="en-US" smtClean="0"/>
              <a:pPr/>
              <a:t>12</a:t>
            </a:fld>
            <a:endParaRPr lang="en-US"/>
          </a:p>
        </p:txBody>
      </p:sp>
    </p:spTree>
    <p:extLst>
      <p:ext uri="{BB962C8B-B14F-4D97-AF65-F5344CB8AC3E}">
        <p14:creationId xmlns:p14="http://schemas.microsoft.com/office/powerpoint/2010/main" val="21373248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7BDC3-E0F6-3382-3AC0-112609F48DB2}"/>
              </a:ext>
            </a:extLst>
          </p:cNvPr>
          <p:cNvSpPr>
            <a:spLocks noGrp="1"/>
          </p:cNvSpPr>
          <p:nvPr>
            <p:ph type="title"/>
          </p:nvPr>
        </p:nvSpPr>
        <p:spPr>
          <a:xfrm>
            <a:off x="149313" y="53975"/>
            <a:ext cx="8842248" cy="857250"/>
          </a:xfrm>
        </p:spPr>
        <p:txBody>
          <a:bodyPr/>
          <a:lstStyle/>
          <a:p>
            <a:r>
              <a:rPr lang="en-US"/>
              <a:t>Greenhouse Gases and Climate Change</a:t>
            </a:r>
          </a:p>
        </p:txBody>
      </p:sp>
      <p:sp>
        <p:nvSpPr>
          <p:cNvPr id="7" name="Content Placeholder 6">
            <a:extLst>
              <a:ext uri="{FF2B5EF4-FFF2-40B4-BE49-F238E27FC236}">
                <a16:creationId xmlns:a16="http://schemas.microsoft.com/office/drawing/2014/main" id="{7AAC1B0B-B552-14DF-F86A-0B426AF1D1DA}"/>
              </a:ext>
            </a:extLst>
          </p:cNvPr>
          <p:cNvSpPr>
            <a:spLocks noGrp="1"/>
          </p:cNvSpPr>
          <p:nvPr>
            <p:ph idx="13"/>
          </p:nvPr>
        </p:nvSpPr>
        <p:spPr>
          <a:xfrm>
            <a:off x="149225" y="1200150"/>
            <a:ext cx="3398647" cy="3392488"/>
          </a:xfrm>
        </p:spPr>
        <p:txBody>
          <a:bodyPr/>
          <a:lstStyle/>
          <a:p>
            <a:r>
              <a:rPr lang="en-US"/>
              <a:t>Destabilization of climate and weather systems</a:t>
            </a:r>
          </a:p>
          <a:p>
            <a:r>
              <a:rPr lang="en-US"/>
              <a:t>Sea level rise</a:t>
            </a:r>
          </a:p>
          <a:p>
            <a:r>
              <a:rPr lang="en-US"/>
              <a:t>More extreme weather events</a:t>
            </a:r>
          </a:p>
          <a:p>
            <a:pPr lvl="1"/>
            <a:r>
              <a:rPr lang="en-US"/>
              <a:t>Heat waves</a:t>
            </a:r>
          </a:p>
          <a:p>
            <a:pPr lvl="1"/>
            <a:r>
              <a:rPr lang="en-US"/>
              <a:t>Precipitation/flooding</a:t>
            </a:r>
          </a:p>
          <a:p>
            <a:pPr lvl="1"/>
            <a:r>
              <a:rPr lang="en-US"/>
              <a:t>Drought</a:t>
            </a:r>
          </a:p>
        </p:txBody>
      </p:sp>
      <p:pic>
        <p:nvPicPr>
          <p:cNvPr id="14" name="Content Placeholder 13" descr="Three polar bears by a log on a beach">
            <a:extLst>
              <a:ext uri="{FF2B5EF4-FFF2-40B4-BE49-F238E27FC236}">
                <a16:creationId xmlns:a16="http://schemas.microsoft.com/office/drawing/2014/main" id="{F4F40FAB-2054-780F-2D2A-1533A5A97010}"/>
              </a:ext>
            </a:extLst>
          </p:cNvPr>
          <p:cNvPicPr>
            <a:picLocks noGrp="1" noChangeAspect="1"/>
          </p:cNvPicPr>
          <p:nvPr>
            <p:ph idx="12"/>
          </p:nvPr>
        </p:nvPicPr>
        <p:blipFill>
          <a:blip r:embed="rId3"/>
          <a:stretch>
            <a:fillRect/>
          </a:stretch>
        </p:blipFill>
        <p:spPr>
          <a:xfrm>
            <a:off x="3675889" y="1200149"/>
            <a:ext cx="5315712" cy="3394995"/>
          </a:xfrm>
          <a:prstGeom prst="rect">
            <a:avLst/>
          </a:prstGeom>
          <a:ln w="76200">
            <a:noFill/>
          </a:ln>
        </p:spPr>
      </p:pic>
      <p:sp>
        <p:nvSpPr>
          <p:cNvPr id="13" name="Content Placeholder 12">
            <a:extLst>
              <a:ext uri="{FF2B5EF4-FFF2-40B4-BE49-F238E27FC236}">
                <a16:creationId xmlns:a16="http://schemas.microsoft.com/office/drawing/2014/main" id="{46452AAE-A831-83A4-968A-CF795AAA7017}"/>
              </a:ext>
            </a:extLst>
          </p:cNvPr>
          <p:cNvSpPr>
            <a:spLocks noGrp="1"/>
          </p:cNvSpPr>
          <p:nvPr>
            <p:ph idx="17"/>
          </p:nvPr>
        </p:nvSpPr>
        <p:spPr/>
        <p:txBody>
          <a:bodyPr/>
          <a:lstStyle/>
          <a:p>
            <a:r>
              <a:rPr lang="en-US"/>
              <a:t>Image source: Microsoft Stock Images.</a:t>
            </a:r>
          </a:p>
        </p:txBody>
      </p:sp>
      <p:sp>
        <p:nvSpPr>
          <p:cNvPr id="5" name="Slide Number Placeholder 4">
            <a:extLst>
              <a:ext uri="{FF2B5EF4-FFF2-40B4-BE49-F238E27FC236}">
                <a16:creationId xmlns:a16="http://schemas.microsoft.com/office/drawing/2014/main" id="{CBE03C10-EF2A-6725-EC0F-E33B8713C4E0}"/>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13</a:t>
            </a:fld>
            <a:endParaRPr lang="en-US"/>
          </a:p>
        </p:txBody>
      </p:sp>
    </p:spTree>
    <p:extLst>
      <p:ext uri="{BB962C8B-B14F-4D97-AF65-F5344CB8AC3E}">
        <p14:creationId xmlns:p14="http://schemas.microsoft.com/office/powerpoint/2010/main" val="5533962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051CA-C18C-7A25-059D-66F45516A683}"/>
              </a:ext>
            </a:extLst>
          </p:cNvPr>
          <p:cNvSpPr>
            <a:spLocks noGrp="1"/>
          </p:cNvSpPr>
          <p:nvPr>
            <p:ph type="title"/>
          </p:nvPr>
        </p:nvSpPr>
        <p:spPr/>
        <p:txBody>
          <a:bodyPr/>
          <a:lstStyle/>
          <a:p>
            <a:r>
              <a:rPr lang="en-US"/>
              <a:t>Weather-Related Events Are Costly</a:t>
            </a:r>
          </a:p>
        </p:txBody>
      </p:sp>
      <p:pic>
        <p:nvPicPr>
          <p:cNvPr id="9" name="Content Placeholder 8" descr="Vertical bar chart, U.S. number of billion-dollar disaster events, 1980-2024. Key points discussed by presenter.">
            <a:extLst>
              <a:ext uri="{FF2B5EF4-FFF2-40B4-BE49-F238E27FC236}">
                <a16:creationId xmlns:a16="http://schemas.microsoft.com/office/drawing/2014/main" id="{AF73C06C-B0ED-3CA0-E2F8-4486053E1D70}"/>
              </a:ext>
            </a:extLst>
          </p:cNvPr>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1393729" y="1200150"/>
            <a:ext cx="6353366" cy="3390900"/>
          </a:xfrm>
          <a:prstGeom prst="rect">
            <a:avLst/>
          </a:prstGeom>
        </p:spPr>
      </p:pic>
      <p:sp>
        <p:nvSpPr>
          <p:cNvPr id="8" name="Content Placeholder 7">
            <a:extLst>
              <a:ext uri="{FF2B5EF4-FFF2-40B4-BE49-F238E27FC236}">
                <a16:creationId xmlns:a16="http://schemas.microsoft.com/office/drawing/2014/main" id="{38728AC3-FC14-D391-1A90-515F7551DAAB}"/>
              </a:ext>
            </a:extLst>
          </p:cNvPr>
          <p:cNvSpPr>
            <a:spLocks noGrp="1"/>
          </p:cNvSpPr>
          <p:nvPr>
            <p:ph idx="12"/>
          </p:nvPr>
        </p:nvSpPr>
        <p:spPr>
          <a:xfrm>
            <a:off x="149313" y="4792204"/>
            <a:ext cx="8388295" cy="274638"/>
          </a:xfrm>
        </p:spPr>
        <p:txBody>
          <a:bodyPr/>
          <a:lstStyle/>
          <a:p>
            <a:r>
              <a:rPr lang="en-US"/>
              <a:t>Source: NOAA National Centers for Environmental Information. (2025). </a:t>
            </a:r>
            <a:r>
              <a:rPr lang="en-US" i="1"/>
              <a:t>U.S. billion-dollar weather and climate disasters</a:t>
            </a:r>
            <a:r>
              <a:rPr lang="en-US"/>
              <a:t> (2025). </a:t>
            </a:r>
            <a:r>
              <a:rPr lang="en-US">
                <a:hlinkClick r:id="rId4"/>
              </a:rPr>
              <a:t>https://www.ncei.noaa.gov/access/billions/time-series/US/cost</a:t>
            </a:r>
            <a:r>
              <a:rPr lang="en-US"/>
              <a:t>;</a:t>
            </a:r>
          </a:p>
          <a:p>
            <a:r>
              <a:rPr lang="en-US"/>
              <a:t>Full report is available at </a:t>
            </a:r>
            <a:r>
              <a:rPr lang="en-US">
                <a:hlinkClick r:id="rId5"/>
              </a:rPr>
              <a:t>https://www.ncei.noaa.gov/access/billions/</a:t>
            </a:r>
            <a:endParaRPr lang="en-US"/>
          </a:p>
        </p:txBody>
      </p:sp>
      <p:sp>
        <p:nvSpPr>
          <p:cNvPr id="6" name="Slide Number Placeholder 5">
            <a:extLst>
              <a:ext uri="{FF2B5EF4-FFF2-40B4-BE49-F238E27FC236}">
                <a16:creationId xmlns:a16="http://schemas.microsoft.com/office/drawing/2014/main" id="{A9A2AD5D-FFF0-5C77-7CAC-307E14AE644A}"/>
              </a:ext>
            </a:extLst>
          </p:cNvPr>
          <p:cNvSpPr>
            <a:spLocks noGrp="1"/>
          </p:cNvSpPr>
          <p:nvPr>
            <p:ph type="sldNum" sz="quarter" idx="13"/>
          </p:nvPr>
        </p:nvSpPr>
        <p:spPr/>
        <p:txBody>
          <a:bodyPr/>
          <a:lstStyle/>
          <a:p>
            <a:fld id="{8ABDC324-684B-9C44-A484-D2B69E2467CF}" type="slidenum">
              <a:rPr lang="en-US" smtClean="0"/>
              <a:pPr/>
              <a:t>14</a:t>
            </a:fld>
            <a:endParaRPr lang="en-US"/>
          </a:p>
        </p:txBody>
      </p:sp>
    </p:spTree>
    <p:extLst>
      <p:ext uri="{BB962C8B-B14F-4D97-AF65-F5344CB8AC3E}">
        <p14:creationId xmlns:p14="http://schemas.microsoft.com/office/powerpoint/2010/main" val="773521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0258018-ACB5-7367-BB14-2CE4F507176F}"/>
              </a:ext>
            </a:extLst>
          </p:cNvPr>
          <p:cNvSpPr>
            <a:spLocks noGrp="1"/>
          </p:cNvSpPr>
          <p:nvPr>
            <p:ph type="title"/>
          </p:nvPr>
        </p:nvSpPr>
        <p:spPr>
          <a:xfrm>
            <a:off x="2245084" y="1472513"/>
            <a:ext cx="6891500" cy="914400"/>
          </a:xfrm>
        </p:spPr>
        <p:txBody>
          <a:bodyPr/>
          <a:lstStyle/>
          <a:p>
            <a:r>
              <a:rPr lang="en-US"/>
              <a:t>Section B: Food System Contributions </a:t>
            </a:r>
            <a:br>
              <a:rPr lang="en-US"/>
            </a:br>
            <a:r>
              <a:rPr lang="en-US"/>
              <a:t>to Climate Change</a:t>
            </a:r>
          </a:p>
        </p:txBody>
      </p:sp>
      <p:sp>
        <p:nvSpPr>
          <p:cNvPr id="5" name="Slide Number Placeholder 4">
            <a:extLst>
              <a:ext uri="{FF2B5EF4-FFF2-40B4-BE49-F238E27FC236}">
                <a16:creationId xmlns:a16="http://schemas.microsoft.com/office/drawing/2014/main" id="{AFAF2CF4-E770-3E86-3AEF-4FCBA70503E8}"/>
              </a:ext>
            </a:extLst>
          </p:cNvPr>
          <p:cNvSpPr>
            <a:spLocks noGrp="1"/>
          </p:cNvSpPr>
          <p:nvPr>
            <p:ph type="sldNum" sz="quarter" idx="10"/>
          </p:nvPr>
        </p:nvSpPr>
        <p:spPr>
          <a:xfrm>
            <a:off x="8342334" y="4813338"/>
            <a:ext cx="649266" cy="274637"/>
          </a:xfrm>
        </p:spPr>
        <p:txBody>
          <a:bodyPr/>
          <a:lstStyle/>
          <a:p>
            <a:fld id="{8ABDC324-684B-9C44-A484-D2B69E2467CF}" type="slidenum">
              <a:rPr lang="en-US" smtClean="0"/>
              <a:pPr/>
              <a:t>15</a:t>
            </a:fld>
            <a:endParaRPr lang="en-US"/>
          </a:p>
        </p:txBody>
      </p:sp>
    </p:spTree>
    <p:extLst>
      <p:ext uri="{BB962C8B-B14F-4D97-AF65-F5344CB8AC3E}">
        <p14:creationId xmlns:p14="http://schemas.microsoft.com/office/powerpoint/2010/main" val="981179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5037200-CC60-AC28-6E1E-9E4823CC0FFC}"/>
              </a:ext>
            </a:extLst>
          </p:cNvPr>
          <p:cNvSpPr>
            <a:spLocks noGrp="1"/>
          </p:cNvSpPr>
          <p:nvPr>
            <p:ph type="title"/>
          </p:nvPr>
        </p:nvSpPr>
        <p:spPr/>
        <p:txBody>
          <a:bodyPr/>
          <a:lstStyle/>
          <a:p>
            <a:r>
              <a:rPr lang="en-US"/>
              <a:t>Global Greenhouse Gas Emissions from Food Production</a:t>
            </a:r>
          </a:p>
        </p:txBody>
      </p:sp>
      <p:pic>
        <p:nvPicPr>
          <p:cNvPr id="11" name="Content Placeholder 10" descr="Global Emissions: 52.3 billion of carbon dioxide equivalents This is broken down into food (26%) and non-food (74%). Looking at Food emissions, this is further broken down into:&#10;1. Supply chain 18% (Retail 3%; Packaging 5%; Transport 6%; Food processing 4%)&#10;2. Livestock and fisheries 31% (Other 1%; Livestock &amp; fish farms 30%). This is methane from cattle’s digestion (enteric fermentation), manure management, pasture management, fuel use from fisheries.&#10;3. Crop production 27% (Crops for animal feed 6%; Crops for human food 21%)&#10;4. Land use 24% (Land use for human food 8%; Land use for livestock 16%). This is land use change 18%; cultivated organic soils 4%; and savannah burning 2%.&#10;">
            <a:extLst>
              <a:ext uri="{FF2B5EF4-FFF2-40B4-BE49-F238E27FC236}">
                <a16:creationId xmlns:a16="http://schemas.microsoft.com/office/drawing/2014/main" id="{C4353796-681E-9711-C30E-09D45B037D40}"/>
              </a:ext>
            </a:extLst>
          </p:cNvPr>
          <p:cNvPicPr>
            <a:picLocks noGrp="1" noChangeAspect="1"/>
          </p:cNvPicPr>
          <p:nvPr>
            <p:ph idx="1"/>
          </p:nvPr>
        </p:nvPicPr>
        <p:blipFill>
          <a:blip r:embed="rId3"/>
          <a:stretch>
            <a:fillRect/>
          </a:stretch>
        </p:blipFill>
        <p:spPr>
          <a:xfrm>
            <a:off x="1356385" y="1200150"/>
            <a:ext cx="6428054" cy="3390900"/>
          </a:xfrm>
        </p:spPr>
      </p:pic>
      <p:sp>
        <p:nvSpPr>
          <p:cNvPr id="9" name="Content Placeholder 8">
            <a:extLst>
              <a:ext uri="{FF2B5EF4-FFF2-40B4-BE49-F238E27FC236}">
                <a16:creationId xmlns:a16="http://schemas.microsoft.com/office/drawing/2014/main" id="{5F4A23A9-3CCB-9927-D1B5-A28AEB6B1E59}"/>
              </a:ext>
            </a:extLst>
          </p:cNvPr>
          <p:cNvSpPr>
            <a:spLocks noGrp="1"/>
          </p:cNvSpPr>
          <p:nvPr>
            <p:ph idx="12"/>
          </p:nvPr>
        </p:nvSpPr>
        <p:spPr/>
        <p:txBody>
          <a:bodyPr>
            <a:normAutofit fontScale="92500" lnSpcReduction="20000"/>
          </a:bodyPr>
          <a:lstStyle/>
          <a:p>
            <a:r>
              <a:rPr lang="en-US"/>
              <a:t>Image source: Adapted by the Johns Hopkins Bloomberg School of Public Health from Ritchie, H. (2019). Food production is responsible for one-quarter of the world’s greenhouse gas emissions. </a:t>
            </a:r>
            <a:r>
              <a:rPr lang="en-US" i="1"/>
              <a:t>Our World in Data.</a:t>
            </a:r>
            <a:r>
              <a:rPr lang="en-US"/>
              <a:t> </a:t>
            </a:r>
            <a:r>
              <a:rPr lang="en-US">
                <a:hlinkClick r:id="rId4"/>
              </a:rPr>
              <a:t>https://ourworldindata.org/food-ghg-emissions</a:t>
            </a:r>
            <a:r>
              <a:rPr lang="en-US"/>
              <a:t> and based on data from Poore, J., &amp; Nemecek, T. (2018). Reducing food’s environmental impacts through producers and consumers. </a:t>
            </a:r>
            <a:r>
              <a:rPr lang="en-US" i="1"/>
              <a:t>Science</a:t>
            </a:r>
            <a:r>
              <a:rPr lang="en-US"/>
              <a:t>, 360(6392), 987–992. </a:t>
            </a:r>
            <a:r>
              <a:rPr lang="en-US">
                <a:hlinkClick r:id="rId5"/>
              </a:rPr>
              <a:t>https://doi.org/10.1126/science.aaq0216</a:t>
            </a:r>
            <a:endParaRPr lang="en-US"/>
          </a:p>
        </p:txBody>
      </p:sp>
      <p:sp>
        <p:nvSpPr>
          <p:cNvPr id="6" name="Slide Number Placeholder 5">
            <a:extLst>
              <a:ext uri="{FF2B5EF4-FFF2-40B4-BE49-F238E27FC236}">
                <a16:creationId xmlns:a16="http://schemas.microsoft.com/office/drawing/2014/main" id="{3BD26664-669A-0D9F-005B-35959630D641}"/>
              </a:ext>
            </a:extLst>
          </p:cNvPr>
          <p:cNvSpPr>
            <a:spLocks noGrp="1"/>
          </p:cNvSpPr>
          <p:nvPr>
            <p:ph type="sldNum" sz="quarter" idx="13"/>
          </p:nvPr>
        </p:nvSpPr>
        <p:spPr/>
        <p:txBody>
          <a:bodyPr/>
          <a:lstStyle/>
          <a:p>
            <a:fld id="{8ABDC324-684B-9C44-A484-D2B69E2467CF}" type="slidenum">
              <a:rPr lang="en-US" smtClean="0"/>
              <a:pPr/>
              <a:t>16</a:t>
            </a:fld>
            <a:endParaRPr lang="en-US"/>
          </a:p>
        </p:txBody>
      </p:sp>
    </p:spTree>
    <p:extLst>
      <p:ext uri="{BB962C8B-B14F-4D97-AF65-F5344CB8AC3E}">
        <p14:creationId xmlns:p14="http://schemas.microsoft.com/office/powerpoint/2010/main" val="26846567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2B68B57-9365-E37B-E889-787E9EDCB646}"/>
              </a:ext>
            </a:extLst>
          </p:cNvPr>
          <p:cNvSpPr>
            <a:spLocks noGrp="1"/>
          </p:cNvSpPr>
          <p:nvPr>
            <p:ph type="title"/>
          </p:nvPr>
        </p:nvSpPr>
        <p:spPr/>
        <p:txBody>
          <a:bodyPr>
            <a:normAutofit/>
          </a:bodyPr>
          <a:lstStyle/>
          <a:p>
            <a:pPr lvl="0"/>
            <a:r>
              <a:rPr lang="en-US"/>
              <a:t>Global Food System Emissions </a:t>
            </a:r>
          </a:p>
        </p:txBody>
      </p:sp>
      <p:sp>
        <p:nvSpPr>
          <p:cNvPr id="3" name="Text Placeholder 2">
            <a:extLst>
              <a:ext uri="{FF2B5EF4-FFF2-40B4-BE49-F238E27FC236}">
                <a16:creationId xmlns:a16="http://schemas.microsoft.com/office/drawing/2014/main" id="{B8C5CD20-9642-A7E8-F5F5-BC7803D1BBB0}"/>
              </a:ext>
            </a:extLst>
          </p:cNvPr>
          <p:cNvSpPr>
            <a:spLocks noGrp="1"/>
          </p:cNvSpPr>
          <p:nvPr>
            <p:ph type="body" sz="quarter" idx="18"/>
          </p:nvPr>
        </p:nvSpPr>
        <p:spPr/>
        <p:txBody>
          <a:bodyPr/>
          <a:lstStyle/>
          <a:p>
            <a:r>
              <a:rPr lang="en-US"/>
              <a:t>What aspects of global livestock production contribute the most to greenhouse gas emissions?</a:t>
            </a:r>
          </a:p>
        </p:txBody>
      </p:sp>
      <p:sp>
        <p:nvSpPr>
          <p:cNvPr id="2" name="Content Placeholder 1">
            <a:extLst>
              <a:ext uri="{FF2B5EF4-FFF2-40B4-BE49-F238E27FC236}">
                <a16:creationId xmlns:a16="http://schemas.microsoft.com/office/drawing/2014/main" id="{B4D9E7AF-FBD5-197E-1B65-AF2D21B96785}"/>
              </a:ext>
            </a:extLst>
          </p:cNvPr>
          <p:cNvSpPr>
            <a:spLocks noGrp="1"/>
          </p:cNvSpPr>
          <p:nvPr>
            <p:ph idx="17"/>
          </p:nvPr>
        </p:nvSpPr>
        <p:spPr/>
        <p:txBody>
          <a:bodyPr/>
          <a:lstStyle/>
          <a:p>
            <a:r>
              <a:rPr lang="en-US"/>
              <a:t>Image source: photo is from Microsoft Stock Images. </a:t>
            </a:r>
          </a:p>
        </p:txBody>
      </p:sp>
      <p:sp>
        <p:nvSpPr>
          <p:cNvPr id="5" name="Slide Number Placeholder 4">
            <a:extLst>
              <a:ext uri="{FF2B5EF4-FFF2-40B4-BE49-F238E27FC236}">
                <a16:creationId xmlns:a16="http://schemas.microsoft.com/office/drawing/2014/main" id="{A47F3277-546F-F87A-5A8A-3355FCC346B8}"/>
              </a:ext>
            </a:extLst>
          </p:cNvPr>
          <p:cNvSpPr>
            <a:spLocks noGrp="1"/>
          </p:cNvSpPr>
          <p:nvPr>
            <p:ph type="sldNum" sz="quarter" idx="16"/>
          </p:nvPr>
        </p:nvSpPr>
        <p:spPr/>
        <p:txBody>
          <a:bodyPr/>
          <a:lstStyle/>
          <a:p>
            <a:fld id="{8ABDC324-684B-9C44-A484-D2B69E2467CF}" type="slidenum">
              <a:rPr lang="en-US" smtClean="0"/>
              <a:pPr/>
              <a:t>17</a:t>
            </a:fld>
            <a:endParaRPr lang="en-US"/>
          </a:p>
        </p:txBody>
      </p:sp>
      <p:pic>
        <p:nvPicPr>
          <p:cNvPr id="28" name="Picture Placeholder 27" descr="Man at a cornfield">
            <a:extLst>
              <a:ext uri="{FF2B5EF4-FFF2-40B4-BE49-F238E27FC236}">
                <a16:creationId xmlns:a16="http://schemas.microsoft.com/office/drawing/2014/main" id="{908800DB-9467-783C-EACB-E2021348857A}"/>
              </a:ext>
            </a:extLst>
          </p:cNvPr>
          <p:cNvPicPr>
            <a:picLocks noGrp="1" noChangeAspect="1"/>
          </p:cNvPicPr>
          <p:nvPr>
            <p:ph type="pic" sz="quarter" idx="19"/>
          </p:nvPr>
        </p:nvPicPr>
        <p:blipFill>
          <a:blip r:embed="rId3">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1404025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50B619FE-F796-1913-6F4A-2152CA4D409E}"/>
              </a:ext>
            </a:extLst>
          </p:cNvPr>
          <p:cNvSpPr>
            <a:spLocks noGrp="1"/>
          </p:cNvSpPr>
          <p:nvPr>
            <p:ph type="title"/>
          </p:nvPr>
        </p:nvSpPr>
        <p:spPr/>
        <p:txBody>
          <a:bodyPr/>
          <a:lstStyle/>
          <a:p>
            <a:r>
              <a:rPr lang="en-US"/>
              <a:t>Enteric Fermentation </a:t>
            </a:r>
          </a:p>
        </p:txBody>
      </p:sp>
      <p:pic>
        <p:nvPicPr>
          <p:cNvPr id="43" name="Content Placeholder 33" descr="A cow with horns.">
            <a:extLst>
              <a:ext uri="{FF2B5EF4-FFF2-40B4-BE49-F238E27FC236}">
                <a16:creationId xmlns:a16="http://schemas.microsoft.com/office/drawing/2014/main" id="{5DBF01C5-EDE9-B3AC-2FD3-A5BD9F4A56C6}"/>
              </a:ext>
            </a:extLst>
          </p:cNvPr>
          <p:cNvPicPr>
            <a:picLocks noGrp="1" noChangeAspect="1"/>
          </p:cNvPicPr>
          <p:nvPr>
            <p:ph idx="19"/>
          </p:nvPr>
        </p:nvPicPr>
        <p:blipFill rotWithShape="1">
          <a:blip r:embed="rId3">
            <a:extLst>
              <a:ext uri="{28A0092B-C50C-407E-A947-70E740481C1C}">
                <a14:useLocalDpi xmlns:a14="http://schemas.microsoft.com/office/drawing/2010/main"/>
              </a:ext>
            </a:extLst>
          </a:blip>
          <a:srcRect/>
          <a:stretch>
            <a:fillRect/>
          </a:stretch>
        </p:blipFill>
        <p:spPr>
          <a:xfrm>
            <a:off x="3042953" y="5334"/>
            <a:ext cx="6101047" cy="5138166"/>
          </a:xfrm>
          <a:prstGeom prst="rect">
            <a:avLst/>
          </a:prstGeom>
        </p:spPr>
      </p:pic>
      <p:sp>
        <p:nvSpPr>
          <p:cNvPr id="46" name="Down Arrow 22">
            <a:extLst>
              <a:ext uri="{FF2B5EF4-FFF2-40B4-BE49-F238E27FC236}">
                <a16:creationId xmlns:a16="http://schemas.microsoft.com/office/drawing/2014/main" id="{E89A06E0-8159-769F-FBCA-2846673668AF}"/>
              </a:ext>
              <a:ext uri="{C183D7F6-B498-43B3-948B-1728B52AA6E4}">
                <adec:decorative xmlns:adec="http://schemas.microsoft.com/office/drawing/2017/decorative" val="1"/>
              </a:ext>
            </a:extLst>
          </p:cNvPr>
          <p:cNvSpPr>
            <a:spLocks noGrp="1"/>
          </p:cNvSpPr>
          <p:nvPr>
            <p:ph idx="24"/>
          </p:nvPr>
        </p:nvSpPr>
        <p:spPr bwMode="auto">
          <a:xfrm rot="1854058">
            <a:off x="7346007" y="1327072"/>
            <a:ext cx="687993" cy="856778"/>
          </a:xfrm>
          <a:prstGeom prst="downArrow">
            <a:avLst>
              <a:gd name="adj1" fmla="val 50000"/>
              <a:gd name="adj2" fmla="val 52240"/>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indent="0">
              <a:buNone/>
            </a:pPr>
            <a:r>
              <a:rPr lang="en-US"/>
              <a:t> </a:t>
            </a:r>
          </a:p>
        </p:txBody>
      </p:sp>
      <p:pic>
        <p:nvPicPr>
          <p:cNvPr id="44" name="Content Placeholder 43" descr="Pie chart:&#10;Enteric fermentation: 39%&#10;Manure: 26%&#10;Feed crops: 24%&#10;Pasture: 6%&#10;Energy use: 5%&#10;&#10;Arrow points to 39%.">
            <a:extLst>
              <a:ext uri="{FF2B5EF4-FFF2-40B4-BE49-F238E27FC236}">
                <a16:creationId xmlns:a16="http://schemas.microsoft.com/office/drawing/2014/main" id="{29C4A4EF-5E0D-7C56-9E30-C55F451DEA24}"/>
              </a:ext>
            </a:extLst>
          </p:cNvPr>
          <p:cNvPicPr>
            <a:picLocks noGrp="1" noChangeAspect="1"/>
          </p:cNvPicPr>
          <p:nvPr>
            <p:ph idx="22"/>
          </p:nvPr>
        </p:nvPicPr>
        <p:blipFill>
          <a:blip r:embed="rId4">
            <a:extLst>
              <a:ext uri="{28A0092B-C50C-407E-A947-70E740481C1C}">
                <a14:useLocalDpi xmlns:a14="http://schemas.microsoft.com/office/drawing/2010/main"/>
              </a:ext>
            </a:extLst>
          </a:blip>
          <a:stretch>
            <a:fillRect/>
          </a:stretch>
        </p:blipFill>
        <p:spPr>
          <a:xfrm>
            <a:off x="6074473" y="1934999"/>
            <a:ext cx="2871787" cy="1690953"/>
          </a:xfrm>
          <a:prstGeom prst="rect">
            <a:avLst/>
          </a:prstGeom>
        </p:spPr>
      </p:pic>
      <p:sp>
        <p:nvSpPr>
          <p:cNvPr id="25" name="Content Placeholder 24">
            <a:extLst>
              <a:ext uri="{FF2B5EF4-FFF2-40B4-BE49-F238E27FC236}">
                <a16:creationId xmlns:a16="http://schemas.microsoft.com/office/drawing/2014/main" id="{67FA12A5-162C-4D8A-519D-B1040588A4E9}"/>
              </a:ext>
            </a:extLst>
          </p:cNvPr>
          <p:cNvSpPr>
            <a:spLocks noGrp="1"/>
          </p:cNvSpPr>
          <p:nvPr>
            <p:ph idx="12"/>
          </p:nvPr>
        </p:nvSpPr>
        <p:spPr/>
        <p:txBody>
          <a:bodyPr>
            <a:normAutofit fontScale="77500" lnSpcReduction="20000"/>
          </a:bodyPr>
          <a:lstStyle/>
          <a:p>
            <a:r>
              <a:rPr lang="en-US">
                <a:solidFill>
                  <a:schemeClr val="bg1"/>
                </a:solidFill>
                <a:highlight>
                  <a:srgbClr val="000000"/>
                </a:highlight>
              </a:rPr>
              <a:t>Image sources: Chart is based on data from Gerber, P. J., Steinfield, H., Henderson, B., Mottet, A., Opio, C., Dijkman, J., Falcucci, A., &amp; Tempio, G. (2013). </a:t>
            </a:r>
            <a:r>
              <a:rPr lang="en-US" i="1">
                <a:solidFill>
                  <a:schemeClr val="bg1"/>
                </a:solidFill>
                <a:highlight>
                  <a:srgbClr val="000000"/>
                </a:highlight>
              </a:rPr>
              <a:t>Tackling climate change through livestock: A global assessment of emissions and mitigation opportunities</a:t>
            </a:r>
            <a:r>
              <a:rPr lang="en-US">
                <a:solidFill>
                  <a:schemeClr val="bg1"/>
                </a:solidFill>
                <a:highlight>
                  <a:srgbClr val="000000"/>
                </a:highlight>
              </a:rPr>
              <a:t> (No. i3437e). Food and Agriculture Organization of the United Nations.</a:t>
            </a:r>
            <a:r>
              <a:rPr lang="en-US" i="1">
                <a:solidFill>
                  <a:schemeClr val="bg1"/>
                </a:solidFill>
                <a:highlight>
                  <a:srgbClr val="000000"/>
                </a:highlight>
              </a:rPr>
              <a:t> </a:t>
            </a:r>
            <a:r>
              <a:rPr lang="en-US">
                <a:solidFill>
                  <a:schemeClr val="bg1"/>
                </a:solidFill>
                <a:highlight>
                  <a:srgbClr val="000000"/>
                </a:highlight>
                <a:hlinkClick r:id="rId5">
                  <a:extLst>
                    <a:ext uri="{A12FA001-AC4F-418D-AE19-62706E023703}">
                      <ahyp:hlinkClr xmlns:ahyp="http://schemas.microsoft.com/office/drawing/2018/hyperlinkcolor" val="tx"/>
                    </a:ext>
                  </a:extLst>
                </a:hlinkClick>
              </a:rPr>
              <a:t>https://www.fao.org/4/i3437e/i3437e.pdf</a:t>
            </a:r>
            <a:r>
              <a:rPr lang="en-US">
                <a:solidFill>
                  <a:schemeClr val="bg1"/>
                </a:solidFill>
                <a:highlight>
                  <a:srgbClr val="000000"/>
                </a:highlight>
              </a:rPr>
              <a:t>; Photo is from Shutterstock.</a:t>
            </a:r>
          </a:p>
        </p:txBody>
      </p:sp>
      <p:sp>
        <p:nvSpPr>
          <p:cNvPr id="3" name="Slide Number Placeholder 2">
            <a:extLst>
              <a:ext uri="{FF2B5EF4-FFF2-40B4-BE49-F238E27FC236}">
                <a16:creationId xmlns:a16="http://schemas.microsoft.com/office/drawing/2014/main" id="{5D8EBE28-8264-FFD6-D1A5-EE273F1DFD80}"/>
              </a:ext>
            </a:extLst>
          </p:cNvPr>
          <p:cNvSpPr>
            <a:spLocks noGrp="1"/>
          </p:cNvSpPr>
          <p:nvPr>
            <p:ph type="sldNum" sz="quarter" idx="10"/>
          </p:nvPr>
        </p:nvSpPr>
        <p:spPr/>
        <p:txBody>
          <a:bodyPr/>
          <a:lstStyle/>
          <a:p>
            <a:fld id="{FA8F3C7B-73FF-204A-9C8F-90D4B6613D28}" type="slidenum">
              <a:rPr lang="en-US" smtClean="0">
                <a:solidFill>
                  <a:schemeClr val="bg1"/>
                </a:solidFill>
              </a:rPr>
              <a:pPr/>
              <a:t>18</a:t>
            </a:fld>
            <a:endParaRPr lang="en-US">
              <a:solidFill>
                <a:schemeClr val="bg1"/>
              </a:solidFill>
            </a:endParaRPr>
          </a:p>
        </p:txBody>
      </p:sp>
    </p:spTree>
    <p:extLst>
      <p:ext uri="{BB962C8B-B14F-4D97-AF65-F5344CB8AC3E}">
        <p14:creationId xmlns:p14="http://schemas.microsoft.com/office/powerpoint/2010/main" val="13123068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0389A-CAD0-9E11-9CAD-68C6E3E9981F}"/>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5DC40314-8E60-6CAA-01BB-B911AAF6804F}"/>
              </a:ext>
              <a:ext uri="{C183D7F6-B498-43B3-948B-1728B52AA6E4}">
                <adec:decorative xmlns:adec="http://schemas.microsoft.com/office/drawing/2017/decorative" val="0"/>
              </a:ext>
            </a:extLst>
          </p:cNvPr>
          <p:cNvSpPr>
            <a:spLocks noGrp="1"/>
          </p:cNvSpPr>
          <p:nvPr>
            <p:ph type="title"/>
          </p:nvPr>
        </p:nvSpPr>
        <p:spPr/>
        <p:txBody>
          <a:bodyPr/>
          <a:lstStyle/>
          <a:p>
            <a:r>
              <a:rPr lang="en-US"/>
              <a:t>Manure</a:t>
            </a:r>
          </a:p>
        </p:txBody>
      </p:sp>
      <p:pic>
        <p:nvPicPr>
          <p:cNvPr id="6" name="Content Placeholder 4" descr="Manure storage pit.">
            <a:extLst>
              <a:ext uri="{FF2B5EF4-FFF2-40B4-BE49-F238E27FC236}">
                <a16:creationId xmlns:a16="http://schemas.microsoft.com/office/drawing/2014/main" id="{EBDC953C-D612-11C8-E827-83B35950FA62}"/>
              </a:ext>
              <a:ext uri="{C183D7F6-B498-43B3-948B-1728B52AA6E4}">
                <adec:decorative xmlns:adec="http://schemas.microsoft.com/office/drawing/2017/decorative" val="0"/>
              </a:ext>
            </a:extLst>
          </p:cNvPr>
          <p:cNvPicPr>
            <a:picLocks noGrp="1" noChangeAspect="1"/>
          </p:cNvPicPr>
          <p:nvPr>
            <p:ph idx="19"/>
          </p:nvPr>
        </p:nvPicPr>
        <p:blipFill rotWithShape="1">
          <a:blip r:embed="rId3">
            <a:extLst>
              <a:ext uri="{28A0092B-C50C-407E-A947-70E740481C1C}">
                <a14:useLocalDpi xmlns:a14="http://schemas.microsoft.com/office/drawing/2010/main"/>
              </a:ext>
            </a:extLst>
          </a:blip>
          <a:srcRect/>
          <a:stretch>
            <a:fillRect/>
          </a:stretch>
        </p:blipFill>
        <p:spPr>
          <a:xfrm>
            <a:off x="3053544" y="0"/>
            <a:ext cx="6090456" cy="5131976"/>
          </a:xfrm>
          <a:prstGeom prst="rect">
            <a:avLst/>
          </a:prstGeom>
        </p:spPr>
      </p:pic>
      <p:sp>
        <p:nvSpPr>
          <p:cNvPr id="46" name="Down Arrow 22">
            <a:extLst>
              <a:ext uri="{FF2B5EF4-FFF2-40B4-BE49-F238E27FC236}">
                <a16:creationId xmlns:a16="http://schemas.microsoft.com/office/drawing/2014/main" id="{3048107D-BC4D-5785-62F0-8CC3E21615E9}"/>
              </a:ext>
              <a:ext uri="{C183D7F6-B498-43B3-948B-1728B52AA6E4}">
                <adec:decorative xmlns:adec="http://schemas.microsoft.com/office/drawing/2017/decorative" val="1"/>
              </a:ext>
            </a:extLst>
          </p:cNvPr>
          <p:cNvSpPr>
            <a:spLocks noGrp="1"/>
          </p:cNvSpPr>
          <p:nvPr>
            <p:ph idx="24"/>
          </p:nvPr>
        </p:nvSpPr>
        <p:spPr bwMode="auto">
          <a:xfrm rot="12950180">
            <a:off x="6144182" y="3590304"/>
            <a:ext cx="687993" cy="846120"/>
          </a:xfrm>
          <a:prstGeom prst="downArrow">
            <a:avLst>
              <a:gd name="adj1" fmla="val 50000"/>
              <a:gd name="adj2" fmla="val 52240"/>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indent="0">
              <a:buNone/>
            </a:pPr>
            <a:r>
              <a:rPr lang="en-US"/>
              <a:t> </a:t>
            </a:r>
          </a:p>
        </p:txBody>
      </p:sp>
      <p:pic>
        <p:nvPicPr>
          <p:cNvPr id="44" name="Content Placeholder 43" descr="Same pie chart as previous slide.&#10;&#10;Arrow points to 26%.">
            <a:extLst>
              <a:ext uri="{FF2B5EF4-FFF2-40B4-BE49-F238E27FC236}">
                <a16:creationId xmlns:a16="http://schemas.microsoft.com/office/drawing/2014/main" id="{0E003287-D297-ECCB-90D3-589C3A270011}"/>
              </a:ext>
            </a:extLst>
          </p:cNvPr>
          <p:cNvPicPr>
            <a:picLocks noGrp="1" noChangeAspect="1"/>
          </p:cNvPicPr>
          <p:nvPr>
            <p:ph idx="22"/>
          </p:nvPr>
        </p:nvPicPr>
        <p:blipFill>
          <a:blip r:embed="rId4">
            <a:extLst>
              <a:ext uri="{28A0092B-C50C-407E-A947-70E740481C1C}">
                <a14:useLocalDpi xmlns:a14="http://schemas.microsoft.com/office/drawing/2010/main"/>
              </a:ext>
            </a:extLst>
          </a:blip>
          <a:stretch>
            <a:fillRect/>
          </a:stretch>
        </p:blipFill>
        <p:spPr>
          <a:xfrm>
            <a:off x="6074473" y="1934999"/>
            <a:ext cx="2871787" cy="1690953"/>
          </a:xfrm>
          <a:prstGeom prst="rect">
            <a:avLst/>
          </a:prstGeom>
        </p:spPr>
      </p:pic>
      <p:sp>
        <p:nvSpPr>
          <p:cNvPr id="25" name="Content Placeholder 24">
            <a:extLst>
              <a:ext uri="{FF2B5EF4-FFF2-40B4-BE49-F238E27FC236}">
                <a16:creationId xmlns:a16="http://schemas.microsoft.com/office/drawing/2014/main" id="{444D41A8-24A6-5FEE-9456-A29ACE50DD3F}"/>
              </a:ext>
            </a:extLst>
          </p:cNvPr>
          <p:cNvSpPr>
            <a:spLocks noGrp="1"/>
          </p:cNvSpPr>
          <p:nvPr>
            <p:ph idx="12"/>
          </p:nvPr>
        </p:nvSpPr>
        <p:spPr/>
        <p:txBody>
          <a:bodyPr>
            <a:normAutofit fontScale="77500" lnSpcReduction="20000"/>
          </a:bodyPr>
          <a:lstStyle/>
          <a:p>
            <a:r>
              <a:rPr lang="en-US">
                <a:solidFill>
                  <a:schemeClr val="bg1"/>
                </a:solidFill>
                <a:highlight>
                  <a:srgbClr val="000000"/>
                </a:highlight>
              </a:rPr>
              <a:t>Image sources: Chart is based on data from Gerber, P. J., Steinfield, H., Henderson, B., Mottet, A., Opio, C., Dijkman, J., Falcucci, A., &amp; Tempio, G. (2013). </a:t>
            </a:r>
            <a:r>
              <a:rPr lang="en-US" i="1">
                <a:solidFill>
                  <a:schemeClr val="bg1"/>
                </a:solidFill>
                <a:highlight>
                  <a:srgbClr val="000000"/>
                </a:highlight>
              </a:rPr>
              <a:t>Tackling climate change through livestock: A global assessment of emissions and mitigation opportunities</a:t>
            </a:r>
            <a:r>
              <a:rPr lang="en-US">
                <a:solidFill>
                  <a:schemeClr val="bg1"/>
                </a:solidFill>
                <a:highlight>
                  <a:srgbClr val="000000"/>
                </a:highlight>
              </a:rPr>
              <a:t> (No. i3437e). Food and Agriculture Organization of the United Nations.</a:t>
            </a:r>
            <a:r>
              <a:rPr lang="en-US" i="1">
                <a:solidFill>
                  <a:schemeClr val="bg1"/>
                </a:solidFill>
                <a:highlight>
                  <a:srgbClr val="000000"/>
                </a:highlight>
              </a:rPr>
              <a:t> </a:t>
            </a:r>
            <a:r>
              <a:rPr lang="en-US">
                <a:solidFill>
                  <a:schemeClr val="bg1"/>
                </a:solidFill>
                <a:highlight>
                  <a:srgbClr val="000000"/>
                </a:highlight>
                <a:hlinkClick r:id="rId5">
                  <a:extLst>
                    <a:ext uri="{A12FA001-AC4F-418D-AE19-62706E023703}">
                      <ahyp:hlinkClr xmlns:ahyp="http://schemas.microsoft.com/office/drawing/2018/hyperlinkcolor" val="tx"/>
                    </a:ext>
                  </a:extLst>
                </a:hlinkClick>
              </a:rPr>
              <a:t>https://www.fao.org/4/i3437e/i3437e.pdf</a:t>
            </a:r>
            <a:r>
              <a:rPr lang="en-US">
                <a:solidFill>
                  <a:schemeClr val="bg1"/>
                </a:solidFill>
                <a:highlight>
                  <a:srgbClr val="000000"/>
                </a:highlight>
              </a:rPr>
              <a:t>; Photo is from Shutterstock.</a:t>
            </a:r>
          </a:p>
        </p:txBody>
      </p:sp>
      <p:sp>
        <p:nvSpPr>
          <p:cNvPr id="3" name="Slide Number Placeholder 2">
            <a:extLst>
              <a:ext uri="{FF2B5EF4-FFF2-40B4-BE49-F238E27FC236}">
                <a16:creationId xmlns:a16="http://schemas.microsoft.com/office/drawing/2014/main" id="{3FEE9806-09AA-684D-DFB2-D0B919F57F29}"/>
              </a:ext>
            </a:extLst>
          </p:cNvPr>
          <p:cNvSpPr>
            <a:spLocks noGrp="1"/>
          </p:cNvSpPr>
          <p:nvPr>
            <p:ph type="sldNum" sz="quarter" idx="10"/>
          </p:nvPr>
        </p:nvSpPr>
        <p:spPr/>
        <p:txBody>
          <a:bodyPr/>
          <a:lstStyle/>
          <a:p>
            <a:fld id="{FA8F3C7B-73FF-204A-9C8F-90D4B6613D28}" type="slidenum">
              <a:rPr lang="en-US" smtClean="0">
                <a:solidFill>
                  <a:schemeClr val="bg1"/>
                </a:solidFill>
              </a:rPr>
              <a:pPr/>
              <a:t>19</a:t>
            </a:fld>
            <a:endParaRPr lang="en-US">
              <a:solidFill>
                <a:schemeClr val="bg1"/>
              </a:solidFill>
            </a:endParaRPr>
          </a:p>
        </p:txBody>
      </p:sp>
    </p:spTree>
    <p:extLst>
      <p:ext uri="{BB962C8B-B14F-4D97-AF65-F5344CB8AC3E}">
        <p14:creationId xmlns:p14="http://schemas.microsoft.com/office/powerpoint/2010/main" val="2245618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C027A45-0047-7B68-3A57-8D975B45CA1B}"/>
              </a:ext>
            </a:extLst>
          </p:cNvPr>
          <p:cNvSpPr>
            <a:spLocks noGrp="1"/>
          </p:cNvSpPr>
          <p:nvPr>
            <p:ph type="title"/>
          </p:nvPr>
        </p:nvSpPr>
        <p:spPr>
          <a:xfrm>
            <a:off x="3708399" y="250934"/>
            <a:ext cx="5283201" cy="1294894"/>
          </a:xfrm>
        </p:spPr>
        <p:txBody>
          <a:bodyPr/>
          <a:lstStyle/>
          <a:p>
            <a:r>
              <a:rPr lang="en-US"/>
              <a:t>Food and Our Climate</a:t>
            </a:r>
          </a:p>
        </p:txBody>
      </p:sp>
      <p:sp>
        <p:nvSpPr>
          <p:cNvPr id="7" name="Text Placeholder 6">
            <a:extLst>
              <a:ext uri="{FF2B5EF4-FFF2-40B4-BE49-F238E27FC236}">
                <a16:creationId xmlns:a16="http://schemas.microsoft.com/office/drawing/2014/main" id="{D6681DF6-4898-BB57-5D92-06956B367C18}"/>
              </a:ext>
            </a:extLst>
          </p:cNvPr>
          <p:cNvSpPr>
            <a:spLocks noGrp="1"/>
          </p:cNvSpPr>
          <p:nvPr>
            <p:ph type="body" sz="quarter" idx="11"/>
          </p:nvPr>
        </p:nvSpPr>
        <p:spPr>
          <a:xfrm>
            <a:off x="3708399" y="1782152"/>
            <a:ext cx="5283201" cy="966788"/>
          </a:xfrm>
        </p:spPr>
        <p:txBody>
          <a:bodyPr/>
          <a:lstStyle/>
          <a:p>
            <a:r>
              <a:rPr lang="en-US"/>
              <a:t>Module 3</a:t>
            </a:r>
          </a:p>
        </p:txBody>
      </p:sp>
      <p:sp>
        <p:nvSpPr>
          <p:cNvPr id="8" name="Text Placeholder 7">
            <a:extLst>
              <a:ext uri="{FF2B5EF4-FFF2-40B4-BE49-F238E27FC236}">
                <a16:creationId xmlns:a16="http://schemas.microsoft.com/office/drawing/2014/main" id="{03A0594F-B569-BB04-8967-003628AB2860}"/>
              </a:ext>
            </a:extLst>
          </p:cNvPr>
          <p:cNvSpPr>
            <a:spLocks noGrp="1"/>
          </p:cNvSpPr>
          <p:nvPr>
            <p:ph type="body" sz="quarter" idx="12"/>
          </p:nvPr>
        </p:nvSpPr>
        <p:spPr>
          <a:xfrm>
            <a:off x="5462016" y="3597674"/>
            <a:ext cx="3529584" cy="966788"/>
          </a:xfrm>
        </p:spPr>
        <p:txBody>
          <a:bodyPr/>
          <a:lstStyle/>
          <a:p>
            <a:r>
              <a:rPr lang="en-US"/>
              <a:t>Presented by:</a:t>
            </a:r>
          </a:p>
          <a:p>
            <a:r>
              <a:rPr lang="en-US"/>
              <a:t>Johns Hopkins Center for a Livable Future</a:t>
            </a:r>
          </a:p>
          <a:p>
            <a:r>
              <a:rPr lang="en-US"/>
              <a:t>Food + Planet</a:t>
            </a:r>
          </a:p>
        </p:txBody>
      </p:sp>
      <p:sp>
        <p:nvSpPr>
          <p:cNvPr id="36" name="Text Placeholder 35">
            <a:extLst>
              <a:ext uri="{FF2B5EF4-FFF2-40B4-BE49-F238E27FC236}">
                <a16:creationId xmlns:a16="http://schemas.microsoft.com/office/drawing/2014/main" id="{D52AAB0A-E95B-2426-79B2-0629ACAE52C9}"/>
              </a:ext>
            </a:extLst>
          </p:cNvPr>
          <p:cNvSpPr>
            <a:spLocks noGrp="1"/>
          </p:cNvSpPr>
          <p:nvPr>
            <p:ph type="body" sz="quarter" idx="14"/>
          </p:nvPr>
        </p:nvSpPr>
        <p:spPr/>
        <p:txBody>
          <a:bodyPr/>
          <a:lstStyle/>
          <a:p>
            <a:endParaRPr lang="en-US"/>
          </a:p>
        </p:txBody>
      </p:sp>
      <p:sp>
        <p:nvSpPr>
          <p:cNvPr id="5" name="Slide Number Placeholder 4">
            <a:extLst>
              <a:ext uri="{FF2B5EF4-FFF2-40B4-BE49-F238E27FC236}">
                <a16:creationId xmlns:a16="http://schemas.microsoft.com/office/drawing/2014/main" id="{F8AA9DD8-32CC-46BE-4EF2-A43FD80DE995}"/>
              </a:ext>
            </a:extLst>
          </p:cNvPr>
          <p:cNvSpPr>
            <a:spLocks noGrp="1"/>
          </p:cNvSpPr>
          <p:nvPr>
            <p:ph type="sldNum" sz="quarter" idx="10"/>
          </p:nvPr>
        </p:nvSpPr>
        <p:spPr>
          <a:xfrm>
            <a:off x="8342334" y="4810518"/>
            <a:ext cx="649266" cy="274637"/>
          </a:xfrm>
        </p:spPr>
        <p:txBody>
          <a:bodyPr/>
          <a:lstStyle/>
          <a:p>
            <a:fld id="{8ABDC324-684B-9C44-A484-D2B69E2467CF}" type="slidenum">
              <a:rPr lang="en-US" smtClean="0"/>
              <a:pPr/>
              <a:t>2</a:t>
            </a:fld>
            <a:endParaRPr lang="en-US"/>
          </a:p>
        </p:txBody>
      </p:sp>
    </p:spTree>
    <p:extLst>
      <p:ext uri="{BB962C8B-B14F-4D97-AF65-F5344CB8AC3E}">
        <p14:creationId xmlns:p14="http://schemas.microsoft.com/office/powerpoint/2010/main" val="30223120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BC56E-2752-32D8-5083-93922EFD7514}"/>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05212D26-1E4F-A19E-B030-78024290D93A}"/>
              </a:ext>
            </a:extLst>
          </p:cNvPr>
          <p:cNvSpPr>
            <a:spLocks noGrp="1"/>
          </p:cNvSpPr>
          <p:nvPr>
            <p:ph type="title"/>
          </p:nvPr>
        </p:nvSpPr>
        <p:spPr/>
        <p:txBody>
          <a:bodyPr/>
          <a:lstStyle/>
          <a:p>
            <a:r>
              <a:rPr lang="en-US">
                <a:solidFill>
                  <a:schemeClr val="bg1"/>
                </a:solidFill>
              </a:rPr>
              <a:t>Feed Crop Production</a:t>
            </a:r>
            <a:endParaRPr lang="en-US"/>
          </a:p>
        </p:txBody>
      </p:sp>
      <p:pic>
        <p:nvPicPr>
          <p:cNvPr id="9" name="Content Placeholder 8" descr="Tractors in field">
            <a:extLst>
              <a:ext uri="{FF2B5EF4-FFF2-40B4-BE49-F238E27FC236}">
                <a16:creationId xmlns:a16="http://schemas.microsoft.com/office/drawing/2014/main" id="{6E841342-3A75-B282-5FBF-E8F98228A129}"/>
              </a:ext>
            </a:extLst>
          </p:cNvPr>
          <p:cNvPicPr>
            <a:picLocks noGrp="1" noChangeAspect="1"/>
          </p:cNvPicPr>
          <p:nvPr>
            <p:ph idx="19"/>
          </p:nvPr>
        </p:nvPicPr>
        <p:blipFill>
          <a:blip r:embed="rId3">
            <a:extLst>
              <a:ext uri="{28A0092B-C50C-407E-A947-70E740481C1C}">
                <a14:useLocalDpi xmlns:a14="http://schemas.microsoft.com/office/drawing/2010/main"/>
              </a:ext>
            </a:extLst>
          </a:blip>
          <a:srcRect/>
          <a:stretch>
            <a:fillRect/>
          </a:stretch>
        </p:blipFill>
        <p:spPr>
          <a:xfrm rot="10800000">
            <a:off x="3065078" y="0"/>
            <a:ext cx="6078921" cy="5143500"/>
          </a:xfrm>
          <a:prstGeom prst="rect">
            <a:avLst/>
          </a:prstGeom>
          <a:ln w="76200">
            <a:noFill/>
          </a:ln>
        </p:spPr>
      </p:pic>
      <p:sp>
        <p:nvSpPr>
          <p:cNvPr id="46" name="Down Arrow 22">
            <a:extLst>
              <a:ext uri="{FF2B5EF4-FFF2-40B4-BE49-F238E27FC236}">
                <a16:creationId xmlns:a16="http://schemas.microsoft.com/office/drawing/2014/main" id="{ECAD0536-369E-7641-2EBD-AC64FB1E0393}"/>
              </a:ext>
              <a:ext uri="{C183D7F6-B498-43B3-948B-1728B52AA6E4}">
                <adec:decorative xmlns:adec="http://schemas.microsoft.com/office/drawing/2017/decorative" val="1"/>
              </a:ext>
            </a:extLst>
          </p:cNvPr>
          <p:cNvSpPr>
            <a:spLocks noGrp="1"/>
          </p:cNvSpPr>
          <p:nvPr>
            <p:ph idx="24"/>
          </p:nvPr>
        </p:nvSpPr>
        <p:spPr bwMode="auto">
          <a:xfrm rot="16200000">
            <a:off x="5226667" y="2291428"/>
            <a:ext cx="687993" cy="846120"/>
          </a:xfrm>
          <a:prstGeom prst="downArrow">
            <a:avLst>
              <a:gd name="adj1" fmla="val 50000"/>
              <a:gd name="adj2" fmla="val 52240"/>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indent="0">
              <a:buNone/>
            </a:pPr>
            <a:r>
              <a:rPr lang="en-US"/>
              <a:t> </a:t>
            </a:r>
          </a:p>
        </p:txBody>
      </p:sp>
      <p:pic>
        <p:nvPicPr>
          <p:cNvPr id="44" name="Content Placeholder 43" descr="Same chart as previous.&#10;&#10;Arrow points to 24%.">
            <a:extLst>
              <a:ext uri="{FF2B5EF4-FFF2-40B4-BE49-F238E27FC236}">
                <a16:creationId xmlns:a16="http://schemas.microsoft.com/office/drawing/2014/main" id="{1F69E229-BCF4-4122-2A02-5963BD8F4D0B}"/>
              </a:ext>
            </a:extLst>
          </p:cNvPr>
          <p:cNvPicPr>
            <a:picLocks noGrp="1" noChangeAspect="1"/>
          </p:cNvPicPr>
          <p:nvPr>
            <p:ph idx="22"/>
          </p:nvPr>
        </p:nvPicPr>
        <p:blipFill>
          <a:blip r:embed="rId4">
            <a:extLst>
              <a:ext uri="{28A0092B-C50C-407E-A947-70E740481C1C}">
                <a14:useLocalDpi xmlns:a14="http://schemas.microsoft.com/office/drawing/2010/main"/>
              </a:ext>
            </a:extLst>
          </a:blip>
          <a:stretch>
            <a:fillRect/>
          </a:stretch>
        </p:blipFill>
        <p:spPr>
          <a:xfrm>
            <a:off x="6074473" y="1934999"/>
            <a:ext cx="2871787" cy="1690953"/>
          </a:xfrm>
          <a:prstGeom prst="rect">
            <a:avLst/>
          </a:prstGeom>
        </p:spPr>
      </p:pic>
      <p:sp>
        <p:nvSpPr>
          <p:cNvPr id="25" name="Content Placeholder 24">
            <a:extLst>
              <a:ext uri="{FF2B5EF4-FFF2-40B4-BE49-F238E27FC236}">
                <a16:creationId xmlns:a16="http://schemas.microsoft.com/office/drawing/2014/main" id="{5811E6EB-6FB4-9E63-94F6-3B279060E0CE}"/>
              </a:ext>
            </a:extLst>
          </p:cNvPr>
          <p:cNvSpPr>
            <a:spLocks noGrp="1"/>
          </p:cNvSpPr>
          <p:nvPr>
            <p:ph idx="12"/>
          </p:nvPr>
        </p:nvSpPr>
        <p:spPr/>
        <p:txBody>
          <a:bodyPr>
            <a:normAutofit fontScale="77500" lnSpcReduction="20000"/>
          </a:bodyPr>
          <a:lstStyle/>
          <a:p>
            <a:r>
              <a:rPr lang="en-US">
                <a:solidFill>
                  <a:schemeClr val="bg1"/>
                </a:solidFill>
                <a:highlight>
                  <a:srgbClr val="000000"/>
                </a:highlight>
              </a:rPr>
              <a:t>Image sources: Chart is based on data from Gerber, P. J., Steinfield, H., Henderson, B., Mottet, A., Opio, C., Dijkman, J., Falcucci, A., &amp; Tempio, G. (2013). </a:t>
            </a:r>
            <a:r>
              <a:rPr lang="en-US" i="1">
                <a:solidFill>
                  <a:schemeClr val="bg1"/>
                </a:solidFill>
                <a:highlight>
                  <a:srgbClr val="000000"/>
                </a:highlight>
              </a:rPr>
              <a:t>Tackling climate change through livestock: A global assessment of emissions and mitigation opportunities</a:t>
            </a:r>
            <a:r>
              <a:rPr lang="en-US">
                <a:solidFill>
                  <a:schemeClr val="bg1"/>
                </a:solidFill>
                <a:highlight>
                  <a:srgbClr val="000000"/>
                </a:highlight>
              </a:rPr>
              <a:t> (No. i3437e). Food and Agriculture Organization of the United Nations.</a:t>
            </a:r>
            <a:r>
              <a:rPr lang="en-US" i="1">
                <a:solidFill>
                  <a:schemeClr val="bg1"/>
                </a:solidFill>
                <a:highlight>
                  <a:srgbClr val="000000"/>
                </a:highlight>
              </a:rPr>
              <a:t> </a:t>
            </a:r>
            <a:r>
              <a:rPr lang="en-US">
                <a:solidFill>
                  <a:schemeClr val="bg1"/>
                </a:solidFill>
                <a:highlight>
                  <a:srgbClr val="000000"/>
                </a:highlight>
                <a:hlinkClick r:id="rId5">
                  <a:extLst>
                    <a:ext uri="{A12FA001-AC4F-418D-AE19-62706E023703}">
                      <ahyp:hlinkClr xmlns:ahyp="http://schemas.microsoft.com/office/drawing/2018/hyperlinkcolor" val="tx"/>
                    </a:ext>
                  </a:extLst>
                </a:hlinkClick>
              </a:rPr>
              <a:t>https://www.fao.org/4/i3437e/i3437e.pdf</a:t>
            </a:r>
            <a:r>
              <a:rPr lang="en-US">
                <a:solidFill>
                  <a:schemeClr val="bg1"/>
                </a:solidFill>
                <a:highlight>
                  <a:srgbClr val="000000"/>
                </a:highlight>
              </a:rPr>
              <a:t>; Photo is from Microsoft Stock Images.</a:t>
            </a:r>
          </a:p>
        </p:txBody>
      </p:sp>
      <p:sp>
        <p:nvSpPr>
          <p:cNvPr id="3" name="Slide Number Placeholder 2">
            <a:extLst>
              <a:ext uri="{FF2B5EF4-FFF2-40B4-BE49-F238E27FC236}">
                <a16:creationId xmlns:a16="http://schemas.microsoft.com/office/drawing/2014/main" id="{61359521-AC37-B341-F2AB-60C74089FFE0}"/>
              </a:ext>
            </a:extLst>
          </p:cNvPr>
          <p:cNvSpPr>
            <a:spLocks noGrp="1"/>
          </p:cNvSpPr>
          <p:nvPr>
            <p:ph type="sldNum" sz="quarter" idx="10"/>
          </p:nvPr>
        </p:nvSpPr>
        <p:spPr/>
        <p:txBody>
          <a:bodyPr/>
          <a:lstStyle/>
          <a:p>
            <a:fld id="{FA8F3C7B-73FF-204A-9C8F-90D4B6613D28}" type="slidenum">
              <a:rPr lang="en-US" smtClean="0">
                <a:solidFill>
                  <a:schemeClr val="bg1"/>
                </a:solidFill>
              </a:rPr>
              <a:pPr/>
              <a:t>20</a:t>
            </a:fld>
            <a:endParaRPr lang="en-US">
              <a:solidFill>
                <a:schemeClr val="bg1"/>
              </a:solidFill>
            </a:endParaRPr>
          </a:p>
        </p:txBody>
      </p:sp>
    </p:spTree>
    <p:extLst>
      <p:ext uri="{BB962C8B-B14F-4D97-AF65-F5344CB8AC3E}">
        <p14:creationId xmlns:p14="http://schemas.microsoft.com/office/powerpoint/2010/main" val="41038671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1A67A-9510-6E44-C53E-810E27941975}"/>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21294274-AA69-B513-0C7C-39B623E16D1B}"/>
              </a:ext>
            </a:extLst>
          </p:cNvPr>
          <p:cNvSpPr>
            <a:spLocks noGrp="1"/>
          </p:cNvSpPr>
          <p:nvPr>
            <p:ph type="title"/>
          </p:nvPr>
        </p:nvSpPr>
        <p:spPr/>
        <p:txBody>
          <a:bodyPr/>
          <a:lstStyle/>
          <a:p>
            <a:r>
              <a:rPr lang="en-US">
                <a:solidFill>
                  <a:schemeClr val="bg1"/>
                </a:solidFill>
              </a:rPr>
              <a:t>Land Use Change (Deforestation)</a:t>
            </a:r>
            <a:endParaRPr lang="en-US"/>
          </a:p>
        </p:txBody>
      </p:sp>
      <p:pic>
        <p:nvPicPr>
          <p:cNvPr id="5" name="Content Placeholder 4" descr="Aerial photo of Amazon burning.">
            <a:extLst>
              <a:ext uri="{FF2B5EF4-FFF2-40B4-BE49-F238E27FC236}">
                <a16:creationId xmlns:a16="http://schemas.microsoft.com/office/drawing/2014/main" id="{0E5A1363-7670-57FB-8C91-5A6728CFDAEC}"/>
              </a:ext>
            </a:extLst>
          </p:cNvPr>
          <p:cNvPicPr>
            <a:picLocks noGrp="1" noChangeAspect="1"/>
          </p:cNvPicPr>
          <p:nvPr>
            <p:ph idx="19"/>
          </p:nvPr>
        </p:nvPicPr>
        <p:blipFill rotWithShape="1">
          <a:blip r:embed="rId3">
            <a:extLst>
              <a:ext uri="{28A0092B-C50C-407E-A947-70E740481C1C}">
                <a14:useLocalDpi xmlns:a14="http://schemas.microsoft.com/office/drawing/2010/main"/>
              </a:ext>
            </a:extLst>
          </a:blip>
          <a:srcRect t="-614"/>
          <a:stretch>
            <a:fillRect/>
          </a:stretch>
        </p:blipFill>
        <p:spPr>
          <a:xfrm>
            <a:off x="3039034" y="-24601"/>
            <a:ext cx="6104965" cy="5168101"/>
          </a:xfrm>
          <a:prstGeom prst="rect">
            <a:avLst/>
          </a:prstGeom>
        </p:spPr>
      </p:pic>
      <p:pic>
        <p:nvPicPr>
          <p:cNvPr id="44" name="Content Placeholder 43" descr="Same chart as previous.&#10;&#10;Arrow points to 6%.">
            <a:extLst>
              <a:ext uri="{FF2B5EF4-FFF2-40B4-BE49-F238E27FC236}">
                <a16:creationId xmlns:a16="http://schemas.microsoft.com/office/drawing/2014/main" id="{C3E8A5C2-5123-0D3A-F123-15A0DB30419A}"/>
              </a:ext>
            </a:extLst>
          </p:cNvPr>
          <p:cNvPicPr>
            <a:picLocks noGrp="1" noChangeAspect="1"/>
          </p:cNvPicPr>
          <p:nvPr>
            <p:ph idx="22"/>
          </p:nvPr>
        </p:nvPicPr>
        <p:blipFill>
          <a:blip r:embed="rId4">
            <a:extLst>
              <a:ext uri="{28A0092B-C50C-407E-A947-70E740481C1C}">
                <a14:useLocalDpi xmlns:a14="http://schemas.microsoft.com/office/drawing/2010/main"/>
              </a:ext>
            </a:extLst>
          </a:blip>
          <a:stretch>
            <a:fillRect/>
          </a:stretch>
        </p:blipFill>
        <p:spPr>
          <a:xfrm>
            <a:off x="6074473" y="1934999"/>
            <a:ext cx="2871787" cy="1690953"/>
          </a:xfrm>
          <a:prstGeom prst="rect">
            <a:avLst/>
          </a:prstGeom>
        </p:spPr>
      </p:pic>
      <p:sp>
        <p:nvSpPr>
          <p:cNvPr id="25" name="Content Placeholder 24">
            <a:extLst>
              <a:ext uri="{FF2B5EF4-FFF2-40B4-BE49-F238E27FC236}">
                <a16:creationId xmlns:a16="http://schemas.microsoft.com/office/drawing/2014/main" id="{EFECAA88-7322-0C36-1B4F-7FB9159D9AF1}"/>
              </a:ext>
            </a:extLst>
          </p:cNvPr>
          <p:cNvSpPr>
            <a:spLocks noGrp="1"/>
          </p:cNvSpPr>
          <p:nvPr>
            <p:ph idx="12"/>
          </p:nvPr>
        </p:nvSpPr>
        <p:spPr/>
        <p:txBody>
          <a:bodyPr>
            <a:normAutofit fontScale="77500" lnSpcReduction="20000"/>
          </a:bodyPr>
          <a:lstStyle/>
          <a:p>
            <a:r>
              <a:rPr lang="en-US">
                <a:solidFill>
                  <a:schemeClr val="bg1"/>
                </a:solidFill>
                <a:highlight>
                  <a:srgbClr val="000000"/>
                </a:highlight>
              </a:rPr>
              <a:t>Image sources: Chart is based on data from Gerber, P. J., Steinfield, H., Henderson, B., Mottet, A., Opio, C., Dijkman, J., Falcucci, A., &amp; Tempio, G. (2013). </a:t>
            </a:r>
            <a:r>
              <a:rPr lang="en-US" i="1">
                <a:solidFill>
                  <a:schemeClr val="bg1"/>
                </a:solidFill>
                <a:highlight>
                  <a:srgbClr val="000000"/>
                </a:highlight>
              </a:rPr>
              <a:t>Tackling climate change through livestock: A global assessment of emissions and mitigation opportunities</a:t>
            </a:r>
            <a:r>
              <a:rPr lang="en-US">
                <a:solidFill>
                  <a:schemeClr val="bg1"/>
                </a:solidFill>
                <a:highlight>
                  <a:srgbClr val="000000"/>
                </a:highlight>
              </a:rPr>
              <a:t> (No. i3437e). Food and Agriculture Organization of the United Nations.</a:t>
            </a:r>
            <a:r>
              <a:rPr lang="en-US" i="1">
                <a:solidFill>
                  <a:schemeClr val="bg1"/>
                </a:solidFill>
                <a:highlight>
                  <a:srgbClr val="000000"/>
                </a:highlight>
              </a:rPr>
              <a:t> </a:t>
            </a:r>
            <a:r>
              <a:rPr lang="en-US">
                <a:solidFill>
                  <a:schemeClr val="bg1"/>
                </a:solidFill>
                <a:highlight>
                  <a:srgbClr val="000000"/>
                </a:highlight>
                <a:hlinkClick r:id="rId5">
                  <a:extLst>
                    <a:ext uri="{A12FA001-AC4F-418D-AE19-62706E023703}">
                      <ahyp:hlinkClr xmlns:ahyp="http://schemas.microsoft.com/office/drawing/2018/hyperlinkcolor" val="tx"/>
                    </a:ext>
                  </a:extLst>
                </a:hlinkClick>
              </a:rPr>
              <a:t>https://www.fao.org/4/i3437e/i3437e.pdf</a:t>
            </a:r>
            <a:r>
              <a:rPr lang="en-US">
                <a:solidFill>
                  <a:schemeClr val="bg1"/>
                </a:solidFill>
                <a:highlight>
                  <a:srgbClr val="000000"/>
                </a:highlight>
              </a:rPr>
              <a:t>; Photo is from Shutterstock.</a:t>
            </a:r>
          </a:p>
        </p:txBody>
      </p:sp>
      <p:sp>
        <p:nvSpPr>
          <p:cNvPr id="3" name="Slide Number Placeholder 2">
            <a:extLst>
              <a:ext uri="{FF2B5EF4-FFF2-40B4-BE49-F238E27FC236}">
                <a16:creationId xmlns:a16="http://schemas.microsoft.com/office/drawing/2014/main" id="{14580628-E6A7-E6D8-DC94-535718FAAC44}"/>
              </a:ext>
            </a:extLst>
          </p:cNvPr>
          <p:cNvSpPr>
            <a:spLocks noGrp="1"/>
          </p:cNvSpPr>
          <p:nvPr>
            <p:ph type="sldNum" sz="quarter" idx="10"/>
          </p:nvPr>
        </p:nvSpPr>
        <p:spPr/>
        <p:txBody>
          <a:bodyPr/>
          <a:lstStyle/>
          <a:p>
            <a:fld id="{FA8F3C7B-73FF-204A-9C8F-90D4B6613D28}" type="slidenum">
              <a:rPr lang="en-US" smtClean="0">
                <a:solidFill>
                  <a:schemeClr val="bg1"/>
                </a:solidFill>
              </a:rPr>
              <a:pPr/>
              <a:t>21</a:t>
            </a:fld>
            <a:endParaRPr lang="en-US">
              <a:solidFill>
                <a:schemeClr val="bg1"/>
              </a:solidFill>
            </a:endParaRPr>
          </a:p>
        </p:txBody>
      </p:sp>
      <p:sp>
        <p:nvSpPr>
          <p:cNvPr id="46" name="Down Arrow 22">
            <a:extLst>
              <a:ext uri="{FF2B5EF4-FFF2-40B4-BE49-F238E27FC236}">
                <a16:creationId xmlns:a16="http://schemas.microsoft.com/office/drawing/2014/main" id="{F1E821A1-78CA-6D9C-8DC9-AE6AFC46E471}"/>
              </a:ext>
              <a:ext uri="{C183D7F6-B498-43B3-948B-1728B52AA6E4}">
                <adec:decorative xmlns:adec="http://schemas.microsoft.com/office/drawing/2017/decorative" val="1"/>
              </a:ext>
            </a:extLst>
          </p:cNvPr>
          <p:cNvSpPr>
            <a:spLocks noGrp="1"/>
          </p:cNvSpPr>
          <p:nvPr>
            <p:ph idx="24"/>
          </p:nvPr>
        </p:nvSpPr>
        <p:spPr bwMode="auto">
          <a:xfrm rot="18987900">
            <a:off x="5855095" y="1233592"/>
            <a:ext cx="687993" cy="846120"/>
          </a:xfrm>
          <a:prstGeom prst="downArrow">
            <a:avLst>
              <a:gd name="adj1" fmla="val 50000"/>
              <a:gd name="adj2" fmla="val 52240"/>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indent="0">
              <a:buNone/>
            </a:pPr>
            <a:r>
              <a:rPr lang="en-US"/>
              <a:t> </a:t>
            </a:r>
          </a:p>
        </p:txBody>
      </p:sp>
      <p:sp>
        <p:nvSpPr>
          <p:cNvPr id="6" name="Pie 7">
            <a:extLst>
              <a:ext uri="{FF2B5EF4-FFF2-40B4-BE49-F238E27FC236}">
                <a16:creationId xmlns:a16="http://schemas.microsoft.com/office/drawing/2014/main" id="{3524F670-7E2E-B754-D10D-E558C536141D}"/>
              </a:ext>
              <a:ext uri="{C183D7F6-B498-43B3-948B-1728B52AA6E4}">
                <adec:decorative xmlns:adec="http://schemas.microsoft.com/office/drawing/2017/decorative" val="1"/>
              </a:ext>
            </a:extLst>
          </p:cNvPr>
          <p:cNvSpPr/>
          <p:nvPr/>
        </p:nvSpPr>
        <p:spPr bwMode="auto">
          <a:xfrm rot="20508409">
            <a:off x="6081529" y="1925516"/>
            <a:ext cx="1690434" cy="1807664"/>
          </a:xfrm>
          <a:prstGeom prst="pie">
            <a:avLst>
              <a:gd name="adj1" fmla="val 14583055"/>
              <a:gd name="adj2" fmla="val 16344262"/>
            </a:avLst>
          </a:prstGeom>
          <a:noFill/>
          <a:ln w="57150">
            <a:solidFill>
              <a:schemeClr val="tx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68580" tIns="34290" rIns="68580" bIns="34290" numCol="1" rtlCol="0" anchor="t" anchorCtr="0" compatLnSpc="1">
            <a:prstTxWarp prst="textNoShape">
              <a:avLst/>
            </a:prstTxWarp>
          </a:bodyPr>
          <a:lstStyle/>
          <a:p>
            <a:pPr defTabSz="457189" eaLnBrk="0" hangingPunct="0">
              <a:defRPr/>
            </a:pPr>
            <a:endParaRPr lang="en-US" sz="1350">
              <a:solidFill>
                <a:srgbClr val="000000"/>
              </a:solidFill>
              <a:latin typeface="Verdana" pitchFamily="34" charset="0"/>
            </a:endParaRPr>
          </a:p>
        </p:txBody>
      </p:sp>
    </p:spTree>
    <p:extLst>
      <p:ext uri="{BB962C8B-B14F-4D97-AF65-F5344CB8AC3E}">
        <p14:creationId xmlns:p14="http://schemas.microsoft.com/office/powerpoint/2010/main" val="23666811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7142B-2C68-0B27-C90D-E9A2542AB6D6}"/>
              </a:ext>
            </a:extLst>
          </p:cNvPr>
          <p:cNvSpPr>
            <a:spLocks noGrp="1"/>
          </p:cNvSpPr>
          <p:nvPr>
            <p:ph type="title"/>
          </p:nvPr>
        </p:nvSpPr>
        <p:spPr/>
        <p:txBody>
          <a:bodyPr/>
          <a:lstStyle/>
          <a:p>
            <a:r>
              <a:rPr lang="en-US"/>
              <a:t>GHG Footprints of Food—1</a:t>
            </a:r>
          </a:p>
        </p:txBody>
      </p:sp>
      <p:sp>
        <p:nvSpPr>
          <p:cNvPr id="19" name="Text Placeholder 18">
            <a:extLst>
              <a:ext uri="{FF2B5EF4-FFF2-40B4-BE49-F238E27FC236}">
                <a16:creationId xmlns:a16="http://schemas.microsoft.com/office/drawing/2014/main" id="{6A8662E1-5306-CAED-B725-DDE87B11E32A}"/>
              </a:ext>
            </a:extLst>
          </p:cNvPr>
          <p:cNvSpPr>
            <a:spLocks noGrp="1"/>
          </p:cNvSpPr>
          <p:nvPr>
            <p:ph type="body" sz="quarter" idx="14"/>
          </p:nvPr>
        </p:nvSpPr>
        <p:spPr>
          <a:xfrm>
            <a:off x="149315" y="2187388"/>
            <a:ext cx="2736760" cy="1572370"/>
          </a:xfrm>
        </p:spPr>
        <p:txBody>
          <a:bodyPr/>
          <a:lstStyle/>
          <a:p>
            <a:r>
              <a:rPr lang="en-US"/>
              <a:t>Per serving GHG footprints</a:t>
            </a:r>
          </a:p>
          <a:p>
            <a:pPr marL="285750" indent="-285750">
              <a:buFont typeface="Arial" panose="020B0604020202020204" pitchFamily="34" charset="0"/>
              <a:buChar char="•"/>
            </a:pPr>
            <a:r>
              <a:rPr lang="en-US"/>
              <a:t>&gt; 3,800 unique observations</a:t>
            </a:r>
          </a:p>
          <a:p>
            <a:pPr marL="285750" indent="-285750">
              <a:buFont typeface="Arial" panose="020B0604020202020204" pitchFamily="34" charset="0"/>
              <a:buChar char="•"/>
            </a:pPr>
            <a:r>
              <a:rPr lang="en-US"/>
              <a:t>&gt; 150 countries</a:t>
            </a:r>
          </a:p>
        </p:txBody>
      </p:sp>
      <p:sp>
        <p:nvSpPr>
          <p:cNvPr id="44" name="Content Placeholder 43">
            <a:extLst>
              <a:ext uri="{FF2B5EF4-FFF2-40B4-BE49-F238E27FC236}">
                <a16:creationId xmlns:a16="http://schemas.microsoft.com/office/drawing/2014/main" id="{6073E46D-81EE-5872-C95D-28AB81CB7977}"/>
              </a:ext>
            </a:extLst>
          </p:cNvPr>
          <p:cNvSpPr>
            <a:spLocks noGrp="1"/>
          </p:cNvSpPr>
          <p:nvPr>
            <p:ph idx="12"/>
          </p:nvPr>
        </p:nvSpPr>
        <p:spPr>
          <a:xfrm>
            <a:off x="3158066" y="4792204"/>
            <a:ext cx="5474945" cy="274637"/>
          </a:xfrm>
        </p:spPr>
        <p:txBody>
          <a:bodyPr>
            <a:normAutofit fontScale="92500" lnSpcReduction="20000"/>
          </a:bodyPr>
          <a:lstStyle/>
          <a:p>
            <a:r>
              <a:rPr lang="en-US"/>
              <a:t>Image source: Kim, B. F., Santo, R. E., Scatterday, A. P., Fry, J. P., Synk, C. M., Cebron, S. R., Mekonnen, M. M., Hoekstra, A. Y., de Pee, S., Bloem, M. W., Neff, R. A., &amp; Nachman, K. E. (2020). </a:t>
            </a:r>
            <a:r>
              <a:rPr lang="en-US" i="1"/>
              <a:t>Figure 2.</a:t>
            </a:r>
            <a:r>
              <a:rPr lang="en-US"/>
              <a:t> </a:t>
            </a:r>
            <a:r>
              <a:rPr lang="en-US" i="1"/>
              <a:t>Average per serving GHG</a:t>
            </a:r>
            <a:r>
              <a:rPr lang="en-US"/>
              <a:t> [Chart]. Country-specific dietary shifts to mitigate climate and water crises. </a:t>
            </a:r>
            <a:r>
              <a:rPr lang="en-US" i="1"/>
              <a:t>Global Environmental Change</a:t>
            </a:r>
            <a:r>
              <a:rPr lang="en-US"/>
              <a:t>, </a:t>
            </a:r>
            <a:r>
              <a:rPr lang="en-US" i="1"/>
              <a:t>62</a:t>
            </a:r>
            <a:r>
              <a:rPr lang="en-US"/>
              <a:t>. </a:t>
            </a:r>
            <a:r>
              <a:rPr lang="en-US">
                <a:hlinkClick r:id="rId3"/>
              </a:rPr>
              <a:t>https://doi.org/10.1016/j.gloenvcha.2019.05.010</a:t>
            </a:r>
            <a:endParaRPr lang="en-US"/>
          </a:p>
        </p:txBody>
      </p:sp>
      <p:sp>
        <p:nvSpPr>
          <p:cNvPr id="8" name="Slide Number Placeholder 7">
            <a:extLst>
              <a:ext uri="{FF2B5EF4-FFF2-40B4-BE49-F238E27FC236}">
                <a16:creationId xmlns:a16="http://schemas.microsoft.com/office/drawing/2014/main" id="{9368A9C8-3CF9-ECF8-AC56-C8A24675C4FD}"/>
              </a:ext>
            </a:extLst>
          </p:cNvPr>
          <p:cNvSpPr>
            <a:spLocks noGrp="1"/>
          </p:cNvSpPr>
          <p:nvPr>
            <p:ph type="sldNum" sz="quarter" idx="10"/>
          </p:nvPr>
        </p:nvSpPr>
        <p:spPr/>
        <p:txBody>
          <a:bodyPr/>
          <a:lstStyle/>
          <a:p>
            <a:fld id="{8ABDC324-684B-9C44-A484-D2B69E2467CF}" type="slidenum">
              <a:rPr lang="en-US" smtClean="0"/>
              <a:pPr/>
              <a:t>22</a:t>
            </a:fld>
            <a:endParaRPr lang="en-US"/>
          </a:p>
        </p:txBody>
      </p:sp>
      <p:pic>
        <p:nvPicPr>
          <p:cNvPr id="46" name="Content Placeholder 45" descr="Fig.2., Average GHG per serving. Key points are discussed by presenter. A red box highlights the plant foods section of the chart.">
            <a:extLst>
              <a:ext uri="{FF2B5EF4-FFF2-40B4-BE49-F238E27FC236}">
                <a16:creationId xmlns:a16="http://schemas.microsoft.com/office/drawing/2014/main" id="{470E66A0-831E-5C5A-CAAA-5E942D9F64C7}"/>
              </a:ext>
            </a:extLst>
          </p:cNvPr>
          <p:cNvPicPr>
            <a:picLocks noGrp="1" noChangeAspect="1"/>
          </p:cNvPicPr>
          <p:nvPr>
            <p:ph idx="19"/>
          </p:nvPr>
        </p:nvPicPr>
        <p:blipFill>
          <a:blip r:embed="rId4" cstate="email">
            <a:extLst>
              <a:ext uri="{28A0092B-C50C-407E-A947-70E740481C1C}">
                <a14:useLocalDpi xmlns:a14="http://schemas.microsoft.com/office/drawing/2010/main"/>
              </a:ext>
            </a:extLst>
          </a:blip>
          <a:stretch>
            <a:fillRect/>
          </a:stretch>
        </p:blipFill>
        <p:spPr>
          <a:xfrm>
            <a:off x="3157538" y="199507"/>
            <a:ext cx="5834062" cy="4320623"/>
          </a:xfrm>
          <a:prstGeom prst="rect">
            <a:avLst/>
          </a:prstGeom>
        </p:spPr>
      </p:pic>
      <p:sp>
        <p:nvSpPr>
          <p:cNvPr id="47" name="Rectangle: Rounded Corners 5">
            <a:extLst>
              <a:ext uri="{FF2B5EF4-FFF2-40B4-BE49-F238E27FC236}">
                <a16:creationId xmlns:a16="http://schemas.microsoft.com/office/drawing/2014/main" id="{AAE5F2C9-CD93-0F9E-A3F3-28CFDFAFCDFD}"/>
              </a:ext>
              <a:ext uri="{C183D7F6-B498-43B3-948B-1728B52AA6E4}">
                <adec:decorative xmlns:adec="http://schemas.microsoft.com/office/drawing/2017/decorative" val="1"/>
              </a:ext>
            </a:extLst>
          </p:cNvPr>
          <p:cNvSpPr/>
          <p:nvPr/>
        </p:nvSpPr>
        <p:spPr bwMode="auto">
          <a:xfrm>
            <a:off x="3602637" y="121674"/>
            <a:ext cx="1856869" cy="4414467"/>
          </a:xfrm>
          <a:prstGeom prst="roundRect">
            <a:avLst>
              <a:gd name="adj" fmla="val 5436"/>
            </a:avLst>
          </a:prstGeom>
          <a:noFill/>
          <a:ln w="3810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350">
              <a:solidFill>
                <a:prstClr val="black"/>
              </a:solidFill>
              <a:latin typeface="Verdana" pitchFamily="34" charset="0"/>
            </a:endParaRPr>
          </a:p>
        </p:txBody>
      </p:sp>
    </p:spTree>
    <p:extLst>
      <p:ext uri="{BB962C8B-B14F-4D97-AF65-F5344CB8AC3E}">
        <p14:creationId xmlns:p14="http://schemas.microsoft.com/office/powerpoint/2010/main" val="36689419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7C581-4F85-5562-2842-DC9799C65C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C4A824-8498-B5D8-C0AF-7EFEE67A552A}"/>
              </a:ext>
            </a:extLst>
          </p:cNvPr>
          <p:cNvSpPr>
            <a:spLocks noGrp="1"/>
          </p:cNvSpPr>
          <p:nvPr>
            <p:ph type="title"/>
          </p:nvPr>
        </p:nvSpPr>
        <p:spPr/>
        <p:txBody>
          <a:bodyPr/>
          <a:lstStyle/>
          <a:p>
            <a:r>
              <a:rPr lang="en-US"/>
              <a:t>GHG Footprints of Food—2</a:t>
            </a:r>
          </a:p>
        </p:txBody>
      </p:sp>
      <p:sp>
        <p:nvSpPr>
          <p:cNvPr id="19" name="Text Placeholder 18">
            <a:extLst>
              <a:ext uri="{FF2B5EF4-FFF2-40B4-BE49-F238E27FC236}">
                <a16:creationId xmlns:a16="http://schemas.microsoft.com/office/drawing/2014/main" id="{7C3A8BD4-39D8-A2E7-B537-CC12B1133191}"/>
              </a:ext>
            </a:extLst>
          </p:cNvPr>
          <p:cNvSpPr>
            <a:spLocks noGrp="1"/>
          </p:cNvSpPr>
          <p:nvPr>
            <p:ph type="body" sz="quarter" idx="14"/>
          </p:nvPr>
        </p:nvSpPr>
        <p:spPr>
          <a:xfrm>
            <a:off x="149315" y="2187388"/>
            <a:ext cx="2736760" cy="1572370"/>
          </a:xfrm>
        </p:spPr>
        <p:txBody>
          <a:bodyPr/>
          <a:lstStyle/>
          <a:p>
            <a:r>
              <a:rPr lang="en-US"/>
              <a:t>Per serving GHG footprints</a:t>
            </a:r>
          </a:p>
          <a:p>
            <a:pPr marL="285750" indent="-285750">
              <a:buFont typeface="Arial" panose="020B0604020202020204" pitchFamily="34" charset="0"/>
              <a:buChar char="•"/>
            </a:pPr>
            <a:r>
              <a:rPr lang="en-US"/>
              <a:t>&gt; 3,800 unique observations</a:t>
            </a:r>
          </a:p>
          <a:p>
            <a:pPr marL="285750" indent="-285750">
              <a:buFont typeface="Arial" panose="020B0604020202020204" pitchFamily="34" charset="0"/>
              <a:buChar char="•"/>
            </a:pPr>
            <a:r>
              <a:rPr lang="en-US"/>
              <a:t>&gt; 150 countries</a:t>
            </a:r>
          </a:p>
        </p:txBody>
      </p:sp>
      <p:sp>
        <p:nvSpPr>
          <p:cNvPr id="44" name="Content Placeholder 43">
            <a:extLst>
              <a:ext uri="{FF2B5EF4-FFF2-40B4-BE49-F238E27FC236}">
                <a16:creationId xmlns:a16="http://schemas.microsoft.com/office/drawing/2014/main" id="{F4732578-769A-FC62-0A17-87F2EF721708}"/>
              </a:ext>
            </a:extLst>
          </p:cNvPr>
          <p:cNvSpPr>
            <a:spLocks noGrp="1"/>
          </p:cNvSpPr>
          <p:nvPr>
            <p:ph idx="12"/>
          </p:nvPr>
        </p:nvSpPr>
        <p:spPr>
          <a:xfrm>
            <a:off x="3158066" y="4792204"/>
            <a:ext cx="5474945" cy="274637"/>
          </a:xfrm>
        </p:spPr>
        <p:txBody>
          <a:bodyPr>
            <a:normAutofit fontScale="92500" lnSpcReduction="20000"/>
          </a:bodyPr>
          <a:lstStyle/>
          <a:p>
            <a:r>
              <a:rPr lang="en-US"/>
              <a:t>Image source: Kim, B. F., Santo, R. E., Scatterday, A. P., Fry, J. P., Synk, C. M., Cebron, S. R., Mekonnen, M. M., Hoekstra, A. Y., de Pee, S., Bloem, M. W., Neff, R. A., &amp; Nachman, K. E. (2020). </a:t>
            </a:r>
            <a:r>
              <a:rPr lang="en-US" i="1"/>
              <a:t>Figure 2.</a:t>
            </a:r>
            <a:r>
              <a:rPr lang="en-US"/>
              <a:t> </a:t>
            </a:r>
            <a:r>
              <a:rPr lang="en-US" i="1"/>
              <a:t>Average per serving GHG</a:t>
            </a:r>
            <a:r>
              <a:rPr lang="en-US"/>
              <a:t> [Chart]. Country-specific dietary shifts to mitigate climate and water crises. </a:t>
            </a:r>
            <a:r>
              <a:rPr lang="en-US" i="1"/>
              <a:t>Global Environmental Change</a:t>
            </a:r>
            <a:r>
              <a:rPr lang="en-US"/>
              <a:t>, </a:t>
            </a:r>
            <a:r>
              <a:rPr lang="en-US" i="1"/>
              <a:t>62</a:t>
            </a:r>
            <a:r>
              <a:rPr lang="en-US"/>
              <a:t>. </a:t>
            </a:r>
            <a:r>
              <a:rPr lang="en-US">
                <a:hlinkClick r:id="rId3"/>
              </a:rPr>
              <a:t>https://doi.org/10.1016/j.gloenvcha.2019.05.010</a:t>
            </a:r>
            <a:endParaRPr lang="en-US"/>
          </a:p>
        </p:txBody>
      </p:sp>
      <p:sp>
        <p:nvSpPr>
          <p:cNvPr id="8" name="Slide Number Placeholder 7">
            <a:extLst>
              <a:ext uri="{FF2B5EF4-FFF2-40B4-BE49-F238E27FC236}">
                <a16:creationId xmlns:a16="http://schemas.microsoft.com/office/drawing/2014/main" id="{670D0491-1BDA-9ABF-3755-89DC2CB318F8}"/>
              </a:ext>
            </a:extLst>
          </p:cNvPr>
          <p:cNvSpPr>
            <a:spLocks noGrp="1"/>
          </p:cNvSpPr>
          <p:nvPr>
            <p:ph type="sldNum" sz="quarter" idx="10"/>
          </p:nvPr>
        </p:nvSpPr>
        <p:spPr/>
        <p:txBody>
          <a:bodyPr/>
          <a:lstStyle/>
          <a:p>
            <a:fld id="{8ABDC324-684B-9C44-A484-D2B69E2467CF}" type="slidenum">
              <a:rPr lang="en-US" smtClean="0"/>
              <a:pPr/>
              <a:t>23</a:t>
            </a:fld>
            <a:endParaRPr lang="en-US"/>
          </a:p>
        </p:txBody>
      </p:sp>
      <p:pic>
        <p:nvPicPr>
          <p:cNvPr id="46" name="Content Placeholder 45" descr="Fig.2., Average GHG per serving. Key points are discussed by presenter. A red box highlights the dairy/eggs, aquatic animals, and terrestrial meat sections of the chart.">
            <a:extLst>
              <a:ext uri="{FF2B5EF4-FFF2-40B4-BE49-F238E27FC236}">
                <a16:creationId xmlns:a16="http://schemas.microsoft.com/office/drawing/2014/main" id="{FED0CC4E-9068-A67E-3F3D-EB4ADE4386E5}"/>
              </a:ext>
            </a:extLst>
          </p:cNvPr>
          <p:cNvPicPr>
            <a:picLocks noGrp="1" noChangeAspect="1"/>
          </p:cNvPicPr>
          <p:nvPr>
            <p:ph idx="19"/>
          </p:nvPr>
        </p:nvPicPr>
        <p:blipFill>
          <a:blip r:embed="rId4" cstate="email">
            <a:extLst>
              <a:ext uri="{28A0092B-C50C-407E-A947-70E740481C1C}">
                <a14:useLocalDpi xmlns:a14="http://schemas.microsoft.com/office/drawing/2010/main"/>
              </a:ext>
            </a:extLst>
          </a:blip>
          <a:stretch>
            <a:fillRect/>
          </a:stretch>
        </p:blipFill>
        <p:spPr>
          <a:xfrm>
            <a:off x="3157538" y="199507"/>
            <a:ext cx="5834062" cy="4320623"/>
          </a:xfrm>
          <a:prstGeom prst="rect">
            <a:avLst/>
          </a:prstGeom>
        </p:spPr>
      </p:pic>
      <p:sp>
        <p:nvSpPr>
          <p:cNvPr id="48" name="Rectangle: Rounded Corners 5">
            <a:extLst>
              <a:ext uri="{FF2B5EF4-FFF2-40B4-BE49-F238E27FC236}">
                <a16:creationId xmlns:a16="http://schemas.microsoft.com/office/drawing/2014/main" id="{9E0846C5-567C-7A57-F51E-A285B77564FE}"/>
              </a:ext>
              <a:ext uri="{C183D7F6-B498-43B3-948B-1728B52AA6E4}">
                <adec:decorative xmlns:adec="http://schemas.microsoft.com/office/drawing/2017/decorative" val="1"/>
              </a:ext>
            </a:extLst>
          </p:cNvPr>
          <p:cNvSpPr/>
          <p:nvPr/>
        </p:nvSpPr>
        <p:spPr bwMode="auto">
          <a:xfrm>
            <a:off x="5423648" y="130639"/>
            <a:ext cx="3505200" cy="4414467"/>
          </a:xfrm>
          <a:prstGeom prst="roundRect">
            <a:avLst>
              <a:gd name="adj" fmla="val 5436"/>
            </a:avLst>
          </a:prstGeom>
          <a:noFill/>
          <a:ln w="3810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350">
              <a:solidFill>
                <a:prstClr val="black"/>
              </a:solidFill>
              <a:latin typeface="Verdana" pitchFamily="34" charset="0"/>
            </a:endParaRPr>
          </a:p>
        </p:txBody>
      </p:sp>
    </p:spTree>
    <p:extLst>
      <p:ext uri="{BB962C8B-B14F-4D97-AF65-F5344CB8AC3E}">
        <p14:creationId xmlns:p14="http://schemas.microsoft.com/office/powerpoint/2010/main" val="4866565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F49D4-CDFE-164F-EE3E-709F1CFEE2E8}"/>
              </a:ext>
            </a:extLst>
          </p:cNvPr>
          <p:cNvSpPr>
            <a:spLocks noGrp="1"/>
          </p:cNvSpPr>
          <p:nvPr>
            <p:ph type="title"/>
          </p:nvPr>
        </p:nvSpPr>
        <p:spPr/>
        <p:txBody>
          <a:bodyPr/>
          <a:lstStyle/>
          <a:p>
            <a:r>
              <a:rPr lang="en-US">
                <a:sym typeface="Arial"/>
              </a:rPr>
              <a:t>Global Temperature Rise from Food Demand Is Driven by Meat and Dairy</a:t>
            </a:r>
            <a:endParaRPr lang="en-US"/>
          </a:p>
        </p:txBody>
      </p:sp>
      <p:pic>
        <p:nvPicPr>
          <p:cNvPr id="20" name="Picture 2" descr="Fig. 2 | Global mean surface air temperature responses attributed to&#10;individual GHG emissions (methane, carbon dioxide and nitrous oxide) from&#10;future food consumption under a high-population projection. Population&#10;projections were taken from the SSP3 Regional Rivalry population growth&#10;scenario. The results shown are the means of a 190-member ensemble.">
            <a:extLst>
              <a:ext uri="{FF2B5EF4-FFF2-40B4-BE49-F238E27FC236}">
                <a16:creationId xmlns:a16="http://schemas.microsoft.com/office/drawing/2014/main" id="{9FFF09BD-FFF6-202C-107A-82B51E4233E2}"/>
              </a:ext>
            </a:extLst>
          </p:cNvPr>
          <p:cNvPicPr>
            <a:picLocks noGrp="1" noChangeAspect="1" noChangeArrowheads="1"/>
          </p:cNvPicPr>
          <p:nvPr>
            <p:ph idx="13"/>
          </p:nvPr>
        </p:nvPicPr>
        <p:blipFill>
          <a:blip r:embed="rId3" cstate="email">
            <a:extLst>
              <a:ext uri="{28A0092B-C50C-407E-A947-70E740481C1C}">
                <a14:useLocalDpi xmlns:a14="http://schemas.microsoft.com/office/drawing/2010/main"/>
              </a:ext>
            </a:extLst>
          </a:blip>
          <a:srcRect/>
          <a:stretch>
            <a:fillRect/>
          </a:stretch>
        </p:blipFill>
        <p:spPr bwMode="auto">
          <a:xfrm>
            <a:off x="149313" y="1200150"/>
            <a:ext cx="3726175" cy="3392488"/>
          </a:xfrm>
          <a:prstGeom prst="rect">
            <a:avLst/>
          </a:prstGeom>
          <a:noFill/>
          <a:extLst>
            <a:ext uri="{909E8E84-426E-40DD-AFC4-6F175D3DCCD1}">
              <a14:hiddenFill xmlns:a14="http://schemas.microsoft.com/office/drawing/2010/main">
                <a:solidFill>
                  <a:srgbClr val="FFFFFF"/>
                </a:solidFill>
              </a14:hiddenFill>
            </a:ext>
          </a:extLst>
        </p:spPr>
      </p:pic>
      <p:pic>
        <p:nvPicPr>
          <p:cNvPr id="25" name="Content Placeholder 24" descr="Contributions are presented for the years 2030, 2050 and 2100. The pie chart in the top right corner visualizes year 2030 percentage contributions. Population projections were taken from the SSP3 Regional Rivalry population growth scenario.">
            <a:extLst>
              <a:ext uri="{FF2B5EF4-FFF2-40B4-BE49-F238E27FC236}">
                <a16:creationId xmlns:a16="http://schemas.microsoft.com/office/drawing/2014/main" id="{40972B1A-FC25-5794-AA6D-14B61ED8944D}"/>
              </a:ext>
            </a:extLst>
          </p:cNvPr>
          <p:cNvPicPr>
            <a:picLocks noGrp="1" noChangeAspect="1"/>
          </p:cNvPicPr>
          <p:nvPr>
            <p:ph idx="12"/>
          </p:nvPr>
        </p:nvPicPr>
        <p:blipFill>
          <a:blip r:embed="rId4"/>
          <a:stretch>
            <a:fillRect/>
          </a:stretch>
        </p:blipFill>
        <p:spPr>
          <a:xfrm>
            <a:off x="4231341" y="1215207"/>
            <a:ext cx="4742329" cy="3372976"/>
          </a:xfrm>
        </p:spPr>
      </p:pic>
      <p:sp>
        <p:nvSpPr>
          <p:cNvPr id="19" name="Content Placeholder 18">
            <a:extLst>
              <a:ext uri="{FF2B5EF4-FFF2-40B4-BE49-F238E27FC236}">
                <a16:creationId xmlns:a16="http://schemas.microsoft.com/office/drawing/2014/main" id="{FC2C0AB3-D8D6-8CE0-79FD-A18B5C233211}"/>
              </a:ext>
            </a:extLst>
          </p:cNvPr>
          <p:cNvSpPr>
            <a:spLocks noGrp="1"/>
          </p:cNvSpPr>
          <p:nvPr>
            <p:ph idx="17"/>
          </p:nvPr>
        </p:nvSpPr>
        <p:spPr/>
        <p:txBody>
          <a:bodyPr>
            <a:normAutofit fontScale="92500" lnSpcReduction="20000"/>
          </a:bodyPr>
          <a:lstStyle/>
          <a:p>
            <a:r>
              <a:rPr lang="en-US"/>
              <a:t>Image sources: Ivanovich, C., Sun, T., Gordon, D., &amp; Ocko, I. (2023). </a:t>
            </a:r>
            <a:r>
              <a:rPr lang="en-US" i="1"/>
              <a:t>Figure 2. Global mean surface air temperature responses attributed to individual GHG emissions (methane, carbon dioxide and nitrous oxide) from future food consumption under a high-population projection </a:t>
            </a:r>
            <a:r>
              <a:rPr lang="en-US"/>
              <a:t>[Chart] and </a:t>
            </a:r>
            <a:r>
              <a:rPr lang="en-US" i="1"/>
              <a:t>Figure 3. Relative contribution of food groups to global mean surface air</a:t>
            </a:r>
            <a:r>
              <a:rPr lang="en-US"/>
              <a:t> [Chart]. Future warming from global food consumption. </a:t>
            </a:r>
            <a:r>
              <a:rPr lang="en-US" i="1"/>
              <a:t>Nature Climate Change</a:t>
            </a:r>
            <a:r>
              <a:rPr lang="en-US"/>
              <a:t>, </a:t>
            </a:r>
            <a:r>
              <a:rPr lang="en-US" i="1"/>
              <a:t>13</a:t>
            </a:r>
            <a:r>
              <a:rPr lang="en-US"/>
              <a:t>, 297–302. </a:t>
            </a:r>
            <a:r>
              <a:rPr lang="en-US">
                <a:hlinkClick r:id="rId5"/>
              </a:rPr>
              <a:t>https://doi.org/10.1038/s41558-023-01605-8</a:t>
            </a:r>
            <a:endParaRPr lang="en-US"/>
          </a:p>
        </p:txBody>
      </p:sp>
      <p:sp>
        <p:nvSpPr>
          <p:cNvPr id="6" name="Slide Number Placeholder 5">
            <a:extLst>
              <a:ext uri="{FF2B5EF4-FFF2-40B4-BE49-F238E27FC236}">
                <a16:creationId xmlns:a16="http://schemas.microsoft.com/office/drawing/2014/main" id="{06B9F9E0-1D17-AF1C-3D96-196D80C258F3}"/>
              </a:ext>
            </a:extLst>
          </p:cNvPr>
          <p:cNvSpPr>
            <a:spLocks noGrp="1"/>
          </p:cNvSpPr>
          <p:nvPr>
            <p:ph type="sldNum" sz="quarter" idx="16"/>
          </p:nvPr>
        </p:nvSpPr>
        <p:spPr/>
        <p:txBody>
          <a:bodyPr/>
          <a:lstStyle/>
          <a:p>
            <a:fld id="{8ABDC324-684B-9C44-A484-D2B69E2467CF}" type="slidenum">
              <a:rPr lang="en-US" smtClean="0"/>
              <a:pPr/>
              <a:t>24</a:t>
            </a:fld>
            <a:endParaRPr lang="en-US"/>
          </a:p>
        </p:txBody>
      </p:sp>
    </p:spTree>
    <p:extLst>
      <p:ext uri="{BB962C8B-B14F-4D97-AF65-F5344CB8AC3E}">
        <p14:creationId xmlns:p14="http://schemas.microsoft.com/office/powerpoint/2010/main" val="18302906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BB1E2F-891D-35F0-2242-2D1FDB4EAFE3}"/>
              </a:ext>
            </a:extLst>
          </p:cNvPr>
          <p:cNvSpPr>
            <a:spLocks noGrp="1"/>
          </p:cNvSpPr>
          <p:nvPr>
            <p:ph type="title"/>
          </p:nvPr>
        </p:nvSpPr>
        <p:spPr>
          <a:xfrm>
            <a:off x="146304" y="66526"/>
            <a:ext cx="2739771" cy="1243172"/>
          </a:xfrm>
        </p:spPr>
        <p:txBody>
          <a:bodyPr/>
          <a:lstStyle/>
          <a:p>
            <a:r>
              <a:rPr lang="en-US"/>
              <a:t>Carbon Sequestration</a:t>
            </a:r>
          </a:p>
        </p:txBody>
      </p:sp>
      <p:pic>
        <p:nvPicPr>
          <p:cNvPr id="42" name="Content Placeholder 41" descr="Cows on a mountains pasture">
            <a:extLst>
              <a:ext uri="{FF2B5EF4-FFF2-40B4-BE49-F238E27FC236}">
                <a16:creationId xmlns:a16="http://schemas.microsoft.com/office/drawing/2014/main" id="{A056F3A3-E34F-756A-3B51-9E03B19E6EEF}"/>
              </a:ext>
            </a:extLst>
          </p:cNvPr>
          <p:cNvPicPr>
            <a:picLocks noGrp="1" noChangeAspect="1"/>
          </p:cNvPicPr>
          <p:nvPr>
            <p:ph idx="20"/>
          </p:nvPr>
        </p:nvPicPr>
        <p:blipFill>
          <a:blip r:embed="rId3">
            <a:extLst>
              <a:ext uri="{28A0092B-C50C-407E-A947-70E740481C1C}">
                <a14:useLocalDpi xmlns:a14="http://schemas.microsoft.com/office/drawing/2010/main"/>
              </a:ext>
            </a:extLst>
          </a:blip>
          <a:srcRect/>
          <a:stretch>
            <a:fillRect/>
          </a:stretch>
        </p:blipFill>
        <p:spPr>
          <a:xfrm>
            <a:off x="3042459" y="0"/>
            <a:ext cx="6118168" cy="5143500"/>
          </a:xfrm>
          <a:prstGeom prst="rect">
            <a:avLst/>
          </a:prstGeom>
        </p:spPr>
      </p:pic>
      <mc:AlternateContent xmlns:mc="http://schemas.openxmlformats.org/markup-compatibility/2006" xmlns:a14="http://schemas.microsoft.com/office/drawing/2010/main">
        <mc:Choice Requires="a14">
          <p:sp>
            <p:nvSpPr>
              <p:cNvPr id="25" name="Content Placeholder 24">
                <a:extLst>
                  <a:ext uri="{FF2B5EF4-FFF2-40B4-BE49-F238E27FC236}">
                    <a16:creationId xmlns:a16="http://schemas.microsoft.com/office/drawing/2014/main" id="{F99075A1-7C18-8404-CAF7-24654A59CCC2}"/>
                  </a:ext>
                </a:extLst>
              </p:cNvPr>
              <p:cNvSpPr>
                <a:spLocks noGrp="1"/>
              </p:cNvSpPr>
              <p:nvPr>
                <p:ph idx="19"/>
              </p:nvPr>
            </p:nvSpPr>
            <p:spPr>
              <a:xfrm>
                <a:off x="3157538" y="133350"/>
                <a:ext cx="2736761" cy="2609850"/>
              </a:xfrm>
              <a:solidFill>
                <a:srgbClr val="FFFFFF">
                  <a:alpha val="30196"/>
                </a:srgbClr>
              </a:solidFill>
            </p:spPr>
            <p:txBody>
              <a:bodyPr/>
              <a:lstStyle/>
              <a:p>
                <a:r>
                  <a:rPr lang="en-US">
                    <a:latin typeface="+mn-lt"/>
                  </a:rPr>
                  <a:t>Can reduce net </a:t>
                </a:r>
                <a14:m>
                  <m:oMath xmlns:m="http://schemas.openxmlformats.org/officeDocument/2006/math">
                    <m:sSub>
                      <m:sSubPr>
                        <m:ctrlPr>
                          <a:rPr lang="en-US" i="1">
                            <a:latin typeface="Cambria Math" panose="02040503050406030204" pitchFamily="18" charset="0"/>
                          </a:rPr>
                        </m:ctrlPr>
                      </m:sSubPr>
                      <m:e>
                        <m:r>
                          <m:rPr>
                            <m:nor/>
                          </m:rPr>
                          <a:rPr lang="en-US">
                            <a:latin typeface="+mn-lt"/>
                          </a:rPr>
                          <m:t>CO</m:t>
                        </m:r>
                      </m:e>
                      <m:sub>
                        <m:r>
                          <a:rPr lang="en-US" i="1">
                            <a:latin typeface="Cambria Math" panose="02040503050406030204" pitchFamily="18" charset="0"/>
                          </a:rPr>
                          <m:t>2</m:t>
                        </m:r>
                      </m:sub>
                    </m:sSub>
                  </m:oMath>
                </a14:m>
                <a:r>
                  <a:rPr lang="en-US">
                    <a:latin typeface="+mn-lt"/>
                  </a:rPr>
                  <a:t>, but enough to offset </a:t>
                </a:r>
                <a14:m>
                  <m:oMath xmlns:m="http://schemas.openxmlformats.org/officeDocument/2006/math">
                    <m:sSub>
                      <m:sSubPr>
                        <m:ctrlPr>
                          <a:rPr lang="en-US" i="1">
                            <a:latin typeface="Cambria Math" panose="02040503050406030204" pitchFamily="18" charset="0"/>
                          </a:rPr>
                        </m:ctrlPr>
                      </m:sSubPr>
                      <m:e>
                        <m:r>
                          <m:rPr>
                            <m:nor/>
                          </m:rPr>
                          <a:rPr lang="en-US">
                            <a:latin typeface="+mn-lt"/>
                          </a:rPr>
                          <m:t>CH</m:t>
                        </m:r>
                      </m:e>
                      <m:sub>
                        <m:r>
                          <a:rPr lang="en-US" b="0" i="1">
                            <a:latin typeface="Cambria Math" panose="02040503050406030204" pitchFamily="18" charset="0"/>
                          </a:rPr>
                          <m:t>4</m:t>
                        </m:r>
                      </m:sub>
                    </m:sSub>
                  </m:oMath>
                </a14:m>
                <a:r>
                  <a:rPr lang="en-US">
                    <a:latin typeface="+mn-lt"/>
                  </a:rPr>
                  <a:t>, </a:t>
                </a:r>
                <a14:m>
                  <m:oMath xmlns:m="http://schemas.openxmlformats.org/officeDocument/2006/math">
                    <m:sSub>
                      <m:sSubPr>
                        <m:ctrlPr>
                          <a:rPr lang="en-US" i="1">
                            <a:latin typeface="Cambria Math" panose="02040503050406030204" pitchFamily="18" charset="0"/>
                          </a:rPr>
                        </m:ctrlPr>
                      </m:sSubPr>
                      <m:e>
                        <m:r>
                          <m:rPr>
                            <m:nor/>
                          </m:rPr>
                          <a:rPr lang="en-US">
                            <a:latin typeface="+mn-lt"/>
                          </a:rPr>
                          <m:t>N</m:t>
                        </m:r>
                      </m:e>
                      <m:sub>
                        <m:r>
                          <a:rPr lang="en-US" b="0" i="1">
                            <a:latin typeface="Cambria Math" panose="02040503050406030204" pitchFamily="18" charset="0"/>
                          </a:rPr>
                          <m:t>2</m:t>
                        </m:r>
                      </m:sub>
                    </m:sSub>
                    <m:r>
                      <m:rPr>
                        <m:nor/>
                      </m:rPr>
                      <a:rPr lang="en-US">
                        <a:latin typeface="+mn-lt"/>
                      </a:rPr>
                      <m:t>O</m:t>
                    </m:r>
                  </m:oMath>
                </a14:m>
                <a:r>
                  <a:rPr lang="en-US">
                    <a:latin typeface="+mn-lt"/>
                  </a:rPr>
                  <a:t>?</a:t>
                </a:r>
              </a:p>
              <a:p>
                <a:r>
                  <a:rPr lang="en-US"/>
                  <a:t>Diminishing returns</a:t>
                </a:r>
              </a:p>
              <a:p>
                <a:r>
                  <a:rPr lang="en-US"/>
                  <a:t>Under specific conditions</a:t>
                </a:r>
              </a:p>
              <a:p>
                <a:r>
                  <a:rPr lang="en-US"/>
                  <a:t>Also land-use constraints</a:t>
                </a:r>
              </a:p>
            </p:txBody>
          </p:sp>
        </mc:Choice>
        <mc:Fallback xmlns="">
          <p:sp>
            <p:nvSpPr>
              <p:cNvPr id="25" name="Content Placeholder 24">
                <a:extLst>
                  <a:ext uri="{FF2B5EF4-FFF2-40B4-BE49-F238E27FC236}">
                    <a16:creationId xmlns:a16="http://schemas.microsoft.com/office/drawing/2014/main" id="{F99075A1-7C18-8404-CAF7-24654A59CCC2}"/>
                  </a:ext>
                </a:extLst>
              </p:cNvPr>
              <p:cNvSpPr>
                <a:spLocks noGrp="1" noRot="1" noChangeAspect="1" noMove="1" noResize="1" noEditPoints="1" noAdjustHandles="1" noChangeArrowheads="1" noChangeShapeType="1" noTextEdit="1"/>
              </p:cNvSpPr>
              <p:nvPr>
                <p:ph idx="19"/>
              </p:nvPr>
            </p:nvSpPr>
            <p:spPr>
              <a:xfrm>
                <a:off x="3157538" y="133350"/>
                <a:ext cx="2736761" cy="2609850"/>
              </a:xfrm>
              <a:blipFill>
                <a:blip r:embed="rId4"/>
                <a:stretch>
                  <a:fillRect t="-465"/>
                </a:stretch>
              </a:blipFill>
            </p:spPr>
            <p:txBody>
              <a:bodyPr/>
              <a:lstStyle/>
              <a:p>
                <a:r>
                  <a:rPr lang="en-US">
                    <a:noFill/>
                  </a:rPr>
                  <a:t> </a:t>
                </a:r>
              </a:p>
            </p:txBody>
          </p:sp>
        </mc:Fallback>
      </mc:AlternateContent>
      <p:sp>
        <p:nvSpPr>
          <p:cNvPr id="38" name="Content Placeholder 37">
            <a:extLst>
              <a:ext uri="{FF2B5EF4-FFF2-40B4-BE49-F238E27FC236}">
                <a16:creationId xmlns:a16="http://schemas.microsoft.com/office/drawing/2014/main" id="{67F48E0C-7FF2-CDC0-A41B-4C78CD6AD7B2}"/>
              </a:ext>
            </a:extLst>
          </p:cNvPr>
          <p:cNvSpPr>
            <a:spLocks noGrp="1"/>
          </p:cNvSpPr>
          <p:nvPr>
            <p:ph idx="12"/>
          </p:nvPr>
        </p:nvSpPr>
        <p:spPr/>
        <p:txBody>
          <a:bodyPr/>
          <a:lstStyle/>
          <a:p>
            <a:r>
              <a:rPr lang="en-US">
                <a:solidFill>
                  <a:schemeClr val="bg1"/>
                </a:solidFill>
                <a:highlight>
                  <a:srgbClr val="000000"/>
                </a:highlight>
              </a:rPr>
              <a:t>Image source: Microsoft Stock Images.</a:t>
            </a:r>
          </a:p>
        </p:txBody>
      </p:sp>
      <p:sp>
        <p:nvSpPr>
          <p:cNvPr id="6" name="Slide Number Placeholder 5">
            <a:extLst>
              <a:ext uri="{FF2B5EF4-FFF2-40B4-BE49-F238E27FC236}">
                <a16:creationId xmlns:a16="http://schemas.microsoft.com/office/drawing/2014/main" id="{DAEEEF02-161E-648F-D822-7006A1ECF755}"/>
              </a:ext>
            </a:extLst>
          </p:cNvPr>
          <p:cNvSpPr>
            <a:spLocks noGrp="1"/>
          </p:cNvSpPr>
          <p:nvPr>
            <p:ph type="sldNum" sz="quarter" idx="10"/>
          </p:nvPr>
        </p:nvSpPr>
        <p:spPr>
          <a:xfrm>
            <a:off x="8342334" y="4809744"/>
            <a:ext cx="649266" cy="274637"/>
          </a:xfrm>
        </p:spPr>
        <p:txBody>
          <a:bodyPr/>
          <a:lstStyle/>
          <a:p>
            <a:fld id="{8ABDC324-684B-9C44-A484-D2B69E2467CF}" type="slidenum">
              <a:rPr lang="en-US" smtClean="0"/>
              <a:pPr/>
              <a:t>25</a:t>
            </a:fld>
            <a:endParaRPr lang="en-US"/>
          </a:p>
        </p:txBody>
      </p:sp>
    </p:spTree>
    <p:extLst>
      <p:ext uri="{BB962C8B-B14F-4D97-AF65-F5344CB8AC3E}">
        <p14:creationId xmlns:p14="http://schemas.microsoft.com/office/powerpoint/2010/main" val="17134118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DCA517A-4E00-061F-29B5-E87FA85C9E60}"/>
              </a:ext>
            </a:extLst>
          </p:cNvPr>
          <p:cNvSpPr>
            <a:spLocks noGrp="1"/>
          </p:cNvSpPr>
          <p:nvPr>
            <p:ph type="title"/>
          </p:nvPr>
        </p:nvSpPr>
        <p:spPr/>
        <p:txBody>
          <a:bodyPr/>
          <a:lstStyle/>
          <a:p>
            <a:r>
              <a:rPr lang="en-US"/>
              <a:t>Section C: Climate Change Impacts </a:t>
            </a:r>
            <a:br>
              <a:rPr lang="en-US"/>
            </a:br>
            <a:r>
              <a:rPr lang="en-US"/>
              <a:t>on Food Systems</a:t>
            </a:r>
          </a:p>
        </p:txBody>
      </p:sp>
      <p:sp>
        <p:nvSpPr>
          <p:cNvPr id="7" name="Slide Number Placeholder 6">
            <a:extLst>
              <a:ext uri="{FF2B5EF4-FFF2-40B4-BE49-F238E27FC236}">
                <a16:creationId xmlns:a16="http://schemas.microsoft.com/office/drawing/2014/main" id="{332F10CE-9BD5-92AD-E9DF-0F7C5BAFA57C}"/>
              </a:ext>
            </a:extLst>
          </p:cNvPr>
          <p:cNvSpPr>
            <a:spLocks noGrp="1"/>
          </p:cNvSpPr>
          <p:nvPr>
            <p:ph type="sldNum" sz="quarter" idx="10"/>
          </p:nvPr>
        </p:nvSpPr>
        <p:spPr/>
        <p:txBody>
          <a:bodyPr/>
          <a:lstStyle/>
          <a:p>
            <a:fld id="{8ABDC324-684B-9C44-A484-D2B69E2467CF}" type="slidenum">
              <a:rPr lang="en-US" smtClean="0"/>
              <a:pPr/>
              <a:t>26</a:t>
            </a:fld>
            <a:endParaRPr lang="en-US"/>
          </a:p>
        </p:txBody>
      </p:sp>
    </p:spTree>
    <p:extLst>
      <p:ext uri="{BB962C8B-B14F-4D97-AF65-F5344CB8AC3E}">
        <p14:creationId xmlns:p14="http://schemas.microsoft.com/office/powerpoint/2010/main" val="2268322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4B9CE1-8674-3975-6F81-911247F0173E}"/>
              </a:ext>
            </a:extLst>
          </p:cNvPr>
          <p:cNvSpPr>
            <a:spLocks noGrp="1"/>
          </p:cNvSpPr>
          <p:nvPr>
            <p:ph type="title"/>
          </p:nvPr>
        </p:nvSpPr>
        <p:spPr>
          <a:xfrm>
            <a:off x="149313" y="53975"/>
            <a:ext cx="8842248" cy="857250"/>
          </a:xfrm>
        </p:spPr>
        <p:txBody>
          <a:bodyPr/>
          <a:lstStyle/>
          <a:p>
            <a:r>
              <a:rPr lang="en-US"/>
              <a:t>Effects of Climate Change on Food Systems</a:t>
            </a: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0FB9F82B-1E73-208A-D5DB-1A9D2F30EEE3}"/>
                  </a:ext>
                </a:extLst>
              </p:cNvPr>
              <p:cNvSpPr>
                <a:spLocks noGrp="1"/>
              </p:cNvSpPr>
              <p:nvPr>
                <p:ph idx="13"/>
              </p:nvPr>
            </p:nvSpPr>
            <p:spPr>
              <a:xfrm>
                <a:off x="149225" y="1200150"/>
                <a:ext cx="6527736" cy="3392488"/>
              </a:xfrm>
            </p:spPr>
            <p:txBody>
              <a:bodyPr/>
              <a:lstStyle/>
              <a:p>
                <a:r>
                  <a:rPr lang="en-US"/>
                  <a:t>Reduced yields and economic losses</a:t>
                </a:r>
              </a:p>
              <a:p>
                <a:pPr>
                  <a:spcBef>
                    <a:spcPts val="1800"/>
                  </a:spcBef>
                </a:pPr>
                <a:r>
                  <a:rPr lang="en-US"/>
                  <a:t>Extreme events such as droughts, floods, heat waves</a:t>
                </a:r>
              </a:p>
              <a:p>
                <a:pPr>
                  <a:spcBef>
                    <a:spcPts val="1800"/>
                  </a:spcBef>
                </a:pPr>
                <a:r>
                  <a:rPr lang="en-US"/>
                  <a:t>Shifts in climate means shifts in: </a:t>
                </a:r>
              </a:p>
              <a:p>
                <a:pPr lvl="1"/>
                <a:r>
                  <a:rPr lang="en-US"/>
                  <a:t>Biological cycles and growing seasons</a:t>
                </a:r>
              </a:p>
              <a:p>
                <a:pPr lvl="1"/>
                <a:r>
                  <a:rPr lang="en-US"/>
                  <a:t>Habitats for pests and pollinators</a:t>
                </a:r>
              </a:p>
              <a:p>
                <a:pPr>
                  <a:spcBef>
                    <a:spcPts val="1800"/>
                  </a:spcBef>
                </a:pPr>
                <a:r>
                  <a:rPr lang="en-US"/>
                  <a:t>Changes in nutritional content of crops </a:t>
                </a:r>
              </a:p>
              <a:p>
                <a:pPr lvl="1"/>
                <a:r>
                  <a:rPr lang="en-US"/>
                  <a:t>Atmospheric conditions (</a:t>
                </a:r>
                <a:r>
                  <a:rPr lang="en-US">
                    <a:latin typeface="+mn-lt"/>
                  </a:rPr>
                  <a:t>higher </a:t>
                </a:r>
                <a14:m>
                  <m:oMath xmlns:m="http://schemas.openxmlformats.org/officeDocument/2006/math">
                    <m:sSub>
                      <m:sSubPr>
                        <m:ctrlPr>
                          <a:rPr lang="en-US" i="1">
                            <a:latin typeface="Cambria Math" panose="02040503050406030204" pitchFamily="18" charset="0"/>
                          </a:rPr>
                        </m:ctrlPr>
                      </m:sSubPr>
                      <m:e>
                        <m:r>
                          <m:rPr>
                            <m:nor/>
                          </m:rPr>
                          <a:rPr lang="en-US">
                            <a:latin typeface="+mn-lt"/>
                          </a:rPr>
                          <m:t>CO</m:t>
                        </m:r>
                      </m:e>
                      <m:sub>
                        <m:r>
                          <a:rPr lang="en-US" i="1">
                            <a:latin typeface="Cambria Math" panose="02040503050406030204" pitchFamily="18" charset="0"/>
                          </a:rPr>
                          <m:t>2</m:t>
                        </m:r>
                      </m:sub>
                    </m:sSub>
                  </m:oMath>
                </a14:m>
                <a:r>
                  <a:rPr lang="en-US">
                    <a:latin typeface="+mn-lt"/>
                  </a:rPr>
                  <a:t> has impact </a:t>
                </a:r>
                <a:r>
                  <a:rPr lang="en-US"/>
                  <a:t>on nutrients, growth)</a:t>
                </a:r>
              </a:p>
              <a:p>
                <a:pPr>
                  <a:spcBef>
                    <a:spcPts val="1800"/>
                  </a:spcBef>
                </a:pPr>
                <a:r>
                  <a:rPr lang="en-US"/>
                  <a:t>Risks to food safety and food security (prices, access, availability)</a:t>
                </a:r>
              </a:p>
              <a:p>
                <a:pPr>
                  <a:spcBef>
                    <a:spcPts val="1800"/>
                  </a:spcBef>
                </a:pPr>
                <a:r>
                  <a:rPr lang="en-US"/>
                  <a:t>Occupational exposures and health</a:t>
                </a:r>
              </a:p>
            </p:txBody>
          </p:sp>
        </mc:Choice>
        <mc:Fallback xmlns="">
          <p:sp>
            <p:nvSpPr>
              <p:cNvPr id="7" name="Content Placeholder 6">
                <a:extLst>
                  <a:ext uri="{FF2B5EF4-FFF2-40B4-BE49-F238E27FC236}">
                    <a16:creationId xmlns:a16="http://schemas.microsoft.com/office/drawing/2014/main" id="{0FB9F82B-1E73-208A-D5DB-1A9D2F30EEE3}"/>
                  </a:ext>
                </a:extLst>
              </p:cNvPr>
              <p:cNvSpPr>
                <a:spLocks noGrp="1" noRot="1" noChangeAspect="1" noMove="1" noResize="1" noEditPoints="1" noAdjustHandles="1" noChangeArrowheads="1" noChangeShapeType="1" noTextEdit="1"/>
              </p:cNvSpPr>
              <p:nvPr>
                <p:ph idx="13"/>
              </p:nvPr>
            </p:nvSpPr>
            <p:spPr>
              <a:xfrm>
                <a:off x="149225" y="1200150"/>
                <a:ext cx="6527736" cy="3392488"/>
              </a:xfrm>
              <a:blipFill>
                <a:blip r:embed="rId3"/>
                <a:stretch>
                  <a:fillRect t="-358" b="-3405"/>
                </a:stretch>
              </a:blipFill>
            </p:spPr>
            <p:txBody>
              <a:bodyPr/>
              <a:lstStyle/>
              <a:p>
                <a:r>
                  <a:rPr lang="en-US">
                    <a:noFill/>
                  </a:rPr>
                  <a:t> </a:t>
                </a:r>
              </a:p>
            </p:txBody>
          </p:sp>
        </mc:Fallback>
      </mc:AlternateContent>
      <p:pic>
        <p:nvPicPr>
          <p:cNvPr id="14" name="Content Placeholder 11" descr="A tractor in the distance on a farm">
            <a:extLst>
              <a:ext uri="{FF2B5EF4-FFF2-40B4-BE49-F238E27FC236}">
                <a16:creationId xmlns:a16="http://schemas.microsoft.com/office/drawing/2014/main" id="{F9E52502-1EEA-98F7-E8CC-BE9F89FD8819}"/>
              </a:ext>
            </a:extLst>
          </p:cNvPr>
          <p:cNvPicPr>
            <a:picLocks noGrp="1" noChangeAspect="1"/>
          </p:cNvPicPr>
          <p:nvPr>
            <p:ph idx="12"/>
          </p:nvPr>
        </p:nvPicPr>
        <p:blipFill>
          <a:blip r:embed="rId4">
            <a:extLst>
              <a:ext uri="{28A0092B-C50C-407E-A947-70E740481C1C}">
                <a14:useLocalDpi xmlns:a14="http://schemas.microsoft.com/office/drawing/2010/main"/>
              </a:ext>
            </a:extLst>
          </a:blip>
          <a:srcRect t="-1" r="-7" b="-3"/>
          <a:stretch>
            <a:fillRect/>
          </a:stretch>
        </p:blipFill>
        <p:spPr>
          <a:xfrm>
            <a:off x="6777318" y="1201738"/>
            <a:ext cx="2214282" cy="3390900"/>
          </a:xfrm>
          <a:noFill/>
        </p:spPr>
      </p:pic>
      <p:sp>
        <p:nvSpPr>
          <p:cNvPr id="13" name="Content Placeholder 12">
            <a:extLst>
              <a:ext uri="{FF2B5EF4-FFF2-40B4-BE49-F238E27FC236}">
                <a16:creationId xmlns:a16="http://schemas.microsoft.com/office/drawing/2014/main" id="{5990A746-81A9-C42D-E3BB-5B528E436236}"/>
              </a:ext>
            </a:extLst>
          </p:cNvPr>
          <p:cNvSpPr>
            <a:spLocks noGrp="1"/>
          </p:cNvSpPr>
          <p:nvPr>
            <p:ph idx="17"/>
          </p:nvPr>
        </p:nvSpPr>
        <p:spPr/>
        <p:txBody>
          <a:bodyPr/>
          <a:lstStyle/>
          <a:p>
            <a:r>
              <a:rPr lang="en-US"/>
              <a:t>Image source: Microsoft Stock Images.</a:t>
            </a:r>
          </a:p>
        </p:txBody>
      </p:sp>
      <p:sp>
        <p:nvSpPr>
          <p:cNvPr id="4" name="Slide Number Placeholder 3">
            <a:extLst>
              <a:ext uri="{FF2B5EF4-FFF2-40B4-BE49-F238E27FC236}">
                <a16:creationId xmlns:a16="http://schemas.microsoft.com/office/drawing/2014/main" id="{9DFB63BB-0410-7FF3-0002-99110D996593}"/>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27</a:t>
            </a:fld>
            <a:endParaRPr lang="en-US"/>
          </a:p>
        </p:txBody>
      </p:sp>
    </p:spTree>
    <p:extLst>
      <p:ext uri="{BB962C8B-B14F-4D97-AF65-F5344CB8AC3E}">
        <p14:creationId xmlns:p14="http://schemas.microsoft.com/office/powerpoint/2010/main" val="4945786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76A962E-11AC-0DCC-EF26-3B5F4A008062}"/>
              </a:ext>
            </a:extLst>
          </p:cNvPr>
          <p:cNvSpPr>
            <a:spLocks noGrp="1"/>
          </p:cNvSpPr>
          <p:nvPr>
            <p:ph type="title"/>
          </p:nvPr>
        </p:nvSpPr>
        <p:spPr/>
        <p:txBody>
          <a:bodyPr/>
          <a:lstStyle/>
          <a:p>
            <a:r>
              <a:rPr lang="en-US"/>
              <a:t>Climate Change and Agricultural Productivity</a:t>
            </a:r>
          </a:p>
        </p:txBody>
      </p:sp>
      <p:sp>
        <p:nvSpPr>
          <p:cNvPr id="9" name="Text Placeholder 8">
            <a:extLst>
              <a:ext uri="{FF2B5EF4-FFF2-40B4-BE49-F238E27FC236}">
                <a16:creationId xmlns:a16="http://schemas.microsoft.com/office/drawing/2014/main" id="{2133E560-1EBF-7D23-FA84-90B67D25EE8D}"/>
              </a:ext>
            </a:extLst>
          </p:cNvPr>
          <p:cNvSpPr>
            <a:spLocks noGrp="1"/>
          </p:cNvSpPr>
          <p:nvPr>
            <p:ph type="body" sz="quarter" idx="14"/>
          </p:nvPr>
        </p:nvSpPr>
        <p:spPr/>
        <p:txBody>
          <a:bodyPr/>
          <a:lstStyle/>
          <a:p>
            <a:endParaRPr lang="en-US"/>
          </a:p>
        </p:txBody>
      </p:sp>
      <p:sp>
        <p:nvSpPr>
          <p:cNvPr id="8" name="Content Placeholder 7">
            <a:extLst>
              <a:ext uri="{FF2B5EF4-FFF2-40B4-BE49-F238E27FC236}">
                <a16:creationId xmlns:a16="http://schemas.microsoft.com/office/drawing/2014/main" id="{E46BE2C3-B204-5722-C7CB-9A60DD05531E}"/>
              </a:ext>
            </a:extLst>
          </p:cNvPr>
          <p:cNvSpPr>
            <a:spLocks noGrp="1"/>
          </p:cNvSpPr>
          <p:nvPr>
            <p:ph idx="12"/>
          </p:nvPr>
        </p:nvSpPr>
        <p:spPr>
          <a:xfrm>
            <a:off x="3158066" y="4792204"/>
            <a:ext cx="5572575" cy="274637"/>
          </a:xfrm>
        </p:spPr>
        <p:txBody>
          <a:bodyPr/>
          <a:lstStyle/>
          <a:p>
            <a:r>
              <a:rPr lang="en-US"/>
              <a:t>Image source: Cline, W. R. (2007). </a:t>
            </a:r>
            <a:r>
              <a:rPr lang="en-US" i="1"/>
              <a:t>Global warming and agriculture: impact estimates by country</a:t>
            </a:r>
            <a:r>
              <a:rPr lang="en-US"/>
              <a:t>. Center for Global Development.</a:t>
            </a:r>
          </a:p>
        </p:txBody>
      </p:sp>
      <p:sp>
        <p:nvSpPr>
          <p:cNvPr id="6" name="Slide Number Placeholder 5">
            <a:extLst>
              <a:ext uri="{FF2B5EF4-FFF2-40B4-BE49-F238E27FC236}">
                <a16:creationId xmlns:a16="http://schemas.microsoft.com/office/drawing/2014/main" id="{CA0895C1-2A6A-F54A-EE47-DA16815C332E}"/>
              </a:ext>
            </a:extLst>
          </p:cNvPr>
          <p:cNvSpPr>
            <a:spLocks noGrp="1"/>
          </p:cNvSpPr>
          <p:nvPr>
            <p:ph type="sldNum" sz="quarter" idx="10"/>
          </p:nvPr>
        </p:nvSpPr>
        <p:spPr/>
        <p:txBody>
          <a:bodyPr/>
          <a:lstStyle/>
          <a:p>
            <a:fld id="{8ABDC324-684B-9C44-A484-D2B69E2467CF}" type="slidenum">
              <a:rPr lang="en-US" smtClean="0"/>
              <a:pPr/>
              <a:t>28</a:t>
            </a:fld>
            <a:endParaRPr lang="en-US"/>
          </a:p>
        </p:txBody>
      </p:sp>
      <p:pic>
        <p:nvPicPr>
          <p:cNvPr id="15" name="Content Placeholder 14" descr="World map, projected changegs in agricultural productivity 2080 due to climate change, incorporating the effects of carbon fertilization. The scale ranges from -50% (red) to +35% (green). Key points are discussed by presenter.">
            <a:extLst>
              <a:ext uri="{FF2B5EF4-FFF2-40B4-BE49-F238E27FC236}">
                <a16:creationId xmlns:a16="http://schemas.microsoft.com/office/drawing/2014/main" id="{68CF1CA0-9B84-8D21-9D38-BEDF6778029F}"/>
              </a:ext>
            </a:extLst>
          </p:cNvPr>
          <p:cNvPicPr>
            <a:picLocks noGrp="1" noChangeAspect="1"/>
          </p:cNvPicPr>
          <p:nvPr>
            <p:ph idx="19"/>
          </p:nvPr>
        </p:nvPicPr>
        <p:blipFill>
          <a:blip r:embed="rId3"/>
          <a:stretch>
            <a:fillRect/>
          </a:stretch>
        </p:blipFill>
        <p:spPr>
          <a:xfrm>
            <a:off x="3157538" y="613239"/>
            <a:ext cx="5834062" cy="3493159"/>
          </a:xfrm>
        </p:spPr>
      </p:pic>
    </p:spTree>
    <p:extLst>
      <p:ext uri="{BB962C8B-B14F-4D97-AF65-F5344CB8AC3E}">
        <p14:creationId xmlns:p14="http://schemas.microsoft.com/office/powerpoint/2010/main" val="1971984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E2CCE-4AA4-1727-6706-9BB5002A4BFD}"/>
              </a:ext>
            </a:extLst>
          </p:cNvPr>
          <p:cNvSpPr>
            <a:spLocks noGrp="1"/>
          </p:cNvSpPr>
          <p:nvPr>
            <p:ph type="title"/>
          </p:nvPr>
        </p:nvSpPr>
        <p:spPr>
          <a:xfrm>
            <a:off x="149225" y="53975"/>
            <a:ext cx="8842375" cy="857250"/>
          </a:xfrm>
        </p:spPr>
        <p:txBody>
          <a:bodyPr/>
          <a:lstStyle/>
          <a:p>
            <a:r>
              <a:rPr lang="en-US"/>
              <a:t>Projected Changes to Crop Yields Due to Climate Change</a:t>
            </a:r>
          </a:p>
        </p:txBody>
      </p:sp>
      <p:pic>
        <p:nvPicPr>
          <p:cNvPr id="21" name="Content Placeholder 20" descr="Figure 1.1, summary of projected changes in crop yields due to climate change over the 21st century. Key points are discussed by the presenter.">
            <a:extLst>
              <a:ext uri="{FF2B5EF4-FFF2-40B4-BE49-F238E27FC236}">
                <a16:creationId xmlns:a16="http://schemas.microsoft.com/office/drawing/2014/main" id="{6CDF1441-E210-4BE6-EBF1-4322339FB849}"/>
              </a:ext>
            </a:extLst>
          </p:cNvPr>
          <p:cNvPicPr>
            <a:picLocks noGrp="1" noChangeAspect="1"/>
          </p:cNvPicPr>
          <p:nvPr>
            <p:ph idx="1"/>
          </p:nvPr>
        </p:nvPicPr>
        <p:blipFill>
          <a:blip r:embed="rId3"/>
          <a:stretch>
            <a:fillRect/>
          </a:stretch>
        </p:blipFill>
        <p:spPr>
          <a:xfrm>
            <a:off x="1048961" y="1193560"/>
            <a:ext cx="7042902" cy="3390900"/>
          </a:xfrm>
        </p:spPr>
      </p:pic>
      <p:sp>
        <p:nvSpPr>
          <p:cNvPr id="19" name="Content Placeholder 18">
            <a:extLst>
              <a:ext uri="{FF2B5EF4-FFF2-40B4-BE49-F238E27FC236}">
                <a16:creationId xmlns:a16="http://schemas.microsoft.com/office/drawing/2014/main" id="{69777394-D60A-FF4F-8716-BCCA2A257053}"/>
              </a:ext>
            </a:extLst>
          </p:cNvPr>
          <p:cNvSpPr>
            <a:spLocks noGrp="1"/>
          </p:cNvSpPr>
          <p:nvPr>
            <p:ph idx="12"/>
          </p:nvPr>
        </p:nvSpPr>
        <p:spPr/>
        <p:txBody>
          <a:bodyPr/>
          <a:lstStyle/>
          <a:p>
            <a:r>
              <a:rPr lang="en-US"/>
              <a:t>Image source: Jovović, Z., Velimirović, A., &amp; Yaman, N. (2024). </a:t>
            </a:r>
            <a:r>
              <a:rPr lang="en-US" i="1"/>
              <a:t>Figure 1.1.</a:t>
            </a:r>
            <a:r>
              <a:rPr lang="en-US"/>
              <a:t> </a:t>
            </a:r>
            <a:r>
              <a:rPr lang="en-US" i="1"/>
              <a:t>Product yield estimates in IPCC Research </a:t>
            </a:r>
            <a:r>
              <a:rPr lang="en-US"/>
              <a:t>[Chart]. Climate and crop production crisis. In Ö. Çetin (Ed.), </a:t>
            </a:r>
            <a:r>
              <a:rPr lang="en-US" i="1"/>
              <a:t>Agriculture and Water Management Under Climate Change</a:t>
            </a:r>
            <a:r>
              <a:rPr lang="en-US"/>
              <a:t> (pp. 1–28). Springer, Cham. </a:t>
            </a:r>
            <a:r>
              <a:rPr lang="en-US">
                <a:hlinkClick r:id="rId4"/>
              </a:rPr>
              <a:t>https://doi.org/10.1007/978-3-031-74307-8_1</a:t>
            </a:r>
            <a:endParaRPr lang="en-US"/>
          </a:p>
        </p:txBody>
      </p:sp>
      <p:sp>
        <p:nvSpPr>
          <p:cNvPr id="6" name="Slide Number Placeholder 5">
            <a:extLst>
              <a:ext uri="{FF2B5EF4-FFF2-40B4-BE49-F238E27FC236}">
                <a16:creationId xmlns:a16="http://schemas.microsoft.com/office/drawing/2014/main" id="{CE11284E-18C9-CCE6-F2D4-3EBF672E477F}"/>
              </a:ext>
            </a:extLst>
          </p:cNvPr>
          <p:cNvSpPr>
            <a:spLocks noGrp="1"/>
          </p:cNvSpPr>
          <p:nvPr>
            <p:ph type="sldNum" sz="quarter" idx="13"/>
          </p:nvPr>
        </p:nvSpPr>
        <p:spPr>
          <a:xfrm>
            <a:off x="8342334" y="4809744"/>
            <a:ext cx="649266" cy="274637"/>
          </a:xfrm>
        </p:spPr>
        <p:txBody>
          <a:bodyPr/>
          <a:lstStyle/>
          <a:p>
            <a:fld id="{8ABDC324-684B-9C44-A484-D2B69E2467CF}" type="slidenum">
              <a:rPr lang="en-US" smtClean="0"/>
              <a:pPr/>
              <a:t>29</a:t>
            </a:fld>
            <a:endParaRPr lang="en-US"/>
          </a:p>
        </p:txBody>
      </p:sp>
    </p:spTree>
    <p:extLst>
      <p:ext uri="{BB962C8B-B14F-4D97-AF65-F5344CB8AC3E}">
        <p14:creationId xmlns:p14="http://schemas.microsoft.com/office/powerpoint/2010/main" val="387617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1BA17-FA18-5B1B-6435-E9B48A433141}"/>
              </a:ext>
            </a:extLst>
          </p:cNvPr>
          <p:cNvSpPr>
            <a:spLocks noGrp="1"/>
          </p:cNvSpPr>
          <p:nvPr>
            <p:ph type="title"/>
          </p:nvPr>
        </p:nvSpPr>
        <p:spPr>
          <a:xfrm>
            <a:off x="149313" y="53975"/>
            <a:ext cx="8858161" cy="857250"/>
          </a:xfrm>
        </p:spPr>
        <p:txBody>
          <a:bodyPr/>
          <a:lstStyle/>
          <a:p>
            <a:r>
              <a:rPr lang="en-US"/>
              <a:t>Four Modules</a:t>
            </a:r>
          </a:p>
        </p:txBody>
      </p:sp>
      <p:sp>
        <p:nvSpPr>
          <p:cNvPr id="7" name="Text Placeholder 6">
            <a:extLst>
              <a:ext uri="{FF2B5EF4-FFF2-40B4-BE49-F238E27FC236}">
                <a16:creationId xmlns:a16="http://schemas.microsoft.com/office/drawing/2014/main" id="{39CAFCDC-214D-9307-7DEB-FD39D04D177D}"/>
              </a:ext>
            </a:extLst>
          </p:cNvPr>
          <p:cNvSpPr>
            <a:spLocks noGrp="1"/>
          </p:cNvSpPr>
          <p:nvPr>
            <p:ph type="body" sz="quarter" idx="15"/>
          </p:nvPr>
        </p:nvSpPr>
        <p:spPr>
          <a:xfrm>
            <a:off x="149313" y="1407955"/>
            <a:ext cx="1969263" cy="1266333"/>
          </a:xfrm>
          <a:ln w="9525">
            <a:solidFill>
              <a:schemeClr val="bg1">
                <a:lumMod val="65000"/>
              </a:schemeClr>
            </a:solidFill>
          </a:ln>
        </p:spPr>
        <p:txBody>
          <a:bodyPr anchor="ctr"/>
          <a:lstStyle/>
          <a:p>
            <a:r>
              <a:rPr lang="en-US" sz="2000" b="1">
                <a:solidFill>
                  <a:schemeClr val="bg1">
                    <a:lumMod val="65000"/>
                  </a:schemeClr>
                </a:solidFill>
              </a:rPr>
              <a:t>Module 1 </a:t>
            </a:r>
            <a:br>
              <a:rPr lang="en-US" b="1">
                <a:solidFill>
                  <a:schemeClr val="bg1">
                    <a:lumMod val="65000"/>
                  </a:schemeClr>
                </a:solidFill>
              </a:rPr>
            </a:br>
            <a:br>
              <a:rPr lang="en-US" b="1">
                <a:solidFill>
                  <a:schemeClr val="bg1">
                    <a:lumMod val="65000"/>
                  </a:schemeClr>
                </a:solidFill>
              </a:rPr>
            </a:br>
            <a:r>
              <a:rPr lang="en-US">
                <a:solidFill>
                  <a:schemeClr val="bg1">
                    <a:lumMod val="65000"/>
                  </a:schemeClr>
                </a:solidFill>
              </a:rPr>
              <a:t>Introduction to Sustainable Food Systems</a:t>
            </a:r>
          </a:p>
        </p:txBody>
      </p:sp>
      <p:sp>
        <p:nvSpPr>
          <p:cNvPr id="12" name="Text Placeholder 11">
            <a:extLst>
              <a:ext uri="{FF2B5EF4-FFF2-40B4-BE49-F238E27FC236}">
                <a16:creationId xmlns:a16="http://schemas.microsoft.com/office/drawing/2014/main" id="{2FA443B5-F1F2-F495-4A0B-3BD4DB50FC8A}"/>
              </a:ext>
            </a:extLst>
          </p:cNvPr>
          <p:cNvSpPr>
            <a:spLocks noGrp="1"/>
          </p:cNvSpPr>
          <p:nvPr>
            <p:ph type="body" sz="quarter" idx="26"/>
          </p:nvPr>
        </p:nvSpPr>
        <p:spPr>
          <a:xfrm>
            <a:off x="2441781" y="1407954"/>
            <a:ext cx="1967803" cy="1266333"/>
          </a:xfrm>
          <a:ln w="9525">
            <a:solidFill>
              <a:schemeClr val="bg1">
                <a:lumMod val="65000"/>
              </a:schemeClr>
            </a:solidFill>
          </a:ln>
        </p:spPr>
        <p:txBody>
          <a:bodyPr anchor="ctr"/>
          <a:lstStyle/>
          <a:p>
            <a:r>
              <a:rPr lang="en-US" sz="2000" b="1">
                <a:solidFill>
                  <a:schemeClr val="bg1">
                    <a:lumMod val="65000"/>
                  </a:schemeClr>
                </a:solidFill>
              </a:rPr>
              <a:t>Module 2</a:t>
            </a:r>
            <a:br>
              <a:rPr lang="en-US" b="1">
                <a:solidFill>
                  <a:schemeClr val="bg1">
                    <a:lumMod val="65000"/>
                  </a:schemeClr>
                </a:solidFill>
              </a:rPr>
            </a:br>
            <a:br>
              <a:rPr lang="en-US" b="1">
                <a:solidFill>
                  <a:schemeClr val="bg1">
                    <a:lumMod val="65000"/>
                  </a:schemeClr>
                </a:solidFill>
              </a:rPr>
            </a:br>
            <a:r>
              <a:rPr lang="en-US" b="1">
                <a:solidFill>
                  <a:schemeClr val="bg1">
                    <a:lumMod val="65000"/>
                  </a:schemeClr>
                </a:solidFill>
              </a:rPr>
              <a:t>Food Systems </a:t>
            </a:r>
            <a:br>
              <a:rPr lang="en-US" b="1">
                <a:solidFill>
                  <a:schemeClr val="bg1">
                    <a:lumMod val="65000"/>
                  </a:schemeClr>
                </a:solidFill>
              </a:rPr>
            </a:br>
            <a:r>
              <a:rPr lang="en-US" b="1">
                <a:solidFill>
                  <a:schemeClr val="bg1">
                    <a:lumMod val="65000"/>
                  </a:schemeClr>
                </a:solidFill>
              </a:rPr>
              <a:t>for All</a:t>
            </a:r>
          </a:p>
        </p:txBody>
      </p:sp>
      <p:sp>
        <p:nvSpPr>
          <p:cNvPr id="13" name="Text Placeholder 12">
            <a:extLst>
              <a:ext uri="{FF2B5EF4-FFF2-40B4-BE49-F238E27FC236}">
                <a16:creationId xmlns:a16="http://schemas.microsoft.com/office/drawing/2014/main" id="{5AB07C82-2F9D-F5B0-14FA-905CE984B6D8}"/>
              </a:ext>
            </a:extLst>
          </p:cNvPr>
          <p:cNvSpPr>
            <a:spLocks noGrp="1"/>
          </p:cNvSpPr>
          <p:nvPr>
            <p:ph type="body" sz="quarter" idx="27"/>
          </p:nvPr>
        </p:nvSpPr>
        <p:spPr>
          <a:xfrm>
            <a:off x="4732789" y="1408246"/>
            <a:ext cx="1967803" cy="1266333"/>
          </a:xfrm>
          <a:ln w="28575">
            <a:solidFill>
              <a:schemeClr val="accent3"/>
            </a:solidFill>
          </a:ln>
        </p:spPr>
        <p:txBody>
          <a:bodyPr anchor="ctr"/>
          <a:lstStyle/>
          <a:p>
            <a:r>
              <a:rPr lang="en-US" sz="2000" b="1"/>
              <a:t>Module 3 </a:t>
            </a:r>
            <a:br>
              <a:rPr lang="en-US" b="1"/>
            </a:br>
            <a:br>
              <a:rPr lang="en-US" b="1"/>
            </a:br>
            <a:r>
              <a:rPr lang="en-US" b="1"/>
              <a:t>Food and </a:t>
            </a:r>
            <a:br>
              <a:rPr lang="en-US" b="1"/>
            </a:br>
            <a:r>
              <a:rPr lang="en-US" b="1"/>
              <a:t>our Climate</a:t>
            </a:r>
          </a:p>
        </p:txBody>
      </p:sp>
      <p:sp>
        <p:nvSpPr>
          <p:cNvPr id="14" name="Text Placeholder 13">
            <a:extLst>
              <a:ext uri="{FF2B5EF4-FFF2-40B4-BE49-F238E27FC236}">
                <a16:creationId xmlns:a16="http://schemas.microsoft.com/office/drawing/2014/main" id="{A50301F9-B4D4-45D4-DE5C-7DBD3A553247}"/>
              </a:ext>
            </a:extLst>
          </p:cNvPr>
          <p:cNvSpPr>
            <a:spLocks noGrp="1"/>
          </p:cNvSpPr>
          <p:nvPr>
            <p:ph type="body" sz="quarter" idx="28"/>
          </p:nvPr>
        </p:nvSpPr>
        <p:spPr>
          <a:xfrm>
            <a:off x="7023798" y="1407953"/>
            <a:ext cx="1967802" cy="1266333"/>
          </a:xfrm>
          <a:ln w="9525">
            <a:solidFill>
              <a:schemeClr val="bg1">
                <a:lumMod val="65000"/>
              </a:schemeClr>
            </a:solidFill>
          </a:ln>
        </p:spPr>
        <p:txBody>
          <a:bodyPr anchor="ctr"/>
          <a:lstStyle/>
          <a:p>
            <a:r>
              <a:rPr lang="en-US" sz="2000" b="1">
                <a:solidFill>
                  <a:schemeClr val="bg1">
                    <a:lumMod val="65000"/>
                  </a:schemeClr>
                </a:solidFill>
              </a:rPr>
              <a:t>Module 4</a:t>
            </a:r>
            <a:br>
              <a:rPr lang="en-US" b="1">
                <a:solidFill>
                  <a:schemeClr val="bg1">
                    <a:lumMod val="65000"/>
                  </a:schemeClr>
                </a:solidFill>
              </a:rPr>
            </a:br>
            <a:br>
              <a:rPr lang="en-US" b="1">
                <a:solidFill>
                  <a:schemeClr val="bg1">
                    <a:lumMod val="65000"/>
                  </a:schemeClr>
                </a:solidFill>
              </a:rPr>
            </a:br>
            <a:r>
              <a:rPr lang="en-US">
                <a:solidFill>
                  <a:schemeClr val="bg1">
                    <a:lumMod val="65000"/>
                  </a:schemeClr>
                </a:solidFill>
              </a:rPr>
              <a:t>Aquatic Foods, Nutrition, and Sustainability</a:t>
            </a:r>
          </a:p>
        </p:txBody>
      </p:sp>
      <p:sp>
        <p:nvSpPr>
          <p:cNvPr id="36" name="Content Placeholder 35">
            <a:extLst>
              <a:ext uri="{FF2B5EF4-FFF2-40B4-BE49-F238E27FC236}">
                <a16:creationId xmlns:a16="http://schemas.microsoft.com/office/drawing/2014/main" id="{52D4A810-0C8B-6B13-02B8-FDBD3995B70A}"/>
              </a:ext>
            </a:extLst>
          </p:cNvPr>
          <p:cNvSpPr>
            <a:spLocks noGrp="1"/>
          </p:cNvSpPr>
          <p:nvPr>
            <p:ph idx="25"/>
          </p:nvPr>
        </p:nvSpPr>
        <p:spPr/>
        <p:txBody>
          <a:bodyPr/>
          <a:lstStyle/>
          <a:p>
            <a:endParaRPr lang="en-US"/>
          </a:p>
        </p:txBody>
      </p:sp>
      <p:sp>
        <p:nvSpPr>
          <p:cNvPr id="5" name="Slide Number Placeholder 4">
            <a:extLst>
              <a:ext uri="{FF2B5EF4-FFF2-40B4-BE49-F238E27FC236}">
                <a16:creationId xmlns:a16="http://schemas.microsoft.com/office/drawing/2014/main" id="{CFAF0FC1-8EDA-485E-CC78-C4D744D08C74}"/>
              </a:ext>
            </a:extLst>
          </p:cNvPr>
          <p:cNvSpPr>
            <a:spLocks noGrp="1"/>
          </p:cNvSpPr>
          <p:nvPr>
            <p:ph type="sldNum" sz="quarter" idx="24"/>
          </p:nvPr>
        </p:nvSpPr>
        <p:spPr>
          <a:xfrm>
            <a:off x="8342334" y="4809744"/>
            <a:ext cx="649266" cy="274637"/>
          </a:xfrm>
        </p:spPr>
        <p:txBody>
          <a:bodyPr/>
          <a:lstStyle/>
          <a:p>
            <a:fld id="{8ABDC324-684B-9C44-A484-D2B69E2467CF}" type="slidenum">
              <a:rPr lang="en-US" smtClean="0"/>
              <a:pPr/>
              <a:t>3</a:t>
            </a:fld>
            <a:endParaRPr lang="en-US"/>
          </a:p>
        </p:txBody>
      </p:sp>
    </p:spTree>
    <p:extLst>
      <p:ext uri="{BB962C8B-B14F-4D97-AF65-F5344CB8AC3E}">
        <p14:creationId xmlns:p14="http://schemas.microsoft.com/office/powerpoint/2010/main" val="2111287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Title 8">
                <a:extLst>
                  <a:ext uri="{FF2B5EF4-FFF2-40B4-BE49-F238E27FC236}">
                    <a16:creationId xmlns:a16="http://schemas.microsoft.com/office/drawing/2014/main" id="{92253E83-A05D-0FA6-5BD1-738D31D7DD50}"/>
                  </a:ext>
                </a:extLst>
              </p:cNvPr>
              <p:cNvSpPr>
                <a:spLocks noGrp="1"/>
              </p:cNvSpPr>
              <p:nvPr>
                <p:ph type="title"/>
              </p:nvPr>
            </p:nvSpPr>
            <p:spPr/>
            <p:txBody>
              <a:bodyPr/>
              <a:lstStyle/>
              <a:p>
                <a:r>
                  <a:rPr lang="en-US"/>
                  <a:t>Higher </a:t>
                </a:r>
                <a14:m>
                  <m:oMath xmlns:m="http://schemas.openxmlformats.org/officeDocument/2006/math">
                    <m:sSub>
                      <m:sSubPr>
                        <m:ctrlPr>
                          <a:rPr lang="en-US" i="1">
                            <a:latin typeface="Cambria Math" panose="02040503050406030204" pitchFamily="18" charset="0"/>
                          </a:rPr>
                        </m:ctrlPr>
                      </m:sSubPr>
                      <m:e>
                        <m:r>
                          <m:rPr>
                            <m:nor/>
                          </m:rPr>
                          <a:rPr lang="en-US"/>
                          <m:t>CO</m:t>
                        </m:r>
                      </m:e>
                      <m:sub>
                        <m:r>
                          <a:rPr lang="en-US">
                            <a:latin typeface="Cambria Math" panose="02040503050406030204" pitchFamily="18" charset="0"/>
                          </a:rPr>
                          <m:t>2</m:t>
                        </m:r>
                      </m:sub>
                    </m:sSub>
                  </m:oMath>
                </a14:m>
                <a:r>
                  <a:rPr lang="en-US"/>
                  <a:t> Alters Nutrient Levels in Crops</a:t>
                </a:r>
              </a:p>
            </p:txBody>
          </p:sp>
        </mc:Choice>
        <mc:Fallback xmlns="">
          <p:sp>
            <p:nvSpPr>
              <p:cNvPr id="9" name="Title 8">
                <a:extLst>
                  <a:ext uri="{FF2B5EF4-FFF2-40B4-BE49-F238E27FC236}">
                    <a16:creationId xmlns:a16="http://schemas.microsoft.com/office/drawing/2014/main" id="{92253E83-A05D-0FA6-5BD1-738D31D7DD50}"/>
                  </a:ext>
                </a:extLst>
              </p:cNvPr>
              <p:cNvSpPr>
                <a:spLocks noGrp="1" noRot="1" noChangeAspect="1" noMove="1" noResize="1" noEditPoints="1" noAdjustHandles="1" noChangeArrowheads="1" noChangeShapeType="1" noTextEdit="1"/>
              </p:cNvSpPr>
              <p:nvPr>
                <p:ph type="title"/>
              </p:nvPr>
            </p:nvSpPr>
            <p:spPr>
              <a:blipFill>
                <a:blip r:embed="rId3"/>
                <a:stretch>
                  <a:fillRect l="-3341" t="-3922" r="-2227" b="-6863"/>
                </a:stretch>
              </a:blipFill>
            </p:spPr>
            <p:txBody>
              <a:bodyPr/>
              <a:lstStyle/>
              <a:p>
                <a:r>
                  <a:rPr lang="en-US">
                    <a:noFill/>
                  </a:rPr>
                  <a:t> </a:t>
                </a:r>
              </a:p>
            </p:txBody>
          </p:sp>
        </mc:Fallback>
      </mc:AlternateContent>
      <p:sp>
        <p:nvSpPr>
          <p:cNvPr id="11" name="Text Placeholder 10">
            <a:extLst>
              <a:ext uri="{FF2B5EF4-FFF2-40B4-BE49-F238E27FC236}">
                <a16:creationId xmlns:a16="http://schemas.microsoft.com/office/drawing/2014/main" id="{9DF216E2-4DF5-7E60-FB59-708A0DE1D5E6}"/>
              </a:ext>
            </a:extLst>
          </p:cNvPr>
          <p:cNvSpPr>
            <a:spLocks noGrp="1"/>
          </p:cNvSpPr>
          <p:nvPr>
            <p:ph type="body" sz="quarter" idx="14"/>
          </p:nvPr>
        </p:nvSpPr>
        <p:spPr/>
        <p:txBody>
          <a:bodyPr/>
          <a:lstStyle/>
          <a:p>
            <a:endParaRPr lang="en-US"/>
          </a:p>
        </p:txBody>
      </p:sp>
      <p:sp>
        <p:nvSpPr>
          <p:cNvPr id="12" name="Text Placeholder 11">
            <a:extLst>
              <a:ext uri="{FF2B5EF4-FFF2-40B4-BE49-F238E27FC236}">
                <a16:creationId xmlns:a16="http://schemas.microsoft.com/office/drawing/2014/main" id="{CEDC6EC2-F905-7385-7E75-D2C3F52016CF}"/>
              </a:ext>
            </a:extLst>
          </p:cNvPr>
          <p:cNvSpPr>
            <a:spLocks noGrp="1"/>
          </p:cNvSpPr>
          <p:nvPr>
            <p:ph type="body" sz="quarter" idx="17"/>
          </p:nvPr>
        </p:nvSpPr>
        <p:spPr>
          <a:xfrm>
            <a:off x="3158066" y="133350"/>
            <a:ext cx="2980139" cy="448056"/>
          </a:xfrm>
        </p:spPr>
        <p:txBody>
          <a:bodyPr/>
          <a:lstStyle/>
          <a:p>
            <a:r>
              <a:rPr lang="en-US" b="1"/>
              <a:t>Carbohydrates</a:t>
            </a:r>
            <a:endParaRPr lang="en-US"/>
          </a:p>
        </p:txBody>
      </p:sp>
      <p:pic>
        <p:nvPicPr>
          <p:cNvPr id="17" name="Content Placeholder 16" descr="FIGURE 1. Effect of elevated CO2 on the concentrations of soluble sugar and acidity in vegetables. Data are means of percent change with 95% confidence intervals (indicated with error bars) under elevated CO2 compared to ambient CO2. The number of observations is in parentheses.">
            <a:extLst>
              <a:ext uri="{FF2B5EF4-FFF2-40B4-BE49-F238E27FC236}">
                <a16:creationId xmlns:a16="http://schemas.microsoft.com/office/drawing/2014/main" id="{23FAF818-A792-64EC-1E46-F43855C3DB42}"/>
              </a:ext>
            </a:extLst>
          </p:cNvPr>
          <p:cNvPicPr>
            <a:picLocks noGrp="1" noChangeAspect="1"/>
          </p:cNvPicPr>
          <p:nvPr>
            <p:ph idx="19"/>
          </p:nvPr>
        </p:nvPicPr>
        <p:blipFill>
          <a:blip r:embed="rId4"/>
          <a:stretch>
            <a:fillRect/>
          </a:stretch>
        </p:blipFill>
        <p:spPr>
          <a:xfrm>
            <a:off x="3157538" y="911623"/>
            <a:ext cx="2980667" cy="3247204"/>
          </a:xfrm>
        </p:spPr>
      </p:pic>
      <p:sp>
        <p:nvSpPr>
          <p:cNvPr id="15" name="Text Placeholder 14">
            <a:extLst>
              <a:ext uri="{FF2B5EF4-FFF2-40B4-BE49-F238E27FC236}">
                <a16:creationId xmlns:a16="http://schemas.microsoft.com/office/drawing/2014/main" id="{1D571795-5723-F73E-1BAC-436CCB1ABE1A}"/>
              </a:ext>
            </a:extLst>
          </p:cNvPr>
          <p:cNvSpPr>
            <a:spLocks noGrp="1"/>
          </p:cNvSpPr>
          <p:nvPr>
            <p:ph type="body" sz="quarter" idx="21"/>
          </p:nvPr>
        </p:nvSpPr>
        <p:spPr>
          <a:xfrm>
            <a:off x="6298868" y="133350"/>
            <a:ext cx="2692732" cy="448056"/>
          </a:xfrm>
        </p:spPr>
        <p:txBody>
          <a:bodyPr/>
          <a:lstStyle/>
          <a:p>
            <a:r>
              <a:rPr lang="en-US" b="1"/>
              <a:t>Micronutrients</a:t>
            </a:r>
            <a:endParaRPr lang="en-US"/>
          </a:p>
        </p:txBody>
      </p:sp>
      <p:pic>
        <p:nvPicPr>
          <p:cNvPr id="19" name="Content Placeholder 18" descr="FIGURE 2. Effect of elevated CO2 on the concentrations of total protein and nitrate in vegetables. Data are means of percent change with 95% confidence intervals (indicated with error bars) under elevated CO2 compared to ambient CO2. The number of observations is in parentheses.">
            <a:extLst>
              <a:ext uri="{FF2B5EF4-FFF2-40B4-BE49-F238E27FC236}">
                <a16:creationId xmlns:a16="http://schemas.microsoft.com/office/drawing/2014/main" id="{9DE93E77-8738-A63C-26AF-00DEFB9EF9E3}"/>
              </a:ext>
            </a:extLst>
          </p:cNvPr>
          <p:cNvPicPr>
            <a:picLocks noGrp="1" noChangeAspect="1"/>
          </p:cNvPicPr>
          <p:nvPr>
            <p:ph idx="20"/>
          </p:nvPr>
        </p:nvPicPr>
        <p:blipFill>
          <a:blip r:embed="rId5"/>
          <a:stretch>
            <a:fillRect/>
          </a:stretch>
        </p:blipFill>
        <p:spPr>
          <a:xfrm>
            <a:off x="6298868" y="911624"/>
            <a:ext cx="2692732" cy="3247204"/>
          </a:xfrm>
        </p:spPr>
      </p:pic>
      <mc:AlternateContent xmlns:mc="http://schemas.openxmlformats.org/markup-compatibility/2006" xmlns:a14="http://schemas.microsoft.com/office/drawing/2010/main">
        <mc:Choice Requires="a14">
          <p:sp>
            <p:nvSpPr>
              <p:cNvPr id="10" name="Content Placeholder 9">
                <a:extLst>
                  <a:ext uri="{FF2B5EF4-FFF2-40B4-BE49-F238E27FC236}">
                    <a16:creationId xmlns:a16="http://schemas.microsoft.com/office/drawing/2014/main" id="{D40F5C85-6F6E-76DC-11B8-AED84EE4ACB1}"/>
                  </a:ext>
                </a:extLst>
              </p:cNvPr>
              <p:cNvSpPr>
                <a:spLocks noGrp="1"/>
              </p:cNvSpPr>
              <p:nvPr>
                <p:ph idx="12"/>
              </p:nvPr>
            </p:nvSpPr>
            <p:spPr>
              <a:xfrm>
                <a:off x="3158068" y="4792204"/>
                <a:ext cx="5118946" cy="274320"/>
              </a:xfrm>
            </p:spPr>
            <p:txBody>
              <a:bodyPr>
                <a:normAutofit fontScale="92500" lnSpcReduction="20000"/>
              </a:bodyPr>
              <a:lstStyle/>
              <a:p>
                <a:pPr>
                  <a:buClrTx/>
                  <a:buSzTx/>
                  <a:defRPr/>
                </a:pPr>
                <a:r>
                  <a:rPr lang="en-US"/>
                  <a:t>Image source: Dong, J., Gruda, N., Lam, S. K., Li, X., &amp; Duan, Z. (2018). </a:t>
                </a:r>
                <a:r>
                  <a:rPr lang="en-US" i="1"/>
                  <a:t>Figure 1.</a:t>
                </a:r>
                <a:r>
                  <a:rPr lang="en-US"/>
                  <a:t> </a:t>
                </a:r>
                <a:r>
                  <a:rPr lang="en-US" i="1"/>
                  <a:t>Effect of elevated </a:t>
                </a:r>
                <a14:m>
                  <m:oMath xmlns:m="http://schemas.openxmlformats.org/officeDocument/2006/math">
                    <m:sSub>
                      <m:sSubPr>
                        <m:ctrlPr>
                          <a:rPr lang="en-US" i="1">
                            <a:latin typeface="Cambria Math" panose="02040503050406030204" pitchFamily="18" charset="0"/>
                          </a:rPr>
                        </m:ctrlPr>
                      </m:sSubPr>
                      <m:e>
                        <m:r>
                          <m:rPr>
                            <m:nor/>
                          </m:rPr>
                          <a:rPr lang="en-US">
                            <a:latin typeface="Cambria Math" panose="02040503050406030204" pitchFamily="18" charset="0"/>
                          </a:rPr>
                          <m:t>CO</m:t>
                        </m:r>
                      </m:e>
                      <m:sub>
                        <m:r>
                          <a:rPr lang="en-US" i="1">
                            <a:latin typeface="Cambria Math" panose="02040503050406030204" pitchFamily="18" charset="0"/>
                          </a:rPr>
                          <m:t>2</m:t>
                        </m:r>
                      </m:sub>
                    </m:sSub>
                  </m:oMath>
                </a14:m>
                <a:r>
                  <a:rPr lang="en-US" i="1"/>
                  <a:t> on the concentrations of soluble sugar and acidity in vegetables </a:t>
                </a:r>
                <a:r>
                  <a:rPr lang="en-US"/>
                  <a:t>[Chart] and </a:t>
                </a:r>
                <a:r>
                  <a:rPr lang="en-US" i="1"/>
                  <a:t>Figure 4. Effect of elevated </a:t>
                </a:r>
                <a14:m>
                  <m:oMath xmlns:m="http://schemas.openxmlformats.org/officeDocument/2006/math">
                    <m:sSub>
                      <m:sSubPr>
                        <m:ctrlPr>
                          <a:rPr lang="en-US" i="1">
                            <a:latin typeface="Cambria Math" panose="02040503050406030204" pitchFamily="18" charset="0"/>
                          </a:rPr>
                        </m:ctrlPr>
                      </m:sSubPr>
                      <m:e>
                        <m:r>
                          <m:rPr>
                            <m:nor/>
                          </m:rPr>
                          <a:rPr lang="en-US">
                            <a:latin typeface="Cambria Math" panose="02040503050406030204" pitchFamily="18" charset="0"/>
                          </a:rPr>
                          <m:t>CO</m:t>
                        </m:r>
                      </m:e>
                      <m:sub>
                        <m:r>
                          <a:rPr lang="en-US" i="1">
                            <a:latin typeface="Cambria Math" panose="02040503050406030204" pitchFamily="18" charset="0"/>
                          </a:rPr>
                          <m:t>2</m:t>
                        </m:r>
                      </m:sub>
                    </m:sSub>
                  </m:oMath>
                </a14:m>
                <a:r>
                  <a:rPr lang="en-US" i="1"/>
                  <a:t> on the concentrations of minerals in vegetables </a:t>
                </a:r>
                <a:r>
                  <a:rPr lang="en-US"/>
                  <a:t>[Chart]. Effects of elevated CO2 on nutritional quality of vegetables: A review. </a:t>
                </a:r>
                <a:r>
                  <a:rPr lang="en-US" i="1"/>
                  <a:t>Frontiers in Plant Science</a:t>
                </a:r>
                <a:r>
                  <a:rPr lang="en-US"/>
                  <a:t>, </a:t>
                </a:r>
                <a:r>
                  <a:rPr lang="en-US" i="1"/>
                  <a:t>9</a:t>
                </a:r>
                <a:r>
                  <a:rPr lang="en-US"/>
                  <a:t>. </a:t>
                </a:r>
                <a:r>
                  <a:rPr lang="en-US">
                    <a:hlinkClick r:id="rId6"/>
                  </a:rPr>
                  <a:t>https://doi.org/10.3389/fpls.2018.00924</a:t>
                </a:r>
                <a:endParaRPr lang="en-US"/>
              </a:p>
            </p:txBody>
          </p:sp>
        </mc:Choice>
        <mc:Fallback xmlns="">
          <p:sp>
            <p:nvSpPr>
              <p:cNvPr id="10" name="Content Placeholder 9">
                <a:extLst>
                  <a:ext uri="{FF2B5EF4-FFF2-40B4-BE49-F238E27FC236}">
                    <a16:creationId xmlns:a16="http://schemas.microsoft.com/office/drawing/2014/main" id="{D40F5C85-6F6E-76DC-11B8-AED84EE4ACB1}"/>
                  </a:ext>
                </a:extLst>
              </p:cNvPr>
              <p:cNvSpPr>
                <a:spLocks noGrp="1" noRot="1" noChangeAspect="1" noMove="1" noResize="1" noEditPoints="1" noAdjustHandles="1" noChangeArrowheads="1" noChangeShapeType="1" noTextEdit="1"/>
              </p:cNvSpPr>
              <p:nvPr>
                <p:ph idx="12"/>
              </p:nvPr>
            </p:nvSpPr>
            <p:spPr>
              <a:xfrm>
                <a:off x="3158068" y="4792204"/>
                <a:ext cx="5118946" cy="274320"/>
              </a:xfrm>
              <a:blipFill>
                <a:blip r:embed="rId7"/>
                <a:stretch>
                  <a:fillRect l="-1071" t="-11111" r="-595" b="-22222"/>
                </a:stretch>
              </a:blipFill>
            </p:spPr>
            <p:txBody>
              <a:bodyPr/>
              <a:lstStyle/>
              <a:p>
                <a:r>
                  <a:rPr lang="en-US">
                    <a:noFill/>
                  </a:rPr>
                  <a:t> </a:t>
                </a:r>
              </a:p>
            </p:txBody>
          </p:sp>
        </mc:Fallback>
      </mc:AlternateContent>
      <p:sp>
        <p:nvSpPr>
          <p:cNvPr id="8" name="Slide Number Placeholder 7">
            <a:extLst>
              <a:ext uri="{FF2B5EF4-FFF2-40B4-BE49-F238E27FC236}">
                <a16:creationId xmlns:a16="http://schemas.microsoft.com/office/drawing/2014/main" id="{1F065472-5CBD-4F3E-2FDC-CC2D3610D191}"/>
              </a:ext>
            </a:extLst>
          </p:cNvPr>
          <p:cNvSpPr>
            <a:spLocks noGrp="1"/>
          </p:cNvSpPr>
          <p:nvPr>
            <p:ph type="sldNum" sz="quarter" idx="10"/>
          </p:nvPr>
        </p:nvSpPr>
        <p:spPr/>
        <p:txBody>
          <a:bodyPr/>
          <a:lstStyle/>
          <a:p>
            <a:fld id="{8ABDC324-684B-9C44-A484-D2B69E2467CF}" type="slidenum">
              <a:rPr lang="en-US" smtClean="0"/>
              <a:pPr/>
              <a:t>30</a:t>
            </a:fld>
            <a:endParaRPr lang="en-US"/>
          </a:p>
        </p:txBody>
      </p:sp>
    </p:spTree>
    <p:extLst>
      <p:ext uri="{BB962C8B-B14F-4D97-AF65-F5344CB8AC3E}">
        <p14:creationId xmlns:p14="http://schemas.microsoft.com/office/powerpoint/2010/main" val="28244032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C923D-2EB0-33C6-9EBE-279287CA3E2A}"/>
              </a:ext>
            </a:extLst>
          </p:cNvPr>
          <p:cNvSpPr>
            <a:spLocks noGrp="1"/>
          </p:cNvSpPr>
          <p:nvPr>
            <p:ph type="title"/>
          </p:nvPr>
        </p:nvSpPr>
        <p:spPr>
          <a:xfrm>
            <a:off x="149313" y="53975"/>
            <a:ext cx="8842248" cy="857250"/>
          </a:xfrm>
        </p:spPr>
        <p:txBody>
          <a:bodyPr/>
          <a:lstStyle/>
          <a:p>
            <a:r>
              <a:rPr lang="en-US"/>
              <a:t>Pests and Pollinators</a:t>
            </a:r>
          </a:p>
        </p:txBody>
      </p:sp>
      <p:sp>
        <p:nvSpPr>
          <p:cNvPr id="11" name="Content Placeholder 10">
            <a:extLst>
              <a:ext uri="{FF2B5EF4-FFF2-40B4-BE49-F238E27FC236}">
                <a16:creationId xmlns:a16="http://schemas.microsoft.com/office/drawing/2014/main" id="{7D8EA31F-8544-27B9-DB49-892181A81B16}"/>
              </a:ext>
            </a:extLst>
          </p:cNvPr>
          <p:cNvSpPr>
            <a:spLocks noGrp="1"/>
          </p:cNvSpPr>
          <p:nvPr>
            <p:ph idx="13"/>
          </p:nvPr>
        </p:nvSpPr>
        <p:spPr>
          <a:xfrm>
            <a:off x="149226" y="1200150"/>
            <a:ext cx="2677101" cy="3392488"/>
          </a:xfrm>
          <a:solidFill>
            <a:schemeClr val="bg1">
              <a:alpha val="54712"/>
            </a:schemeClr>
          </a:solidFill>
        </p:spPr>
        <p:txBody>
          <a:bodyPr/>
          <a:lstStyle/>
          <a:p>
            <a:r>
              <a:rPr lang="en-US"/>
              <a:t>Pollinator-dependent crops contribute one-third of global crop production</a:t>
            </a:r>
          </a:p>
          <a:p>
            <a:r>
              <a:rPr lang="en-US"/>
              <a:t>1,500 crops require pollination</a:t>
            </a:r>
          </a:p>
        </p:txBody>
      </p:sp>
      <p:pic>
        <p:nvPicPr>
          <p:cNvPr id="42" name="Content Placeholder 41" descr="Bee collecting pollen">
            <a:extLst>
              <a:ext uri="{FF2B5EF4-FFF2-40B4-BE49-F238E27FC236}">
                <a16:creationId xmlns:a16="http://schemas.microsoft.com/office/drawing/2014/main" id="{D3E2F942-6200-DE42-6B4F-8E7632F34607}"/>
              </a:ext>
            </a:extLst>
          </p:cNvPr>
          <p:cNvPicPr>
            <a:picLocks noGrp="1" noChangeAspect="1"/>
          </p:cNvPicPr>
          <p:nvPr>
            <p:ph idx="12"/>
          </p:nvPr>
        </p:nvPicPr>
        <p:blipFill>
          <a:blip r:embed="rId3"/>
          <a:stretch>
            <a:fillRect/>
          </a:stretch>
        </p:blipFill>
        <p:spPr>
          <a:xfrm>
            <a:off x="2977184" y="1033896"/>
            <a:ext cx="6166816" cy="4109603"/>
          </a:xfrm>
          <a:prstGeom prst="rect">
            <a:avLst/>
          </a:prstGeom>
          <a:ln w="76200">
            <a:noFill/>
          </a:ln>
        </p:spPr>
      </p:pic>
      <p:sp>
        <p:nvSpPr>
          <p:cNvPr id="41" name="Content Placeholder 40">
            <a:extLst>
              <a:ext uri="{FF2B5EF4-FFF2-40B4-BE49-F238E27FC236}">
                <a16:creationId xmlns:a16="http://schemas.microsoft.com/office/drawing/2014/main" id="{9F019A27-DEB3-28EC-C9D4-3A361C89756A}"/>
              </a:ext>
            </a:extLst>
          </p:cNvPr>
          <p:cNvSpPr>
            <a:spLocks noGrp="1"/>
          </p:cNvSpPr>
          <p:nvPr>
            <p:ph idx="17"/>
          </p:nvPr>
        </p:nvSpPr>
        <p:spPr/>
        <p:txBody>
          <a:bodyPr/>
          <a:lstStyle/>
          <a:p>
            <a:r>
              <a:rPr lang="en-US"/>
              <a:t>Image source: Microsoft Stock Images.</a:t>
            </a:r>
          </a:p>
        </p:txBody>
      </p:sp>
      <p:sp>
        <p:nvSpPr>
          <p:cNvPr id="9" name="Slide Number Placeholder 8">
            <a:extLst>
              <a:ext uri="{FF2B5EF4-FFF2-40B4-BE49-F238E27FC236}">
                <a16:creationId xmlns:a16="http://schemas.microsoft.com/office/drawing/2014/main" id="{CC11FC31-D6B4-6127-22EA-1842BFE58BFA}"/>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31</a:t>
            </a:fld>
            <a:endParaRPr lang="en-US"/>
          </a:p>
        </p:txBody>
      </p:sp>
    </p:spTree>
    <p:extLst>
      <p:ext uri="{BB962C8B-B14F-4D97-AF65-F5344CB8AC3E}">
        <p14:creationId xmlns:p14="http://schemas.microsoft.com/office/powerpoint/2010/main" val="21966787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81D7BAE-B1D6-38F1-F7BF-1B9928E409B6}"/>
              </a:ext>
            </a:extLst>
          </p:cNvPr>
          <p:cNvSpPr>
            <a:spLocks noGrp="1"/>
          </p:cNvSpPr>
          <p:nvPr>
            <p:ph type="title"/>
          </p:nvPr>
        </p:nvSpPr>
        <p:spPr/>
        <p:txBody>
          <a:bodyPr/>
          <a:lstStyle/>
          <a:p>
            <a:r>
              <a:rPr lang="en-US"/>
              <a:t>Changes to Oceans and Aquatic Ecosystems</a:t>
            </a:r>
          </a:p>
        </p:txBody>
      </p:sp>
      <p:sp>
        <p:nvSpPr>
          <p:cNvPr id="29" name="Text Placeholder 28">
            <a:extLst>
              <a:ext uri="{FF2B5EF4-FFF2-40B4-BE49-F238E27FC236}">
                <a16:creationId xmlns:a16="http://schemas.microsoft.com/office/drawing/2014/main" id="{FAAEB0F8-1F6D-3358-3E9B-8866E70BE339}"/>
              </a:ext>
            </a:extLst>
          </p:cNvPr>
          <p:cNvSpPr>
            <a:spLocks noGrp="1"/>
          </p:cNvSpPr>
          <p:nvPr>
            <p:ph type="body" sz="quarter" idx="14"/>
          </p:nvPr>
        </p:nvSpPr>
        <p:spPr/>
        <p:txBody>
          <a:bodyPr/>
          <a:lstStyle/>
          <a:p>
            <a:endParaRPr lang="en-US"/>
          </a:p>
        </p:txBody>
      </p:sp>
      <p:pic>
        <p:nvPicPr>
          <p:cNvPr id="32" name="Content Placeholder 31" descr="Fig. 2 Past and projected changes in global mean sea level rise under different emissions scenarios. Key points are discussed by presenter.">
            <a:extLst>
              <a:ext uri="{FF2B5EF4-FFF2-40B4-BE49-F238E27FC236}">
                <a16:creationId xmlns:a16="http://schemas.microsoft.com/office/drawing/2014/main" id="{76153601-2535-A354-57B4-3AAFE0A25C9B}"/>
              </a:ext>
            </a:extLst>
          </p:cNvPr>
          <p:cNvPicPr>
            <a:picLocks noGrp="1" noChangeAspect="1"/>
          </p:cNvPicPr>
          <p:nvPr>
            <p:ph idx="19"/>
          </p:nvPr>
        </p:nvPicPr>
        <p:blipFill>
          <a:blip r:embed="rId3"/>
          <a:stretch>
            <a:fillRect/>
          </a:stretch>
        </p:blipFill>
        <p:spPr>
          <a:xfrm>
            <a:off x="3870784" y="133350"/>
            <a:ext cx="4449132" cy="4452938"/>
          </a:xfrm>
        </p:spPr>
      </p:pic>
      <p:sp>
        <p:nvSpPr>
          <p:cNvPr id="28" name="Content Placeholder 27">
            <a:extLst>
              <a:ext uri="{FF2B5EF4-FFF2-40B4-BE49-F238E27FC236}">
                <a16:creationId xmlns:a16="http://schemas.microsoft.com/office/drawing/2014/main" id="{B99253B9-4699-258B-B800-289C85924373}"/>
              </a:ext>
            </a:extLst>
          </p:cNvPr>
          <p:cNvSpPr>
            <a:spLocks noGrp="1"/>
          </p:cNvSpPr>
          <p:nvPr>
            <p:ph idx="12"/>
          </p:nvPr>
        </p:nvSpPr>
        <p:spPr>
          <a:xfrm>
            <a:off x="3158067" y="4792204"/>
            <a:ext cx="5383260" cy="274637"/>
          </a:xfrm>
        </p:spPr>
        <p:txBody>
          <a:bodyPr>
            <a:noAutofit/>
          </a:bodyPr>
          <a:lstStyle/>
          <a:p>
            <a:r>
              <a:rPr lang="en-US" sz="700"/>
              <a:t>Image source: Culligan, P. J. (2019). </a:t>
            </a:r>
            <a:r>
              <a:rPr lang="en-US" sz="700" i="1"/>
              <a:t>Figure 2.</a:t>
            </a:r>
            <a:r>
              <a:rPr lang="en-US" sz="700"/>
              <a:t> </a:t>
            </a:r>
            <a:r>
              <a:rPr lang="en-US" sz="700" i="1"/>
              <a:t>Past and projected changes in global mean sea level rise under different emissions scenarios</a:t>
            </a:r>
            <a:r>
              <a:rPr lang="en-US" sz="700"/>
              <a:t> [Chart]. From Wuebbles et al. (2017). Green infrastructure and urban sustainability: A discussion of recent advances and future challenges based on multiyear observations in New York City. </a:t>
            </a:r>
            <a:r>
              <a:rPr lang="en-US" sz="700" i="1"/>
              <a:t>Science and Technology for the Built Environment</a:t>
            </a:r>
            <a:r>
              <a:rPr lang="en-US" sz="700"/>
              <a:t>, </a:t>
            </a:r>
            <a:r>
              <a:rPr lang="en-US" sz="700" i="1"/>
              <a:t>25</a:t>
            </a:r>
            <a:r>
              <a:rPr lang="en-US" sz="700"/>
              <a:t>(9), 1113–1120. </a:t>
            </a:r>
            <a:r>
              <a:rPr lang="en-US" sz="700">
                <a:hlinkClick r:id="rId4"/>
              </a:rPr>
              <a:t>https://doi.org/10.1080/23744731.2019.1629243</a:t>
            </a:r>
            <a:endParaRPr lang="en-US" sz="700"/>
          </a:p>
        </p:txBody>
      </p:sp>
      <p:sp>
        <p:nvSpPr>
          <p:cNvPr id="8" name="Slide Number Placeholder 7">
            <a:extLst>
              <a:ext uri="{FF2B5EF4-FFF2-40B4-BE49-F238E27FC236}">
                <a16:creationId xmlns:a16="http://schemas.microsoft.com/office/drawing/2014/main" id="{0C79BF06-7160-071D-2232-34154F594C92}"/>
              </a:ext>
            </a:extLst>
          </p:cNvPr>
          <p:cNvSpPr>
            <a:spLocks noGrp="1"/>
          </p:cNvSpPr>
          <p:nvPr>
            <p:ph type="sldNum" sz="quarter" idx="10"/>
          </p:nvPr>
        </p:nvSpPr>
        <p:spPr/>
        <p:txBody>
          <a:bodyPr/>
          <a:lstStyle/>
          <a:p>
            <a:fld id="{8ABDC324-684B-9C44-A484-D2B69E2467CF}" type="slidenum">
              <a:rPr lang="en-US" smtClean="0"/>
              <a:pPr/>
              <a:t>32</a:t>
            </a:fld>
            <a:endParaRPr lang="en-US"/>
          </a:p>
        </p:txBody>
      </p:sp>
    </p:spTree>
    <p:extLst>
      <p:ext uri="{BB962C8B-B14F-4D97-AF65-F5344CB8AC3E}">
        <p14:creationId xmlns:p14="http://schemas.microsoft.com/office/powerpoint/2010/main" val="34775027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8DF68-F886-2B7B-EAA4-AA86B81F6FD4}"/>
              </a:ext>
            </a:extLst>
          </p:cNvPr>
          <p:cNvSpPr>
            <a:spLocks noGrp="1"/>
          </p:cNvSpPr>
          <p:nvPr>
            <p:ph type="title"/>
          </p:nvPr>
        </p:nvSpPr>
        <p:spPr/>
        <p:txBody>
          <a:bodyPr/>
          <a:lstStyle/>
          <a:p>
            <a:r>
              <a:rPr lang="en-US"/>
              <a:t>Impacts of Climate Change on Human Health</a:t>
            </a:r>
          </a:p>
        </p:txBody>
      </p:sp>
      <p:sp>
        <p:nvSpPr>
          <p:cNvPr id="4" name="Content Placeholder 3">
            <a:extLst>
              <a:ext uri="{FF2B5EF4-FFF2-40B4-BE49-F238E27FC236}">
                <a16:creationId xmlns:a16="http://schemas.microsoft.com/office/drawing/2014/main" id="{5CC628C8-7BE7-4A7E-E16D-280D11EFAB78}"/>
              </a:ext>
            </a:extLst>
          </p:cNvPr>
          <p:cNvSpPr>
            <a:spLocks noGrp="1"/>
          </p:cNvSpPr>
          <p:nvPr>
            <p:ph idx="12"/>
          </p:nvPr>
        </p:nvSpPr>
        <p:spPr/>
        <p:txBody>
          <a:bodyPr/>
          <a:lstStyle/>
          <a:p>
            <a:r>
              <a:rPr lang="en-US"/>
              <a:t>Image source: California Department of Public Health. (2025). </a:t>
            </a:r>
            <a:r>
              <a:rPr lang="en-US" i="1"/>
              <a:t>Impacts of Climate Change on Human Health.</a:t>
            </a:r>
            <a:r>
              <a:rPr lang="en-US"/>
              <a:t> </a:t>
            </a:r>
            <a:br>
              <a:rPr lang="en-US"/>
            </a:br>
            <a:r>
              <a:rPr lang="en-US" u="sng">
                <a:hlinkClick r:id="rId3"/>
              </a:rPr>
              <a:t>https://www.cdph.ca.gov/Programs/OHE/PublishingImages/Climate-Health-Equity/CDPH-Climate-Health-Impacts-Diagram.png</a:t>
            </a:r>
            <a:endParaRPr lang="en-US"/>
          </a:p>
        </p:txBody>
      </p:sp>
      <p:sp>
        <p:nvSpPr>
          <p:cNvPr id="5" name="Slide Number Placeholder 4">
            <a:extLst>
              <a:ext uri="{FF2B5EF4-FFF2-40B4-BE49-F238E27FC236}">
                <a16:creationId xmlns:a16="http://schemas.microsoft.com/office/drawing/2014/main" id="{8172F45D-87D1-60BB-751F-EFEA4A9BF986}"/>
              </a:ext>
            </a:extLst>
          </p:cNvPr>
          <p:cNvSpPr>
            <a:spLocks noGrp="1"/>
          </p:cNvSpPr>
          <p:nvPr>
            <p:ph type="sldNum" sz="quarter" idx="13"/>
          </p:nvPr>
        </p:nvSpPr>
        <p:spPr/>
        <p:txBody>
          <a:bodyPr/>
          <a:lstStyle/>
          <a:p>
            <a:fld id="{8ABDC324-684B-9C44-A484-D2B69E2467CF}" type="slidenum">
              <a:rPr lang="en-US" smtClean="0"/>
              <a:pPr/>
              <a:t>33</a:t>
            </a:fld>
            <a:endParaRPr lang="en-US"/>
          </a:p>
        </p:txBody>
      </p:sp>
      <p:pic>
        <p:nvPicPr>
          <p:cNvPr id="10" name="Content Placeholder 9" descr="Chart wtih text: Impacts of climate change on human heatlh. Link at bottom of slide provides access to text.">
            <a:extLst>
              <a:ext uri="{FF2B5EF4-FFF2-40B4-BE49-F238E27FC236}">
                <a16:creationId xmlns:a16="http://schemas.microsoft.com/office/drawing/2014/main" id="{76619E59-1EE2-D4F0-F02E-2BECD4137A9D}"/>
              </a:ext>
            </a:extLst>
          </p:cNvPr>
          <p:cNvPicPr>
            <a:picLocks noGrp="1" noChangeAspect="1"/>
          </p:cNvPicPr>
          <p:nvPr>
            <p:ph idx="1"/>
          </p:nvPr>
        </p:nvPicPr>
        <p:blipFill>
          <a:blip r:embed="rId4">
            <a:extLst>
              <a:ext uri="{28A0092B-C50C-407E-A947-70E740481C1C}">
                <a14:useLocalDpi xmlns:a14="http://schemas.microsoft.com/office/drawing/2010/main"/>
              </a:ext>
            </a:extLst>
          </a:blip>
          <a:stretch>
            <a:fillRect/>
          </a:stretch>
        </p:blipFill>
        <p:spPr>
          <a:xfrm>
            <a:off x="0" y="-1"/>
            <a:ext cx="9136372" cy="4717473"/>
          </a:xfrm>
        </p:spPr>
      </p:pic>
    </p:spTree>
    <p:extLst>
      <p:ext uri="{BB962C8B-B14F-4D97-AF65-F5344CB8AC3E}">
        <p14:creationId xmlns:p14="http://schemas.microsoft.com/office/powerpoint/2010/main" val="1943908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B366FB0C-C686-3951-3D92-B5355ED9A59B}"/>
              </a:ext>
            </a:extLst>
          </p:cNvPr>
          <p:cNvSpPr>
            <a:spLocks noGrp="1"/>
          </p:cNvSpPr>
          <p:nvPr>
            <p:ph type="title"/>
          </p:nvPr>
        </p:nvSpPr>
        <p:spPr/>
        <p:txBody>
          <a:bodyPr/>
          <a:lstStyle/>
          <a:p>
            <a:r>
              <a:rPr lang="en-US">
                <a:sym typeface="Calibri"/>
              </a:rPr>
              <a:t>Climate Impacts and Health Outcomes</a:t>
            </a:r>
            <a:endParaRPr lang="en-US"/>
          </a:p>
        </p:txBody>
      </p:sp>
      <p:sp>
        <p:nvSpPr>
          <p:cNvPr id="19" name="Text Placeholder 18">
            <a:extLst>
              <a:ext uri="{FF2B5EF4-FFF2-40B4-BE49-F238E27FC236}">
                <a16:creationId xmlns:a16="http://schemas.microsoft.com/office/drawing/2014/main" id="{163A48D5-EE57-550D-420F-8F240E351BAC}"/>
              </a:ext>
            </a:extLst>
          </p:cNvPr>
          <p:cNvSpPr>
            <a:spLocks noGrp="1"/>
          </p:cNvSpPr>
          <p:nvPr>
            <p:ph type="body" sz="quarter" idx="14"/>
          </p:nvPr>
        </p:nvSpPr>
        <p:spPr>
          <a:xfrm>
            <a:off x="149315" y="1836683"/>
            <a:ext cx="2736760" cy="1923075"/>
          </a:xfrm>
        </p:spPr>
        <p:txBody>
          <a:bodyPr/>
          <a:lstStyle/>
          <a:p>
            <a:pPr>
              <a:buSzPct val="100000"/>
            </a:pPr>
            <a:r>
              <a:rPr lang="en-US"/>
              <a:t>Top three:</a:t>
            </a:r>
          </a:p>
          <a:p>
            <a:pPr marL="342900" indent="-342900">
              <a:buSzPct val="100000"/>
              <a:buFont typeface="+mj-lt"/>
              <a:buAutoNum type="arabicPeriod"/>
            </a:pPr>
            <a:r>
              <a:rPr lang="en-US"/>
              <a:t>Infectious diseases</a:t>
            </a:r>
          </a:p>
          <a:p>
            <a:pPr marL="342900" indent="-342900">
              <a:buSzPct val="100000"/>
              <a:buFont typeface="+mj-lt"/>
              <a:buAutoNum type="arabicPeriod"/>
            </a:pPr>
            <a:r>
              <a:rPr lang="en-US"/>
              <a:t>Overall mortality</a:t>
            </a:r>
          </a:p>
          <a:p>
            <a:pPr marL="342900" indent="-342900">
              <a:buSzPct val="100000"/>
              <a:buFont typeface="+mj-lt"/>
              <a:buAutoNum type="arabicPeriod"/>
            </a:pPr>
            <a:r>
              <a:rPr lang="en-US"/>
              <a:t>Respiratory, cardiovascular, or neurological outcomes</a:t>
            </a:r>
          </a:p>
        </p:txBody>
      </p:sp>
      <p:sp>
        <p:nvSpPr>
          <p:cNvPr id="18" name="Content Placeholder 17">
            <a:extLst>
              <a:ext uri="{FF2B5EF4-FFF2-40B4-BE49-F238E27FC236}">
                <a16:creationId xmlns:a16="http://schemas.microsoft.com/office/drawing/2014/main" id="{76CAB53E-D4B7-0860-0507-78677D7D1B91}"/>
              </a:ext>
            </a:extLst>
          </p:cNvPr>
          <p:cNvSpPr>
            <a:spLocks noGrp="1"/>
          </p:cNvSpPr>
          <p:nvPr>
            <p:ph idx="12"/>
          </p:nvPr>
        </p:nvSpPr>
        <p:spPr/>
        <p:txBody>
          <a:bodyPr>
            <a:normAutofit fontScale="77500" lnSpcReduction="20000"/>
          </a:bodyPr>
          <a:lstStyle/>
          <a:p>
            <a:r>
              <a:rPr lang="en-US"/>
              <a:t>Image source: Rocque, R. J., Beaudoin, C., Ndjaboue, R., Cameron, L., Poirier-Bergeron, L., Poulin-Rheault, R.-A., Fallon, C., Tricco, A. C., &amp; Witteman, H. O. (2021). </a:t>
            </a:r>
            <a:r>
              <a:rPr lang="en-US" i="1"/>
              <a:t>Figure 4. Summary of the combination of climate impact and health outcome (frequencies)</a:t>
            </a:r>
            <a:r>
              <a:rPr lang="en-US"/>
              <a:t> [Chart]. Health effects of climate change: An overview of systematic reviews. </a:t>
            </a:r>
            <a:r>
              <a:rPr lang="en-US" i="1"/>
              <a:t>BMJ Open</a:t>
            </a:r>
            <a:r>
              <a:rPr lang="en-US"/>
              <a:t>, </a:t>
            </a:r>
            <a:r>
              <a:rPr lang="en-US" i="1"/>
              <a:t>11</a:t>
            </a:r>
            <a:r>
              <a:rPr lang="en-US"/>
              <a:t>(6). </a:t>
            </a:r>
            <a:r>
              <a:rPr lang="en-US">
                <a:hlinkClick r:id="rId3"/>
              </a:rPr>
              <a:t>https://doi.org/10.1136/bmjopen-2020-046333</a:t>
            </a:r>
            <a:endParaRPr lang="en-US"/>
          </a:p>
        </p:txBody>
      </p:sp>
      <p:sp>
        <p:nvSpPr>
          <p:cNvPr id="7" name="Slide Number Placeholder 6">
            <a:extLst>
              <a:ext uri="{FF2B5EF4-FFF2-40B4-BE49-F238E27FC236}">
                <a16:creationId xmlns:a16="http://schemas.microsoft.com/office/drawing/2014/main" id="{7F84D545-FBDA-B06D-B9DF-DA60F6AC078F}"/>
              </a:ext>
            </a:extLst>
          </p:cNvPr>
          <p:cNvSpPr>
            <a:spLocks noGrp="1"/>
          </p:cNvSpPr>
          <p:nvPr>
            <p:ph type="sldNum" sz="quarter" idx="10"/>
          </p:nvPr>
        </p:nvSpPr>
        <p:spPr/>
        <p:txBody>
          <a:bodyPr/>
          <a:lstStyle/>
          <a:p>
            <a:fld id="{8ABDC324-684B-9C44-A484-D2B69E2467CF}" type="slidenum">
              <a:rPr lang="en-US" smtClean="0"/>
              <a:pPr/>
              <a:t>34</a:t>
            </a:fld>
            <a:endParaRPr lang="en-US"/>
          </a:p>
        </p:txBody>
      </p:sp>
      <p:pic>
        <p:nvPicPr>
          <p:cNvPr id="27" name="Content Placeholder 20" descr="Figure 4, Summary of the combination of climate impact and health outcome (frequencies). The total frequency for one category of health outcome could exceed the number of publications included in this health outcome, since one publication could explore the health impact according to more than one climate factor (eg, one publication could explore both the impact of extreme weather events and temperature on mental health).">
            <a:extLst>
              <a:ext uri="{FF2B5EF4-FFF2-40B4-BE49-F238E27FC236}">
                <a16:creationId xmlns:a16="http://schemas.microsoft.com/office/drawing/2014/main" id="{512C2AFF-8034-89A9-DCBB-2CF4F31073C2}"/>
              </a:ext>
            </a:extLst>
          </p:cNvPr>
          <p:cNvPicPr>
            <a:picLocks noGrp="1" noChangeAspect="1"/>
          </p:cNvPicPr>
          <p:nvPr>
            <p:ph idx="19"/>
          </p:nvPr>
        </p:nvPicPr>
        <p:blipFill>
          <a:blip r:embed="rId4"/>
          <a:stretch>
            <a:fillRect/>
          </a:stretch>
        </p:blipFill>
        <p:spPr>
          <a:xfrm>
            <a:off x="3157538" y="559307"/>
            <a:ext cx="5834062" cy="3601024"/>
          </a:xfrm>
        </p:spPr>
      </p:pic>
    </p:spTree>
    <p:extLst>
      <p:ext uri="{BB962C8B-B14F-4D97-AF65-F5344CB8AC3E}">
        <p14:creationId xmlns:p14="http://schemas.microsoft.com/office/powerpoint/2010/main" val="7428567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01CB6D7-F98F-DE14-F4E6-5259CB7B1639}"/>
              </a:ext>
            </a:extLst>
          </p:cNvPr>
          <p:cNvSpPr>
            <a:spLocks noGrp="1"/>
          </p:cNvSpPr>
          <p:nvPr>
            <p:ph type="title"/>
          </p:nvPr>
        </p:nvSpPr>
        <p:spPr>
          <a:xfrm>
            <a:off x="149313" y="53975"/>
            <a:ext cx="8842248" cy="857250"/>
          </a:xfrm>
        </p:spPr>
        <p:txBody>
          <a:bodyPr/>
          <a:lstStyle/>
          <a:p>
            <a:r>
              <a:rPr lang="en-US"/>
              <a:t>Climate Impacts and People </a:t>
            </a:r>
          </a:p>
        </p:txBody>
      </p:sp>
      <p:pic>
        <p:nvPicPr>
          <p:cNvPr id="16" name="Content Placeholder 15" descr="Woman carrying vegetables">
            <a:extLst>
              <a:ext uri="{FF2B5EF4-FFF2-40B4-BE49-F238E27FC236}">
                <a16:creationId xmlns:a16="http://schemas.microsoft.com/office/drawing/2014/main" id="{0DF06FA2-8A14-421E-855D-449F3810D90D}"/>
              </a:ext>
            </a:extLst>
          </p:cNvPr>
          <p:cNvPicPr>
            <a:picLocks noGrp="1" noChangeAspect="1"/>
          </p:cNvPicPr>
          <p:nvPr>
            <p:ph idx="13"/>
          </p:nvPr>
        </p:nvPicPr>
        <p:blipFill>
          <a:blip r:embed="rId3">
            <a:extLst>
              <a:ext uri="{28A0092B-C50C-407E-A947-70E740481C1C}">
                <a14:useLocalDpi xmlns:a14="http://schemas.microsoft.com/office/drawing/2010/main"/>
              </a:ext>
            </a:extLst>
          </a:blip>
          <a:stretch>
            <a:fillRect/>
          </a:stretch>
        </p:blipFill>
        <p:spPr>
          <a:xfrm>
            <a:off x="149225" y="1201738"/>
            <a:ext cx="5084541" cy="3390900"/>
          </a:xfrm>
          <a:ln w="76200">
            <a:noFill/>
          </a:ln>
        </p:spPr>
      </p:pic>
      <p:sp>
        <p:nvSpPr>
          <p:cNvPr id="13" name="Content Placeholder 12">
            <a:extLst>
              <a:ext uri="{FF2B5EF4-FFF2-40B4-BE49-F238E27FC236}">
                <a16:creationId xmlns:a16="http://schemas.microsoft.com/office/drawing/2014/main" id="{22D961AE-E51A-D50C-3CEB-7CDCD5E1A40C}"/>
              </a:ext>
            </a:extLst>
          </p:cNvPr>
          <p:cNvSpPr>
            <a:spLocks noGrp="1"/>
          </p:cNvSpPr>
          <p:nvPr>
            <p:ph idx="12"/>
          </p:nvPr>
        </p:nvSpPr>
        <p:spPr>
          <a:xfrm>
            <a:off x="5360276" y="1201738"/>
            <a:ext cx="3631324" cy="3390900"/>
          </a:xfrm>
        </p:spPr>
        <p:txBody>
          <a:bodyPr/>
          <a:lstStyle/>
          <a:p>
            <a:r>
              <a:rPr lang="en-US" altLang="en-US"/>
              <a:t>40% world labor force in food system</a:t>
            </a:r>
            <a:endParaRPr lang="en-US"/>
          </a:p>
          <a:p>
            <a:r>
              <a:rPr lang="en-US" altLang="en-US"/>
              <a:t>Agriculture accounts for 4% world g</a:t>
            </a:r>
            <a:r>
              <a:rPr lang="en-US"/>
              <a:t>ross domestic product</a:t>
            </a:r>
            <a:r>
              <a:rPr lang="en-US" altLang="en-US"/>
              <a:t> (GDP)</a:t>
            </a:r>
          </a:p>
          <a:p>
            <a:r>
              <a:rPr lang="en-US" altLang="en-US"/>
              <a:t>Greater exposure to occupational hazards</a:t>
            </a:r>
          </a:p>
        </p:txBody>
      </p:sp>
      <p:sp>
        <p:nvSpPr>
          <p:cNvPr id="21" name="Content Placeholder 20">
            <a:extLst>
              <a:ext uri="{FF2B5EF4-FFF2-40B4-BE49-F238E27FC236}">
                <a16:creationId xmlns:a16="http://schemas.microsoft.com/office/drawing/2014/main" id="{651A930E-59E6-3856-BEB6-3844AEE3801B}"/>
              </a:ext>
            </a:extLst>
          </p:cNvPr>
          <p:cNvSpPr>
            <a:spLocks noGrp="1"/>
          </p:cNvSpPr>
          <p:nvPr>
            <p:ph idx="17"/>
          </p:nvPr>
        </p:nvSpPr>
        <p:spPr>
          <a:xfrm>
            <a:off x="149313" y="4792204"/>
            <a:ext cx="8482308" cy="274638"/>
          </a:xfrm>
        </p:spPr>
        <p:txBody>
          <a:bodyPr>
            <a:normAutofit fontScale="92500" lnSpcReduction="20000"/>
          </a:bodyPr>
          <a:lstStyle/>
          <a:p>
            <a:pPr lvl="0">
              <a:spcBef>
                <a:spcPct val="30000"/>
              </a:spcBef>
              <a:buClrTx/>
              <a:buSzTx/>
              <a:defRPr/>
            </a:pPr>
            <a:r>
              <a:rPr lang="en-US"/>
              <a:t>Sources: FAO. (2024). </a:t>
            </a:r>
            <a:r>
              <a:rPr lang="en-US" i="1"/>
              <a:t>Employment indicators 2000–2022 (October 2024 update)</a:t>
            </a:r>
            <a:r>
              <a:rPr lang="en-US"/>
              <a:t> (No. FAOSTAT Analytical Brief 92). Food and Agriculture Organization of the United Nation.  </a:t>
            </a:r>
            <a:r>
              <a:rPr lang="en-US">
                <a:hlinkClick r:id="rId4"/>
              </a:rPr>
              <a:t>https://www.fao.org/statistics/highlights-archive/highlights-detail/employment-indicators-2000-2022-(september-2024-update)/en</a:t>
            </a:r>
            <a:r>
              <a:rPr lang="en-US"/>
              <a:t>; World Bank. (2024). </a:t>
            </a:r>
            <a:r>
              <a:rPr lang="en-US" i="1"/>
              <a:t>Agriculture, forestry, and fishing, value added (% of GDP)</a:t>
            </a:r>
            <a:r>
              <a:rPr lang="en-US"/>
              <a:t>. </a:t>
            </a:r>
            <a:r>
              <a:rPr lang="en-US">
                <a:hlinkClick r:id="rId5"/>
              </a:rPr>
              <a:t>https://data.worldbank.org/indicator/NV.AGR.TOTL.ZS</a:t>
            </a:r>
            <a:r>
              <a:rPr lang="en-US"/>
              <a:t>; Photo is from Microsoft Stock Images.</a:t>
            </a:r>
          </a:p>
        </p:txBody>
      </p:sp>
      <p:sp>
        <p:nvSpPr>
          <p:cNvPr id="6" name="Slide Number Placeholder 5">
            <a:extLst>
              <a:ext uri="{FF2B5EF4-FFF2-40B4-BE49-F238E27FC236}">
                <a16:creationId xmlns:a16="http://schemas.microsoft.com/office/drawing/2014/main" id="{2F02D467-9D02-78DB-6E7D-6A84B3C49BD6}"/>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35</a:t>
            </a:fld>
            <a:endParaRPr lang="en-US"/>
          </a:p>
        </p:txBody>
      </p:sp>
    </p:spTree>
    <p:extLst>
      <p:ext uri="{BB962C8B-B14F-4D97-AF65-F5344CB8AC3E}">
        <p14:creationId xmlns:p14="http://schemas.microsoft.com/office/powerpoint/2010/main" val="33295373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E1C071A-B318-835B-CB58-EE7B7F66DF24}"/>
              </a:ext>
            </a:extLst>
          </p:cNvPr>
          <p:cNvSpPr>
            <a:spLocks noGrp="1"/>
          </p:cNvSpPr>
          <p:nvPr>
            <p:ph type="title"/>
          </p:nvPr>
        </p:nvSpPr>
        <p:spPr>
          <a:xfrm>
            <a:off x="149313" y="53975"/>
            <a:ext cx="8842287" cy="857250"/>
          </a:xfrm>
        </p:spPr>
        <p:txBody>
          <a:bodyPr/>
          <a:lstStyle/>
          <a:p>
            <a:r>
              <a:rPr lang="en-US"/>
              <a:t>Discussion 1: Climate Change and Nutrition</a:t>
            </a:r>
          </a:p>
        </p:txBody>
      </p:sp>
      <p:sp>
        <p:nvSpPr>
          <p:cNvPr id="11" name="Content Placeholder 10">
            <a:extLst>
              <a:ext uri="{FF2B5EF4-FFF2-40B4-BE49-F238E27FC236}">
                <a16:creationId xmlns:a16="http://schemas.microsoft.com/office/drawing/2014/main" id="{6305860D-C901-D311-8306-877F332A9EDE}"/>
              </a:ext>
            </a:extLst>
          </p:cNvPr>
          <p:cNvSpPr>
            <a:spLocks noGrp="1"/>
          </p:cNvSpPr>
          <p:nvPr>
            <p:ph idx="1"/>
          </p:nvPr>
        </p:nvSpPr>
        <p:spPr>
          <a:xfrm>
            <a:off x="149313" y="1200151"/>
            <a:ext cx="8842287" cy="3390899"/>
          </a:xfrm>
        </p:spPr>
        <p:txBody>
          <a:bodyPr/>
          <a:lstStyle/>
          <a:p>
            <a:r>
              <a:rPr lang="en-US"/>
              <a:t>How do you think the changing nutrient content of crops will impact the clients you will work with? Will it differ by type of diet? Location? Community?</a:t>
            </a:r>
          </a:p>
          <a:p>
            <a:r>
              <a:rPr lang="en-US"/>
              <a:t>Should these changes influence nutrient databases and nutrition labeling? </a:t>
            </a:r>
          </a:p>
          <a:p>
            <a:r>
              <a:rPr lang="en-US"/>
              <a:t>How can nutritional professionals guide consumers toward nutrient-dense food choices given the inconsistencies in nutrient quality of foods?</a:t>
            </a:r>
          </a:p>
          <a:p>
            <a:r>
              <a:rPr lang="en-US"/>
              <a:t>What are some additional ways that nutrition professionals can support consumers in this topic?</a:t>
            </a:r>
          </a:p>
        </p:txBody>
      </p:sp>
      <p:sp>
        <p:nvSpPr>
          <p:cNvPr id="20" name="Content Placeholder 19">
            <a:extLst>
              <a:ext uri="{FF2B5EF4-FFF2-40B4-BE49-F238E27FC236}">
                <a16:creationId xmlns:a16="http://schemas.microsoft.com/office/drawing/2014/main" id="{0C674285-C6D5-365B-5DA4-E734AAB2B0CE}"/>
              </a:ext>
            </a:extLst>
          </p:cNvPr>
          <p:cNvSpPr>
            <a:spLocks noGrp="1"/>
          </p:cNvSpPr>
          <p:nvPr>
            <p:ph idx="12"/>
          </p:nvPr>
        </p:nvSpPr>
        <p:spPr/>
        <p:txBody>
          <a:bodyPr/>
          <a:lstStyle/>
          <a:p>
            <a:endParaRPr lang="en-US"/>
          </a:p>
        </p:txBody>
      </p:sp>
      <p:sp>
        <p:nvSpPr>
          <p:cNvPr id="6" name="Slide Number Placeholder 5">
            <a:extLst>
              <a:ext uri="{FF2B5EF4-FFF2-40B4-BE49-F238E27FC236}">
                <a16:creationId xmlns:a16="http://schemas.microsoft.com/office/drawing/2014/main" id="{BE876004-8E40-9603-56FD-FB5FC26F5EF3}"/>
              </a:ext>
            </a:extLst>
          </p:cNvPr>
          <p:cNvSpPr>
            <a:spLocks noGrp="1"/>
          </p:cNvSpPr>
          <p:nvPr>
            <p:ph type="sldNum" sz="quarter" idx="13"/>
          </p:nvPr>
        </p:nvSpPr>
        <p:spPr>
          <a:xfrm>
            <a:off x="8342334" y="4809744"/>
            <a:ext cx="649266" cy="274637"/>
          </a:xfrm>
        </p:spPr>
        <p:txBody>
          <a:bodyPr/>
          <a:lstStyle/>
          <a:p>
            <a:fld id="{8ABDC324-684B-9C44-A484-D2B69E2467CF}" type="slidenum">
              <a:rPr lang="en-US" smtClean="0"/>
              <a:pPr/>
              <a:t>36</a:t>
            </a:fld>
            <a:endParaRPr lang="en-US"/>
          </a:p>
        </p:txBody>
      </p:sp>
    </p:spTree>
    <p:extLst>
      <p:ext uri="{BB962C8B-B14F-4D97-AF65-F5344CB8AC3E}">
        <p14:creationId xmlns:p14="http://schemas.microsoft.com/office/powerpoint/2010/main" val="18790952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2E84726-785D-923B-1EDA-6CDC298AA0CB}"/>
              </a:ext>
            </a:extLst>
          </p:cNvPr>
          <p:cNvSpPr>
            <a:spLocks noGrp="1"/>
          </p:cNvSpPr>
          <p:nvPr>
            <p:ph type="title"/>
          </p:nvPr>
        </p:nvSpPr>
        <p:spPr/>
        <p:txBody>
          <a:bodyPr/>
          <a:lstStyle/>
          <a:p>
            <a:r>
              <a:rPr lang="en-US"/>
              <a:t>Section D: Reducing the Climate Footprint </a:t>
            </a:r>
            <a:br>
              <a:rPr lang="en-US"/>
            </a:br>
            <a:r>
              <a:rPr lang="en-US"/>
              <a:t>of Food Systems</a:t>
            </a:r>
          </a:p>
        </p:txBody>
      </p:sp>
      <p:sp>
        <p:nvSpPr>
          <p:cNvPr id="5" name="Slide Number Placeholder 4">
            <a:extLst>
              <a:ext uri="{FF2B5EF4-FFF2-40B4-BE49-F238E27FC236}">
                <a16:creationId xmlns:a16="http://schemas.microsoft.com/office/drawing/2014/main" id="{805606D3-EE90-D1ED-B9F3-E59738F75D00}"/>
              </a:ext>
            </a:extLst>
          </p:cNvPr>
          <p:cNvSpPr>
            <a:spLocks noGrp="1"/>
          </p:cNvSpPr>
          <p:nvPr>
            <p:ph type="sldNum" sz="quarter" idx="10"/>
          </p:nvPr>
        </p:nvSpPr>
        <p:spPr/>
        <p:txBody>
          <a:bodyPr/>
          <a:lstStyle/>
          <a:p>
            <a:fld id="{8ABDC324-684B-9C44-A484-D2B69E2467CF}" type="slidenum">
              <a:rPr lang="en-US" smtClean="0"/>
              <a:pPr/>
              <a:t>37</a:t>
            </a:fld>
            <a:endParaRPr lang="en-US"/>
          </a:p>
        </p:txBody>
      </p:sp>
    </p:spTree>
    <p:extLst>
      <p:ext uri="{BB962C8B-B14F-4D97-AF65-F5344CB8AC3E}">
        <p14:creationId xmlns:p14="http://schemas.microsoft.com/office/powerpoint/2010/main" val="26283757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4B99C74-B768-AB6D-1354-502AE39E107A}"/>
              </a:ext>
            </a:extLst>
          </p:cNvPr>
          <p:cNvSpPr>
            <a:spLocks noGrp="1"/>
          </p:cNvSpPr>
          <p:nvPr>
            <p:ph type="title"/>
          </p:nvPr>
        </p:nvSpPr>
        <p:spPr>
          <a:xfrm>
            <a:off x="149313" y="53975"/>
            <a:ext cx="8842287" cy="857250"/>
          </a:xfrm>
        </p:spPr>
        <p:txBody>
          <a:bodyPr/>
          <a:lstStyle/>
          <a:p>
            <a:r>
              <a:rPr lang="en-US"/>
              <a:t>Food, Agriculture, and Land Use</a:t>
            </a:r>
          </a:p>
        </p:txBody>
      </p:sp>
      <p:pic>
        <p:nvPicPr>
          <p:cNvPr id="6" name="Content Placeholder 5" descr="Charrt shows ">
            <a:extLst>
              <a:ext uri="{FF2B5EF4-FFF2-40B4-BE49-F238E27FC236}">
                <a16:creationId xmlns:a16="http://schemas.microsoft.com/office/drawing/2014/main" id="{9147817B-F647-6737-3444-A00D134306D2}"/>
              </a:ext>
            </a:extLst>
          </p:cNvPr>
          <p:cNvPicPr>
            <a:picLocks noGrp="1" noChangeAspect="1"/>
          </p:cNvPicPr>
          <p:nvPr>
            <p:ph idx="1"/>
          </p:nvPr>
        </p:nvPicPr>
        <p:blipFill>
          <a:blip r:embed="rId3"/>
          <a:stretch>
            <a:fillRect/>
          </a:stretch>
        </p:blipFill>
        <p:spPr>
          <a:xfrm>
            <a:off x="836878" y="1200150"/>
            <a:ext cx="7467068" cy="3390900"/>
          </a:xfrm>
        </p:spPr>
      </p:pic>
      <p:sp>
        <p:nvSpPr>
          <p:cNvPr id="11" name="Content Placeholder 10">
            <a:extLst>
              <a:ext uri="{FF2B5EF4-FFF2-40B4-BE49-F238E27FC236}">
                <a16:creationId xmlns:a16="http://schemas.microsoft.com/office/drawing/2014/main" id="{711E3E33-12C2-75D1-7EBE-53E72CACF343}"/>
              </a:ext>
            </a:extLst>
          </p:cNvPr>
          <p:cNvSpPr>
            <a:spLocks noGrp="1"/>
          </p:cNvSpPr>
          <p:nvPr>
            <p:ph idx="12"/>
          </p:nvPr>
        </p:nvSpPr>
        <p:spPr>
          <a:xfrm>
            <a:off x="149313" y="4792204"/>
            <a:ext cx="8353664" cy="274638"/>
          </a:xfrm>
        </p:spPr>
        <p:txBody>
          <a:bodyPr>
            <a:normAutofit fontScale="92500"/>
          </a:bodyPr>
          <a:lstStyle/>
          <a:p>
            <a:r>
              <a:rPr lang="en-US"/>
              <a:t>Image source: Adapted by the Johns Hopkins Bloomberg School of Public Health from Mehra, M. (2021). </a:t>
            </a:r>
            <a:r>
              <a:rPr lang="en-US" i="1"/>
              <a:t>Resilient &amp; sustainable land management practices.</a:t>
            </a:r>
            <a:r>
              <a:rPr lang="en-US"/>
              <a:t> </a:t>
            </a:r>
            <a:r>
              <a:rPr lang="en-US" i="1"/>
              <a:t>Project Drawdown</a:t>
            </a:r>
            <a:r>
              <a:rPr lang="en-US"/>
              <a:t>.[Presentation Slides]. </a:t>
            </a:r>
            <a:r>
              <a:rPr lang="en-US">
                <a:hlinkClick r:id="rId4"/>
              </a:rPr>
              <a:t>https://unfccc.int/sites/default/files/resource/2%20PD_NBS_Mamta%20Mehra_Oct2021.pdf#:~:text=How%20can%20we%20reduce%20the%20pressures%20on,worldwide%20along%20with%20addressing%20the%20issue%20of</a:t>
            </a:r>
            <a:endParaRPr lang="en-US"/>
          </a:p>
        </p:txBody>
      </p:sp>
      <p:sp>
        <p:nvSpPr>
          <p:cNvPr id="4" name="Slide Number Placeholder 3">
            <a:extLst>
              <a:ext uri="{FF2B5EF4-FFF2-40B4-BE49-F238E27FC236}">
                <a16:creationId xmlns:a16="http://schemas.microsoft.com/office/drawing/2014/main" id="{D977132E-102C-8B72-BF19-4814D3CDA448}"/>
              </a:ext>
            </a:extLst>
          </p:cNvPr>
          <p:cNvSpPr>
            <a:spLocks noGrp="1"/>
          </p:cNvSpPr>
          <p:nvPr>
            <p:ph type="sldNum" sz="quarter" idx="13"/>
          </p:nvPr>
        </p:nvSpPr>
        <p:spPr>
          <a:xfrm>
            <a:off x="8342334" y="4809744"/>
            <a:ext cx="649266" cy="274637"/>
          </a:xfrm>
        </p:spPr>
        <p:txBody>
          <a:bodyPr/>
          <a:lstStyle/>
          <a:p>
            <a:fld id="{8ABDC324-684B-9C44-A484-D2B69E2467CF}" type="slidenum">
              <a:rPr lang="en-US" smtClean="0"/>
              <a:pPr/>
              <a:t>38</a:t>
            </a:fld>
            <a:endParaRPr lang="en-US"/>
          </a:p>
        </p:txBody>
      </p:sp>
    </p:spTree>
    <p:extLst>
      <p:ext uri="{BB962C8B-B14F-4D97-AF65-F5344CB8AC3E}">
        <p14:creationId xmlns:p14="http://schemas.microsoft.com/office/powerpoint/2010/main" val="11551122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F47CC-57B0-07EA-CEB1-E75076DCCDF2}"/>
              </a:ext>
            </a:extLst>
          </p:cNvPr>
          <p:cNvSpPr>
            <a:spLocks noGrp="1"/>
          </p:cNvSpPr>
          <p:nvPr>
            <p:ph type="title"/>
          </p:nvPr>
        </p:nvSpPr>
        <p:spPr>
          <a:xfrm>
            <a:off x="149313" y="53975"/>
            <a:ext cx="8842248" cy="857250"/>
          </a:xfrm>
        </p:spPr>
        <p:txBody>
          <a:bodyPr/>
          <a:lstStyle/>
          <a:p>
            <a:r>
              <a:rPr lang="en-US"/>
              <a:t>Solutions: Reducing the Food System Contribution to Climate Change through Less Meat, Less Waste</a:t>
            </a:r>
          </a:p>
        </p:txBody>
      </p:sp>
      <p:sp>
        <p:nvSpPr>
          <p:cNvPr id="7" name="Content Placeholder 6">
            <a:extLst>
              <a:ext uri="{FF2B5EF4-FFF2-40B4-BE49-F238E27FC236}">
                <a16:creationId xmlns:a16="http://schemas.microsoft.com/office/drawing/2014/main" id="{A8CD64F8-C8FF-D741-59C5-D17D165539A9}"/>
              </a:ext>
            </a:extLst>
          </p:cNvPr>
          <p:cNvSpPr>
            <a:spLocks noGrp="1"/>
          </p:cNvSpPr>
          <p:nvPr>
            <p:ph idx="13"/>
          </p:nvPr>
        </p:nvSpPr>
        <p:spPr>
          <a:xfrm>
            <a:off x="732823" y="1200928"/>
            <a:ext cx="3215723" cy="3392424"/>
          </a:xfrm>
        </p:spPr>
        <p:txBody>
          <a:bodyPr/>
          <a:lstStyle/>
          <a:p>
            <a:r>
              <a:rPr lang="en-US"/>
              <a:t>“A diet that includes more plant-based foods and fewer animal source foods is healthy, sustainable, and good for both people and planet. It is not a question of all or nothing, but rather small changes for a large and positive impact.” </a:t>
            </a:r>
          </a:p>
          <a:p>
            <a:pPr algn="r"/>
            <a:r>
              <a:rPr lang="en-US"/>
              <a:t>—EAT Lancet Planetary Health</a:t>
            </a:r>
          </a:p>
        </p:txBody>
      </p:sp>
      <p:pic>
        <p:nvPicPr>
          <p:cNvPr id="10" name="Content Placeholder 9" descr="A planetary health plate should consist by volume of approximately half a plate of vegetables and fruits; the other half, displayed by contribution to calories, should consist of primarily whole grains, plant protein sources, unsaturated plant oils, and (optionally) modest amounts of animal sources of protein.">
            <a:extLst>
              <a:ext uri="{FF2B5EF4-FFF2-40B4-BE49-F238E27FC236}">
                <a16:creationId xmlns:a16="http://schemas.microsoft.com/office/drawing/2014/main" id="{924870E0-D2F4-A7BE-C657-1D78785BEB7D}"/>
              </a:ext>
            </a:extLst>
          </p:cNvPr>
          <p:cNvPicPr>
            <a:picLocks noGrp="1" noChangeAspect="1"/>
          </p:cNvPicPr>
          <p:nvPr>
            <p:ph idx="12"/>
          </p:nvPr>
        </p:nvPicPr>
        <p:blipFill>
          <a:blip r:embed="rId3"/>
          <a:stretch>
            <a:fillRect/>
          </a:stretch>
        </p:blipFill>
        <p:spPr>
          <a:xfrm>
            <a:off x="5058547" y="1201738"/>
            <a:ext cx="3733843" cy="3390900"/>
          </a:xfrm>
        </p:spPr>
      </p:pic>
      <p:sp>
        <p:nvSpPr>
          <p:cNvPr id="18" name="Content Placeholder 17">
            <a:extLst>
              <a:ext uri="{FF2B5EF4-FFF2-40B4-BE49-F238E27FC236}">
                <a16:creationId xmlns:a16="http://schemas.microsoft.com/office/drawing/2014/main" id="{9A93957E-6981-11E8-9707-CF916D743FF1}"/>
              </a:ext>
            </a:extLst>
          </p:cNvPr>
          <p:cNvSpPr>
            <a:spLocks noGrp="1"/>
          </p:cNvSpPr>
          <p:nvPr>
            <p:ph idx="17"/>
          </p:nvPr>
        </p:nvSpPr>
        <p:spPr>
          <a:xfrm>
            <a:off x="149312" y="4792204"/>
            <a:ext cx="8397279" cy="274638"/>
          </a:xfrm>
        </p:spPr>
        <p:txBody>
          <a:bodyPr/>
          <a:lstStyle/>
          <a:p>
            <a:pPr lvl="0">
              <a:buClrTx/>
              <a:buSzTx/>
              <a:defRPr/>
            </a:pPr>
            <a:r>
              <a:rPr lang="en-US"/>
              <a:t>Source: The EAT-Lancet Commission on Food, Planet, Health. (n.d.). </a:t>
            </a:r>
            <a:r>
              <a:rPr lang="en-US" i="1"/>
              <a:t>Figure 3, Planetary Health Plate</a:t>
            </a:r>
            <a:r>
              <a:rPr lang="en-US"/>
              <a:t> [Graphic]. </a:t>
            </a:r>
            <a:r>
              <a:rPr lang="en-US" i="1"/>
              <a:t>The Planetary Health Diet</a:t>
            </a:r>
            <a:r>
              <a:rPr lang="en-US"/>
              <a:t>. EAT Forum. </a:t>
            </a:r>
            <a:br>
              <a:rPr lang="en-US"/>
            </a:br>
            <a:r>
              <a:rPr lang="en-US">
                <a:hlinkClick r:id="rId4"/>
              </a:rPr>
              <a:t>https://eatforum.org/wp-content/uploads/2025/09/EAT-Lancet_Commission_Summary_Report.pdf</a:t>
            </a:r>
            <a:r>
              <a:rPr lang="en-US"/>
              <a:t> </a:t>
            </a:r>
          </a:p>
        </p:txBody>
      </p:sp>
      <p:sp>
        <p:nvSpPr>
          <p:cNvPr id="5" name="Slide Number Placeholder 4">
            <a:extLst>
              <a:ext uri="{FF2B5EF4-FFF2-40B4-BE49-F238E27FC236}">
                <a16:creationId xmlns:a16="http://schemas.microsoft.com/office/drawing/2014/main" id="{E81E880D-CA8F-CFE0-C05D-48C7ADDB4C2D}"/>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39</a:t>
            </a:fld>
            <a:endParaRPr lang="en-US"/>
          </a:p>
        </p:txBody>
      </p:sp>
    </p:spTree>
    <p:extLst>
      <p:ext uri="{BB962C8B-B14F-4D97-AF65-F5344CB8AC3E}">
        <p14:creationId xmlns:p14="http://schemas.microsoft.com/office/powerpoint/2010/main" val="2122608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EFEDF59-2C95-34DB-01BA-0D5A7EDACA79}"/>
              </a:ext>
            </a:extLst>
          </p:cNvPr>
          <p:cNvSpPr>
            <a:spLocks noGrp="1"/>
          </p:cNvSpPr>
          <p:nvPr>
            <p:ph type="title"/>
          </p:nvPr>
        </p:nvSpPr>
        <p:spPr>
          <a:xfrm>
            <a:off x="149313" y="53975"/>
            <a:ext cx="8842248" cy="857250"/>
          </a:xfrm>
        </p:spPr>
        <p:txBody>
          <a:bodyPr/>
          <a:lstStyle/>
          <a:p>
            <a:r>
              <a:rPr lang="en-US"/>
              <a:t>The Johns Hopkins Center for a Livable Future</a:t>
            </a:r>
          </a:p>
        </p:txBody>
      </p:sp>
      <p:pic>
        <p:nvPicPr>
          <p:cNvPr id="23" name="Content Placeholder 22" descr="Venn diagram of Ecosystem, Public Health, Diet, and Food Production, surrounded by Population Growth, Climate Disruption, Lack of Equity, and Resource Depletion.">
            <a:extLst>
              <a:ext uri="{FF2B5EF4-FFF2-40B4-BE49-F238E27FC236}">
                <a16:creationId xmlns:a16="http://schemas.microsoft.com/office/drawing/2014/main" id="{88ADBE21-018C-411A-8C26-BB68443C7C6C}"/>
              </a:ext>
            </a:extLst>
          </p:cNvPr>
          <p:cNvPicPr>
            <a:picLocks noGrp="1" noChangeAspect="1"/>
          </p:cNvPicPr>
          <p:nvPr>
            <p:ph idx="13"/>
          </p:nvPr>
        </p:nvPicPr>
        <p:blipFill>
          <a:blip r:embed="rId3"/>
          <a:stretch>
            <a:fillRect/>
          </a:stretch>
        </p:blipFill>
        <p:spPr>
          <a:xfrm>
            <a:off x="465728" y="1200150"/>
            <a:ext cx="3392488" cy="3392488"/>
          </a:xfrm>
        </p:spPr>
      </p:pic>
      <p:sp>
        <p:nvSpPr>
          <p:cNvPr id="21" name="Content Placeholder 20">
            <a:extLst>
              <a:ext uri="{FF2B5EF4-FFF2-40B4-BE49-F238E27FC236}">
                <a16:creationId xmlns:a16="http://schemas.microsoft.com/office/drawing/2014/main" id="{34366E23-2257-46AF-8275-26E573D8A9A7}"/>
              </a:ext>
            </a:extLst>
          </p:cNvPr>
          <p:cNvSpPr>
            <a:spLocks noGrp="1"/>
          </p:cNvSpPr>
          <p:nvPr>
            <p:ph idx="12"/>
          </p:nvPr>
        </p:nvSpPr>
        <p:spPr>
          <a:xfrm>
            <a:off x="4301535" y="1201738"/>
            <a:ext cx="4376737" cy="3390900"/>
          </a:xfrm>
        </p:spPr>
        <p:txBody>
          <a:bodyPr anchor="ctr">
            <a:normAutofit/>
          </a:bodyPr>
          <a:lstStyle/>
          <a:p>
            <a:pPr lvl="0"/>
            <a:r>
              <a:rPr lang="en-US" sz="2000">
                <a:sym typeface="Calibri"/>
              </a:rPr>
              <a:t>Interdisciplinary academic center at the Johns Hopkins Bloomberg School of Public Health </a:t>
            </a:r>
          </a:p>
          <a:p>
            <a:pPr lvl="0"/>
            <a:r>
              <a:rPr lang="en-US" sz="2000">
                <a:sym typeface="Calibri"/>
              </a:rPr>
              <a:t>Education, research, policy, and practice </a:t>
            </a:r>
            <a:endParaRPr lang="en-US" sz="2000"/>
          </a:p>
          <a:p>
            <a:pPr lvl="0"/>
            <a:r>
              <a:rPr lang="en-US" sz="2000">
                <a:sym typeface="Calibri"/>
              </a:rPr>
              <a:t>Vision: a healthier, sustainable and resilient food system for all</a:t>
            </a:r>
            <a:endParaRPr lang="en-US" sz="2000"/>
          </a:p>
        </p:txBody>
      </p:sp>
      <p:sp>
        <p:nvSpPr>
          <p:cNvPr id="28" name="Content Placeholder 27">
            <a:extLst>
              <a:ext uri="{FF2B5EF4-FFF2-40B4-BE49-F238E27FC236}">
                <a16:creationId xmlns:a16="http://schemas.microsoft.com/office/drawing/2014/main" id="{700DBB7B-1543-692A-FEC1-5E3068474532}"/>
              </a:ext>
            </a:extLst>
          </p:cNvPr>
          <p:cNvSpPr>
            <a:spLocks noGrp="1"/>
          </p:cNvSpPr>
          <p:nvPr>
            <p:ph idx="17"/>
          </p:nvPr>
        </p:nvSpPr>
        <p:spPr>
          <a:xfrm>
            <a:off x="149313" y="4792204"/>
            <a:ext cx="7818120" cy="274638"/>
          </a:xfrm>
        </p:spPr>
        <p:txBody>
          <a:bodyPr/>
          <a:lstStyle/>
          <a:p>
            <a:r>
              <a:rPr lang="en-US"/>
              <a:t>Image source: Johns Hopkins Center for a Livable Future.</a:t>
            </a:r>
          </a:p>
        </p:txBody>
      </p:sp>
      <p:sp>
        <p:nvSpPr>
          <p:cNvPr id="6" name="Slide Number Placeholder 5">
            <a:extLst>
              <a:ext uri="{FF2B5EF4-FFF2-40B4-BE49-F238E27FC236}">
                <a16:creationId xmlns:a16="http://schemas.microsoft.com/office/drawing/2014/main" id="{8E8C969E-B320-BB3F-D6BE-C7B64D24F2C7}"/>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4</a:t>
            </a:fld>
            <a:endParaRPr lang="en-US"/>
          </a:p>
        </p:txBody>
      </p:sp>
    </p:spTree>
    <p:extLst>
      <p:ext uri="{BB962C8B-B14F-4D97-AF65-F5344CB8AC3E}">
        <p14:creationId xmlns:p14="http://schemas.microsoft.com/office/powerpoint/2010/main" val="17838969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B01D347-C5D8-B177-9A32-E52B51C7B3EE}"/>
              </a:ext>
            </a:extLst>
          </p:cNvPr>
          <p:cNvSpPr>
            <a:spLocks noGrp="1"/>
          </p:cNvSpPr>
          <p:nvPr>
            <p:ph type="title"/>
          </p:nvPr>
        </p:nvSpPr>
        <p:spPr/>
        <p:txBody>
          <a:bodyPr/>
          <a:lstStyle/>
          <a:p>
            <a:r>
              <a:rPr lang="en-US"/>
              <a:t>Strategies for a Healthy Climate</a:t>
            </a:r>
          </a:p>
        </p:txBody>
      </p:sp>
      <p:sp>
        <p:nvSpPr>
          <p:cNvPr id="9" name="Text Placeholder 8">
            <a:extLst>
              <a:ext uri="{FF2B5EF4-FFF2-40B4-BE49-F238E27FC236}">
                <a16:creationId xmlns:a16="http://schemas.microsoft.com/office/drawing/2014/main" id="{0721F311-D08A-4D3E-31A1-5E9B4FB605D3}"/>
              </a:ext>
            </a:extLst>
          </p:cNvPr>
          <p:cNvSpPr>
            <a:spLocks noGrp="1"/>
          </p:cNvSpPr>
          <p:nvPr>
            <p:ph type="body" sz="quarter" idx="14"/>
          </p:nvPr>
        </p:nvSpPr>
        <p:spPr/>
        <p:txBody>
          <a:bodyPr/>
          <a:lstStyle/>
          <a:p>
            <a:endParaRPr lang="en-US"/>
          </a:p>
        </p:txBody>
      </p:sp>
      <p:sp>
        <p:nvSpPr>
          <p:cNvPr id="8" name="Content Placeholder 7">
            <a:extLst>
              <a:ext uri="{FF2B5EF4-FFF2-40B4-BE49-F238E27FC236}">
                <a16:creationId xmlns:a16="http://schemas.microsoft.com/office/drawing/2014/main" id="{597E0C00-7B6B-A4E6-447D-051D71D3E03D}"/>
              </a:ext>
            </a:extLst>
          </p:cNvPr>
          <p:cNvSpPr>
            <a:spLocks noGrp="1"/>
          </p:cNvSpPr>
          <p:nvPr>
            <p:ph idx="12"/>
          </p:nvPr>
        </p:nvSpPr>
        <p:spPr>
          <a:xfrm>
            <a:off x="3158066" y="4792204"/>
            <a:ext cx="5407435" cy="274637"/>
          </a:xfrm>
        </p:spPr>
        <p:txBody>
          <a:bodyPr>
            <a:normAutofit fontScale="77500" lnSpcReduction="20000"/>
          </a:bodyPr>
          <a:lstStyle/>
          <a:p>
            <a:r>
              <a:rPr lang="en-US"/>
              <a:t>Image source: Clark, M. A., Domingo, N. G. G., Colgan, K., Thakrar, S. K., Tilman, D., Lynch, J., Azevedo, I. L., &amp; Hill, J. D. (2020). </a:t>
            </a:r>
            <a:r>
              <a:rPr lang="en-US" i="1"/>
              <a:t>Figure 1. Projected cumulative 2020 to 2100 GHG emissions solely from the global food system for business-as-usual emissions and for various food system changes that lead to emission reductions</a:t>
            </a:r>
            <a:r>
              <a:rPr lang="en-US"/>
              <a:t> [Chart]. Global food system emissions could preclude achieving the 1.5° and 2°C climate change targets. </a:t>
            </a:r>
            <a:r>
              <a:rPr lang="en-US" i="1"/>
              <a:t>Science</a:t>
            </a:r>
            <a:r>
              <a:rPr lang="en-US"/>
              <a:t>, </a:t>
            </a:r>
            <a:r>
              <a:rPr lang="en-US" i="1"/>
              <a:t>370</a:t>
            </a:r>
            <a:r>
              <a:rPr lang="en-US"/>
              <a:t>(6517), 705–708. </a:t>
            </a:r>
            <a:r>
              <a:rPr lang="en-US">
                <a:hlinkClick r:id="rId3"/>
              </a:rPr>
              <a:t>https://doi.org/10.1126/science.aba7357</a:t>
            </a:r>
            <a:endParaRPr lang="en-US"/>
          </a:p>
        </p:txBody>
      </p:sp>
      <p:sp>
        <p:nvSpPr>
          <p:cNvPr id="6" name="Slide Number Placeholder 5">
            <a:extLst>
              <a:ext uri="{FF2B5EF4-FFF2-40B4-BE49-F238E27FC236}">
                <a16:creationId xmlns:a16="http://schemas.microsoft.com/office/drawing/2014/main" id="{7EB9667D-7282-18A5-ECDD-4A040C05593C}"/>
              </a:ext>
            </a:extLst>
          </p:cNvPr>
          <p:cNvSpPr>
            <a:spLocks noGrp="1"/>
          </p:cNvSpPr>
          <p:nvPr>
            <p:ph type="sldNum" sz="quarter" idx="10"/>
          </p:nvPr>
        </p:nvSpPr>
        <p:spPr/>
        <p:txBody>
          <a:bodyPr/>
          <a:lstStyle/>
          <a:p>
            <a:fld id="{8ABDC324-684B-9C44-A484-D2B69E2467CF}" type="slidenum">
              <a:rPr lang="en-US" smtClean="0"/>
              <a:pPr/>
              <a:t>40</a:t>
            </a:fld>
            <a:endParaRPr lang="en-US"/>
          </a:p>
        </p:txBody>
      </p:sp>
      <p:pic>
        <p:nvPicPr>
          <p:cNvPr id="14" name="Content Placeholder 9" descr="Fig. 1. Projected cumulative 2020 to 2100 GHG emissions solely from the global food system for business-as-usual emissions and for various food system changes that lead to emission reductions. Food system changes are gradually adopted between 2020 and 2050. Bars are colored by type of change to the food system: The black bar indicates business-as-usual emissions, green bars indicate changes to dietary patterns, blue bars indicate changes to food supply chains, and gray bars indicate combined changes of all five individual strategies. The plant-rich diet scenario is based on EAT-Lancet recommendations (15), the healthy calorie scenario contains ~2100 daily kilocalories per person, the high yields scenario involves yields that are 50% above current maximum potential yields, the half waste scenario has food loss and waste reduced by 50%, and the high efficiency scenario indicates a 40% reduction in GHG emissions per unit of food produced. The two rightmost columns indicate a global transition halfway (50% all) or entirely (100% all) to adoption by 2050 of all five strategies: plant-rich diet, healthy calories, high yields, half waste, and high efficiency changes. Horizontal lines indicate the maximum cumulative emissions from all sources (food and nonfood) compatible with a 50 or 67% likelihood of achieving the 2° (red) and 1.5°C (orange) temperature targets.">
            <a:extLst>
              <a:ext uri="{FF2B5EF4-FFF2-40B4-BE49-F238E27FC236}">
                <a16:creationId xmlns:a16="http://schemas.microsoft.com/office/drawing/2014/main" id="{7E240139-E346-CE0B-120B-DB90E7859039}"/>
              </a:ext>
            </a:extLst>
          </p:cNvPr>
          <p:cNvPicPr>
            <a:picLocks noGrp="1" noChangeAspect="1"/>
          </p:cNvPicPr>
          <p:nvPr>
            <p:ph idx="19"/>
          </p:nvPr>
        </p:nvPicPr>
        <p:blipFill>
          <a:blip r:embed="rId4"/>
          <a:stretch>
            <a:fillRect/>
          </a:stretch>
        </p:blipFill>
        <p:spPr>
          <a:xfrm>
            <a:off x="3157538" y="301096"/>
            <a:ext cx="5834062" cy="4117446"/>
          </a:xfrm>
        </p:spPr>
      </p:pic>
    </p:spTree>
    <p:extLst>
      <p:ext uri="{BB962C8B-B14F-4D97-AF65-F5344CB8AC3E}">
        <p14:creationId xmlns:p14="http://schemas.microsoft.com/office/powerpoint/2010/main" val="7242758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BF392-3412-5E8C-30CE-6D41ABBAF85A}"/>
              </a:ext>
            </a:extLst>
          </p:cNvPr>
          <p:cNvSpPr>
            <a:spLocks noGrp="1"/>
          </p:cNvSpPr>
          <p:nvPr>
            <p:ph type="title"/>
          </p:nvPr>
        </p:nvSpPr>
        <p:spPr/>
        <p:txBody>
          <a:bodyPr/>
          <a:lstStyle/>
          <a:p>
            <a:r>
              <a:rPr lang="en-US"/>
              <a:t>Equity: Per Capita Meat Supply, by Country</a:t>
            </a:r>
          </a:p>
        </p:txBody>
      </p:sp>
      <p:sp>
        <p:nvSpPr>
          <p:cNvPr id="3" name="Text Placeholder 2">
            <a:extLst>
              <a:ext uri="{FF2B5EF4-FFF2-40B4-BE49-F238E27FC236}">
                <a16:creationId xmlns:a16="http://schemas.microsoft.com/office/drawing/2014/main" id="{D0F3E79F-D85E-EB3B-9F39-A113E2687080}"/>
              </a:ext>
            </a:extLst>
          </p:cNvPr>
          <p:cNvSpPr>
            <a:spLocks noGrp="1"/>
          </p:cNvSpPr>
          <p:nvPr>
            <p:ph type="body" sz="quarter" idx="14"/>
          </p:nvPr>
        </p:nvSpPr>
        <p:spPr/>
        <p:txBody>
          <a:bodyPr/>
          <a:lstStyle/>
          <a:p>
            <a:endParaRPr lang="en-US"/>
          </a:p>
        </p:txBody>
      </p:sp>
      <p:sp>
        <p:nvSpPr>
          <p:cNvPr id="5" name="Content Placeholder 4">
            <a:extLst>
              <a:ext uri="{FF2B5EF4-FFF2-40B4-BE49-F238E27FC236}">
                <a16:creationId xmlns:a16="http://schemas.microsoft.com/office/drawing/2014/main" id="{0E552CCD-0C08-2E5A-1F73-B4FB80427767}"/>
              </a:ext>
            </a:extLst>
          </p:cNvPr>
          <p:cNvSpPr>
            <a:spLocks noGrp="1"/>
          </p:cNvSpPr>
          <p:nvPr>
            <p:ph idx="12"/>
          </p:nvPr>
        </p:nvSpPr>
        <p:spPr>
          <a:xfrm>
            <a:off x="3158067" y="4792204"/>
            <a:ext cx="4343745" cy="274637"/>
          </a:xfrm>
        </p:spPr>
        <p:txBody>
          <a:bodyPr/>
          <a:lstStyle/>
          <a:p>
            <a:r>
              <a:rPr lang="en-US"/>
              <a:t>Image source: Our World in Data. (2025). </a:t>
            </a:r>
            <a:r>
              <a:rPr lang="en-US" i="1"/>
              <a:t>Yearly per capita supply of all meat: Meat supply per person</a:t>
            </a:r>
            <a:r>
              <a:rPr lang="en-US"/>
              <a:t>. Our World in Data. </a:t>
            </a:r>
            <a:r>
              <a:rPr lang="en-US">
                <a:hlinkClick r:id="rId3"/>
              </a:rPr>
              <a:t>https://ourworldindata.org/grapher/meat-supply-per-person?time=2022</a:t>
            </a:r>
            <a:endParaRPr lang="en-US"/>
          </a:p>
        </p:txBody>
      </p:sp>
      <p:sp>
        <p:nvSpPr>
          <p:cNvPr id="6" name="Slide Number Placeholder 5">
            <a:extLst>
              <a:ext uri="{FF2B5EF4-FFF2-40B4-BE49-F238E27FC236}">
                <a16:creationId xmlns:a16="http://schemas.microsoft.com/office/drawing/2014/main" id="{6BBAE041-01A9-9E27-3BD1-91395FC56D4E}"/>
              </a:ext>
            </a:extLst>
          </p:cNvPr>
          <p:cNvSpPr>
            <a:spLocks noGrp="1"/>
          </p:cNvSpPr>
          <p:nvPr>
            <p:ph type="sldNum" sz="quarter" idx="10"/>
          </p:nvPr>
        </p:nvSpPr>
        <p:spPr/>
        <p:txBody>
          <a:bodyPr/>
          <a:lstStyle/>
          <a:p>
            <a:fld id="{8ABDC324-684B-9C44-A484-D2B69E2467CF}" type="slidenum">
              <a:rPr lang="en-US" smtClean="0"/>
              <a:pPr/>
              <a:t>41</a:t>
            </a:fld>
            <a:endParaRPr lang="en-US"/>
          </a:p>
        </p:txBody>
      </p:sp>
      <p:pic>
        <p:nvPicPr>
          <p:cNvPr id="7" name="Content Placeholder 7" descr="World map shows meat supply per person in 2022: average total meat supply per person measured in kilograms per year. Scale is from 0 kg (yellow) to 120 kg or more (red). Key points are provided by presenter.">
            <a:extLst>
              <a:ext uri="{FF2B5EF4-FFF2-40B4-BE49-F238E27FC236}">
                <a16:creationId xmlns:a16="http://schemas.microsoft.com/office/drawing/2014/main" id="{FA130979-6AC4-539C-81C5-AECAAA3E2B4D}"/>
              </a:ext>
            </a:extLst>
          </p:cNvPr>
          <p:cNvPicPr>
            <a:picLocks noGrp="1" noChangeAspect="1"/>
          </p:cNvPicPr>
          <p:nvPr>
            <p:ph idx="19"/>
          </p:nvPr>
        </p:nvPicPr>
        <p:blipFill>
          <a:blip r:embed="rId4">
            <a:extLst>
              <a:ext uri="{28A0092B-C50C-407E-A947-70E740481C1C}">
                <a14:useLocalDpi xmlns:a14="http://schemas.microsoft.com/office/drawing/2010/main"/>
              </a:ext>
            </a:extLst>
          </a:blip>
          <a:srcRect/>
          <a:stretch>
            <a:fillRect/>
          </a:stretch>
        </p:blipFill>
        <p:spPr>
          <a:xfrm>
            <a:off x="3157538" y="571816"/>
            <a:ext cx="5834062" cy="3576005"/>
          </a:xfrm>
        </p:spPr>
      </p:pic>
    </p:spTree>
    <p:extLst>
      <p:ext uri="{BB962C8B-B14F-4D97-AF65-F5344CB8AC3E}">
        <p14:creationId xmlns:p14="http://schemas.microsoft.com/office/powerpoint/2010/main" val="19392599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0FA3F523-D16C-6490-DA47-6F329E587A3A}"/>
              </a:ext>
            </a:extLst>
          </p:cNvPr>
          <p:cNvSpPr>
            <a:spLocks noGrp="1"/>
          </p:cNvSpPr>
          <p:nvPr>
            <p:ph type="title"/>
          </p:nvPr>
        </p:nvSpPr>
        <p:spPr/>
        <p:txBody>
          <a:bodyPr/>
          <a:lstStyle/>
          <a:p>
            <a:r>
              <a:rPr lang="en-US"/>
              <a:t>What Can High-Income Countries Do to Make Diets More Sustainable and Aligned With the Planetary Health Diet?—1</a:t>
            </a:r>
          </a:p>
        </p:txBody>
      </p:sp>
      <p:sp>
        <p:nvSpPr>
          <p:cNvPr id="23" name="Text Placeholder 22">
            <a:extLst>
              <a:ext uri="{FF2B5EF4-FFF2-40B4-BE49-F238E27FC236}">
                <a16:creationId xmlns:a16="http://schemas.microsoft.com/office/drawing/2014/main" id="{C2C3CD46-E68B-B1B0-42A7-469794DCBB3F}"/>
              </a:ext>
            </a:extLst>
          </p:cNvPr>
          <p:cNvSpPr>
            <a:spLocks noGrp="1"/>
          </p:cNvSpPr>
          <p:nvPr>
            <p:ph type="body" sz="quarter" idx="17"/>
          </p:nvPr>
        </p:nvSpPr>
        <p:spPr>
          <a:xfrm>
            <a:off x="1262687" y="1670034"/>
            <a:ext cx="797654" cy="672124"/>
          </a:xfrm>
          <a:prstGeom prst="ellipse">
            <a:avLst/>
          </a:prstGeom>
          <a:solidFill>
            <a:schemeClr val="accent2">
              <a:alpha val="20000"/>
            </a:schemeClr>
          </a:solidFill>
        </p:spPr>
        <p:txBody>
          <a:bodyPr anchor="ctr"/>
          <a:lstStyle/>
          <a:p>
            <a:pPr>
              <a:spcBef>
                <a:spcPts val="0"/>
              </a:spcBef>
            </a:pPr>
            <a:r>
              <a:rPr lang="en-US" sz="4800" b="1"/>
              <a:t>1</a:t>
            </a:r>
          </a:p>
        </p:txBody>
      </p:sp>
      <p:sp>
        <p:nvSpPr>
          <p:cNvPr id="22" name="Content Placeholder 21">
            <a:extLst>
              <a:ext uri="{FF2B5EF4-FFF2-40B4-BE49-F238E27FC236}">
                <a16:creationId xmlns:a16="http://schemas.microsoft.com/office/drawing/2014/main" id="{DFC2F728-AB64-87BE-4AC5-52C0598D79B9}"/>
              </a:ext>
            </a:extLst>
          </p:cNvPr>
          <p:cNvSpPr>
            <a:spLocks noGrp="1"/>
          </p:cNvSpPr>
          <p:nvPr>
            <p:ph idx="13"/>
          </p:nvPr>
        </p:nvSpPr>
        <p:spPr>
          <a:xfrm>
            <a:off x="1262688" y="1651649"/>
            <a:ext cx="2834640" cy="2329203"/>
          </a:xfrm>
          <a:ln>
            <a:solidFill>
              <a:schemeClr val="accent2"/>
            </a:solidFill>
          </a:ln>
        </p:spPr>
        <p:txBody>
          <a:bodyPr anchor="ctr"/>
          <a:lstStyle/>
          <a:p>
            <a:pPr marL="0" indent="0" algn="ctr">
              <a:buNone/>
            </a:pPr>
            <a:endParaRPr lang="en-US" sz="2000"/>
          </a:p>
          <a:p>
            <a:pPr marL="0" indent="0" algn="ctr">
              <a:buNone/>
            </a:pPr>
            <a:r>
              <a:rPr lang="en-US" sz="2000"/>
              <a:t>Eat less meat </a:t>
            </a:r>
            <a:br>
              <a:rPr lang="en-US" sz="2000"/>
            </a:br>
            <a:r>
              <a:rPr lang="en-US" sz="2000"/>
              <a:t>and dairy </a:t>
            </a:r>
            <a:br>
              <a:rPr lang="en-US" sz="2000"/>
            </a:br>
            <a:r>
              <a:rPr lang="en-US" sz="2000"/>
              <a:t>(for most)</a:t>
            </a:r>
            <a:endParaRPr lang="en-US" sz="2000" b="1"/>
          </a:p>
        </p:txBody>
      </p:sp>
      <p:sp>
        <p:nvSpPr>
          <p:cNvPr id="26" name="Text Placeholder 25">
            <a:extLst>
              <a:ext uri="{FF2B5EF4-FFF2-40B4-BE49-F238E27FC236}">
                <a16:creationId xmlns:a16="http://schemas.microsoft.com/office/drawing/2014/main" id="{28EF8EFF-07A3-90A4-2073-611601FAC31B}"/>
              </a:ext>
            </a:extLst>
          </p:cNvPr>
          <p:cNvSpPr>
            <a:spLocks noGrp="1"/>
          </p:cNvSpPr>
          <p:nvPr>
            <p:ph type="body" sz="quarter" idx="21"/>
          </p:nvPr>
        </p:nvSpPr>
        <p:spPr>
          <a:xfrm>
            <a:off x="5046673" y="1670034"/>
            <a:ext cx="797654" cy="672124"/>
          </a:xfrm>
          <a:prstGeom prst="ellipse">
            <a:avLst/>
          </a:prstGeom>
          <a:solidFill>
            <a:schemeClr val="bg1">
              <a:lumMod val="75000"/>
              <a:alpha val="20000"/>
            </a:schemeClr>
          </a:solidFill>
        </p:spPr>
        <p:txBody>
          <a:bodyPr anchor="ctr"/>
          <a:lstStyle/>
          <a:p>
            <a:pPr>
              <a:spcBef>
                <a:spcPts val="0"/>
              </a:spcBef>
            </a:pPr>
            <a:r>
              <a:rPr lang="en-US" sz="4800" b="1">
                <a:solidFill>
                  <a:schemeClr val="bg1">
                    <a:lumMod val="75000"/>
                  </a:schemeClr>
                </a:solidFill>
              </a:rPr>
              <a:t>2</a:t>
            </a:r>
          </a:p>
        </p:txBody>
      </p:sp>
      <p:sp>
        <p:nvSpPr>
          <p:cNvPr id="27" name="Content Placeholder 26">
            <a:extLst>
              <a:ext uri="{FF2B5EF4-FFF2-40B4-BE49-F238E27FC236}">
                <a16:creationId xmlns:a16="http://schemas.microsoft.com/office/drawing/2014/main" id="{363A17D5-9A3B-FBF3-F72C-968AAABF4C41}"/>
              </a:ext>
            </a:extLst>
          </p:cNvPr>
          <p:cNvSpPr>
            <a:spLocks noGrp="1"/>
          </p:cNvSpPr>
          <p:nvPr>
            <p:ph idx="22"/>
          </p:nvPr>
        </p:nvSpPr>
        <p:spPr>
          <a:xfrm>
            <a:off x="5046673" y="1652463"/>
            <a:ext cx="2834640" cy="2328329"/>
          </a:xfrm>
          <a:ln>
            <a:solidFill>
              <a:schemeClr val="accent2"/>
            </a:solidFill>
          </a:ln>
        </p:spPr>
        <p:txBody>
          <a:bodyPr anchor="ctr">
            <a:normAutofit/>
          </a:bodyPr>
          <a:lstStyle/>
          <a:p>
            <a:pPr marL="0" indent="0" algn="ctr">
              <a:buNone/>
            </a:pPr>
            <a:endParaRPr lang="en-US" sz="2000">
              <a:solidFill>
                <a:schemeClr val="bg1">
                  <a:lumMod val="75000"/>
                </a:schemeClr>
              </a:solidFill>
            </a:endParaRPr>
          </a:p>
          <a:p>
            <a:pPr marL="0" indent="0" algn="ctr">
              <a:buNone/>
            </a:pPr>
            <a:r>
              <a:rPr lang="en-US" sz="2000">
                <a:solidFill>
                  <a:schemeClr val="bg1">
                    <a:lumMod val="75000"/>
                  </a:schemeClr>
                </a:solidFill>
              </a:rPr>
              <a:t>Consume more </a:t>
            </a:r>
            <a:br>
              <a:rPr lang="en-US" sz="2000">
                <a:solidFill>
                  <a:schemeClr val="bg1">
                    <a:lumMod val="75000"/>
                  </a:schemeClr>
                </a:solidFill>
              </a:rPr>
            </a:br>
            <a:r>
              <a:rPr lang="en-US" sz="2000">
                <a:solidFill>
                  <a:schemeClr val="bg1">
                    <a:lumMod val="75000"/>
                  </a:schemeClr>
                </a:solidFill>
              </a:rPr>
              <a:t>whole grains, </a:t>
            </a:r>
            <a:br>
              <a:rPr lang="en-US" sz="2000">
                <a:solidFill>
                  <a:schemeClr val="bg1">
                    <a:lumMod val="75000"/>
                  </a:schemeClr>
                </a:solidFill>
              </a:rPr>
            </a:br>
            <a:r>
              <a:rPr lang="en-US" sz="2000">
                <a:solidFill>
                  <a:schemeClr val="bg1">
                    <a:lumMod val="75000"/>
                  </a:schemeClr>
                </a:solidFill>
              </a:rPr>
              <a:t>vegetables, legumes,</a:t>
            </a:r>
            <a:br>
              <a:rPr lang="en-US" sz="2000">
                <a:solidFill>
                  <a:schemeClr val="bg1">
                    <a:lumMod val="75000"/>
                  </a:schemeClr>
                </a:solidFill>
              </a:rPr>
            </a:br>
            <a:r>
              <a:rPr lang="en-US" sz="2000">
                <a:solidFill>
                  <a:schemeClr val="bg1">
                    <a:lumMod val="75000"/>
                  </a:schemeClr>
                </a:solidFill>
              </a:rPr>
              <a:t>and nuts</a:t>
            </a:r>
          </a:p>
        </p:txBody>
      </p:sp>
      <p:sp>
        <p:nvSpPr>
          <p:cNvPr id="14" name="Slide Number Placeholder 13">
            <a:extLst>
              <a:ext uri="{FF2B5EF4-FFF2-40B4-BE49-F238E27FC236}">
                <a16:creationId xmlns:a16="http://schemas.microsoft.com/office/drawing/2014/main" id="{6E266C73-985F-C288-D797-E7B07D362BA6}"/>
              </a:ext>
            </a:extLst>
          </p:cNvPr>
          <p:cNvSpPr>
            <a:spLocks noGrp="1"/>
          </p:cNvSpPr>
          <p:nvPr>
            <p:ph type="sldNum" sz="quarter" idx="19"/>
          </p:nvPr>
        </p:nvSpPr>
        <p:spPr/>
        <p:txBody>
          <a:bodyPr/>
          <a:lstStyle/>
          <a:p>
            <a:fld id="{8ABDC324-684B-9C44-A484-D2B69E2467CF}" type="slidenum">
              <a:rPr lang="en-US" smtClean="0"/>
              <a:pPr/>
              <a:t>42</a:t>
            </a:fld>
            <a:endParaRPr lang="en-US"/>
          </a:p>
        </p:txBody>
      </p:sp>
      <p:sp>
        <p:nvSpPr>
          <p:cNvPr id="7" name="Content Placeholder 6">
            <a:extLst>
              <a:ext uri="{FF2B5EF4-FFF2-40B4-BE49-F238E27FC236}">
                <a16:creationId xmlns:a16="http://schemas.microsoft.com/office/drawing/2014/main" id="{A5A19C8F-0088-B448-D01A-E005927B3CDE}"/>
              </a:ext>
            </a:extLst>
          </p:cNvPr>
          <p:cNvSpPr>
            <a:spLocks noGrp="1"/>
          </p:cNvSpPr>
          <p:nvPr>
            <p:ph idx="20"/>
          </p:nvPr>
        </p:nvSpPr>
        <p:spPr/>
        <p:txBody>
          <a:bodyPr/>
          <a:lstStyle/>
          <a:p>
            <a:endParaRPr lang="en-US"/>
          </a:p>
        </p:txBody>
      </p:sp>
    </p:spTree>
    <p:extLst>
      <p:ext uri="{BB962C8B-B14F-4D97-AF65-F5344CB8AC3E}">
        <p14:creationId xmlns:p14="http://schemas.microsoft.com/office/powerpoint/2010/main" val="15105780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6BA816-7E3E-5912-26D2-C2C4FFB1EFAC}"/>
              </a:ext>
            </a:extLst>
          </p:cNvPr>
          <p:cNvSpPr>
            <a:spLocks noGrp="1"/>
          </p:cNvSpPr>
          <p:nvPr>
            <p:ph type="title"/>
          </p:nvPr>
        </p:nvSpPr>
        <p:spPr/>
        <p:txBody>
          <a:bodyPr/>
          <a:lstStyle/>
          <a:p>
            <a:r>
              <a:rPr lang="en-US"/>
              <a:t>1. Eat Less Meat and Dairy (for Most)</a:t>
            </a:r>
          </a:p>
        </p:txBody>
      </p:sp>
      <p:sp>
        <p:nvSpPr>
          <p:cNvPr id="14" name="Content Placeholder 13">
            <a:extLst>
              <a:ext uri="{FF2B5EF4-FFF2-40B4-BE49-F238E27FC236}">
                <a16:creationId xmlns:a16="http://schemas.microsoft.com/office/drawing/2014/main" id="{6486E578-1D76-A11F-1FB9-C177BCA01D56}"/>
              </a:ext>
            </a:extLst>
          </p:cNvPr>
          <p:cNvSpPr>
            <a:spLocks noGrp="1"/>
          </p:cNvSpPr>
          <p:nvPr>
            <p:ph idx="13"/>
          </p:nvPr>
        </p:nvSpPr>
        <p:spPr>
          <a:xfrm>
            <a:off x="149313" y="1200152"/>
            <a:ext cx="3722891" cy="3393200"/>
          </a:xfrm>
        </p:spPr>
        <p:txBody>
          <a:bodyPr/>
          <a:lstStyle/>
          <a:p>
            <a:r>
              <a:rPr lang="en-US"/>
              <a:t>Replace animal proteins with healthy plant proteins</a:t>
            </a:r>
          </a:p>
          <a:p>
            <a:pPr lvl="1"/>
            <a:r>
              <a:rPr lang="en-US"/>
              <a:t>Beans</a:t>
            </a:r>
          </a:p>
          <a:p>
            <a:pPr lvl="1"/>
            <a:r>
              <a:rPr lang="en-US"/>
              <a:t>Lentils</a:t>
            </a:r>
          </a:p>
          <a:p>
            <a:pPr lvl="1"/>
            <a:r>
              <a:rPr lang="en-US"/>
              <a:t>Nuts</a:t>
            </a:r>
          </a:p>
          <a:p>
            <a:r>
              <a:rPr lang="en-US"/>
              <a:t>Emphasize sustainably and regeneratively produced animal foods</a:t>
            </a:r>
          </a:p>
          <a:p>
            <a:pPr lvl="1"/>
            <a:r>
              <a:rPr lang="en-US"/>
              <a:t>Including aquatic foods</a:t>
            </a:r>
          </a:p>
          <a:p>
            <a:r>
              <a:rPr lang="en-US"/>
              <a:t>Moderate portions of dairy</a:t>
            </a:r>
          </a:p>
        </p:txBody>
      </p:sp>
      <p:sp>
        <p:nvSpPr>
          <p:cNvPr id="15" name="Content Placeholder 14">
            <a:extLst>
              <a:ext uri="{FF2B5EF4-FFF2-40B4-BE49-F238E27FC236}">
                <a16:creationId xmlns:a16="http://schemas.microsoft.com/office/drawing/2014/main" id="{42DDF501-0A43-5454-5CB5-DC3F30D5F5CB}"/>
              </a:ext>
            </a:extLst>
          </p:cNvPr>
          <p:cNvSpPr>
            <a:spLocks noGrp="1"/>
          </p:cNvSpPr>
          <p:nvPr>
            <p:ph idx="17"/>
          </p:nvPr>
        </p:nvSpPr>
        <p:spPr/>
        <p:txBody>
          <a:bodyPr/>
          <a:lstStyle/>
          <a:p>
            <a:r>
              <a:rPr lang="en-US"/>
              <a:t>Image stock: Microsoft Stock Images.</a:t>
            </a:r>
          </a:p>
        </p:txBody>
      </p:sp>
      <p:pic>
        <p:nvPicPr>
          <p:cNvPr id="16" name="Content Placeholder 15">
            <a:extLst>
              <a:ext uri="{FF2B5EF4-FFF2-40B4-BE49-F238E27FC236}">
                <a16:creationId xmlns:a16="http://schemas.microsoft.com/office/drawing/2014/main" id="{27F29D28-6B7F-2DAD-DFD9-BF3AE5040C09}"/>
              </a:ext>
              <a:ext uri="{C183D7F6-B498-43B3-948B-1728B52AA6E4}">
                <adec:decorative xmlns:adec="http://schemas.microsoft.com/office/drawing/2017/decorative" val="1"/>
              </a:ext>
            </a:extLst>
          </p:cNvPr>
          <p:cNvPicPr>
            <a:picLocks noGrp="1" noChangeAspect="1"/>
          </p:cNvPicPr>
          <p:nvPr>
            <p:ph idx="12"/>
          </p:nvPr>
        </p:nvPicPr>
        <p:blipFill>
          <a:blip r:embed="rId3">
            <a:extLst>
              <a:ext uri="{28A0092B-C50C-407E-A947-70E740481C1C}">
                <a14:useLocalDpi xmlns:a14="http://schemas.microsoft.com/office/drawing/2010/main"/>
              </a:ext>
            </a:extLst>
          </a:blip>
          <a:srcRect/>
          <a:stretch>
            <a:fillRect/>
          </a:stretch>
        </p:blipFill>
        <p:spPr>
          <a:xfrm>
            <a:off x="3872205" y="1037303"/>
            <a:ext cx="5271796" cy="4106197"/>
          </a:xfrm>
          <a:prstGeom prst="rect">
            <a:avLst/>
          </a:prstGeom>
          <a:ln w="76200">
            <a:noFill/>
          </a:ln>
        </p:spPr>
      </p:pic>
      <p:sp>
        <p:nvSpPr>
          <p:cNvPr id="3" name="Slide Number Placeholder 2">
            <a:extLst>
              <a:ext uri="{FF2B5EF4-FFF2-40B4-BE49-F238E27FC236}">
                <a16:creationId xmlns:a16="http://schemas.microsoft.com/office/drawing/2014/main" id="{66955E27-DD11-4884-4452-1BF3A76EF862}"/>
              </a:ext>
            </a:extLst>
          </p:cNvPr>
          <p:cNvSpPr>
            <a:spLocks noGrp="1"/>
          </p:cNvSpPr>
          <p:nvPr>
            <p:ph type="sldNum" sz="quarter" idx="16"/>
          </p:nvPr>
        </p:nvSpPr>
        <p:spPr>
          <a:xfrm>
            <a:off x="8789831" y="4908550"/>
            <a:ext cx="201769" cy="175831"/>
          </a:xfrm>
          <a:solidFill>
            <a:schemeClr val="tx1"/>
          </a:solidFill>
        </p:spPr>
        <p:txBody>
          <a:bodyPr/>
          <a:lstStyle/>
          <a:p>
            <a:fld id="{FA8F3C7B-73FF-204A-9C8F-90D4B6613D28}" type="slidenum">
              <a:rPr lang="en-US" smtClean="0">
                <a:solidFill>
                  <a:schemeClr val="bg1"/>
                </a:solidFill>
              </a:rPr>
              <a:pPr/>
              <a:t>43</a:t>
            </a:fld>
            <a:endParaRPr lang="en-US">
              <a:solidFill>
                <a:schemeClr val="bg1"/>
              </a:solidFill>
            </a:endParaRPr>
          </a:p>
        </p:txBody>
      </p:sp>
    </p:spTree>
    <p:extLst>
      <p:ext uri="{BB962C8B-B14F-4D97-AF65-F5344CB8AC3E}">
        <p14:creationId xmlns:p14="http://schemas.microsoft.com/office/powerpoint/2010/main" val="13443404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5083F-6A9E-B188-77A1-E1C981F7187D}"/>
              </a:ext>
            </a:extLst>
          </p:cNvPr>
          <p:cNvSpPr>
            <a:spLocks noGrp="1"/>
          </p:cNvSpPr>
          <p:nvPr>
            <p:ph type="title"/>
          </p:nvPr>
        </p:nvSpPr>
        <p:spPr>
          <a:xfrm>
            <a:off x="149313" y="53975"/>
            <a:ext cx="8842248" cy="857250"/>
          </a:xfrm>
        </p:spPr>
        <p:txBody>
          <a:bodyPr/>
          <a:lstStyle/>
          <a:p>
            <a:r>
              <a:rPr lang="en-US"/>
              <a:t>What if We Choose Only Grass-Fed Beef?</a:t>
            </a:r>
          </a:p>
        </p:txBody>
      </p:sp>
      <p:pic>
        <p:nvPicPr>
          <p:cNvPr id="12" name="Content Placeholder 11" descr="Cows eating from trough">
            <a:extLst>
              <a:ext uri="{FF2B5EF4-FFF2-40B4-BE49-F238E27FC236}">
                <a16:creationId xmlns:a16="http://schemas.microsoft.com/office/drawing/2014/main" id="{8EE9DBFA-7BFA-4616-78BB-5BEC66B3C7F5}"/>
              </a:ext>
            </a:extLst>
          </p:cNvPr>
          <p:cNvPicPr>
            <a:picLocks noGrp="1" noChangeAspect="1"/>
          </p:cNvPicPr>
          <p:nvPr>
            <p:ph idx="13"/>
          </p:nvPr>
        </p:nvPicPr>
        <p:blipFill>
          <a:blip r:embed="rId3"/>
          <a:stretch>
            <a:fillRect/>
          </a:stretch>
        </p:blipFill>
        <p:spPr>
          <a:xfrm>
            <a:off x="149225" y="1435710"/>
            <a:ext cx="4379913" cy="2921367"/>
          </a:xfrm>
          <a:prstGeom prst="rect">
            <a:avLst/>
          </a:prstGeom>
        </p:spPr>
      </p:pic>
      <p:pic>
        <p:nvPicPr>
          <p:cNvPr id="13" name="Content Placeholder 12" descr="Cows in field">
            <a:extLst>
              <a:ext uri="{FF2B5EF4-FFF2-40B4-BE49-F238E27FC236}">
                <a16:creationId xmlns:a16="http://schemas.microsoft.com/office/drawing/2014/main" id="{03C9287C-BA8A-2F4C-A397-8960F9BB8F1D}"/>
              </a:ext>
            </a:extLst>
          </p:cNvPr>
          <p:cNvPicPr>
            <a:picLocks noGrp="1" noChangeAspect="1"/>
          </p:cNvPicPr>
          <p:nvPr>
            <p:ph idx="12"/>
          </p:nvPr>
        </p:nvPicPr>
        <p:blipFill>
          <a:blip r:embed="rId4">
            <a:extLst>
              <a:ext uri="{28A0092B-C50C-407E-A947-70E740481C1C}">
                <a14:useLocalDpi xmlns:a14="http://schemas.microsoft.com/office/drawing/2010/main"/>
              </a:ext>
            </a:extLst>
          </a:blip>
          <a:stretch>
            <a:fillRect/>
          </a:stretch>
        </p:blipFill>
        <p:spPr>
          <a:xfrm>
            <a:off x="4614863" y="1436833"/>
            <a:ext cx="4376737" cy="2920709"/>
          </a:xfrm>
          <a:prstGeom prst="rect">
            <a:avLst/>
          </a:prstGeom>
        </p:spPr>
      </p:pic>
      <p:sp>
        <p:nvSpPr>
          <p:cNvPr id="11" name="Content Placeholder 10">
            <a:extLst>
              <a:ext uri="{FF2B5EF4-FFF2-40B4-BE49-F238E27FC236}">
                <a16:creationId xmlns:a16="http://schemas.microsoft.com/office/drawing/2014/main" id="{F008F2E9-AE47-CBA8-1183-8B4CA46CA7CF}"/>
              </a:ext>
            </a:extLst>
          </p:cNvPr>
          <p:cNvSpPr>
            <a:spLocks noGrp="1"/>
          </p:cNvSpPr>
          <p:nvPr>
            <p:ph idx="17"/>
          </p:nvPr>
        </p:nvSpPr>
        <p:spPr/>
        <p:txBody>
          <a:bodyPr/>
          <a:lstStyle/>
          <a:p>
            <a:r>
              <a:rPr lang="en-US"/>
              <a:t>Image stock: Microsoft Stock Images.</a:t>
            </a:r>
          </a:p>
        </p:txBody>
      </p:sp>
      <p:sp>
        <p:nvSpPr>
          <p:cNvPr id="6" name="Slide Number Placeholder 5">
            <a:extLst>
              <a:ext uri="{FF2B5EF4-FFF2-40B4-BE49-F238E27FC236}">
                <a16:creationId xmlns:a16="http://schemas.microsoft.com/office/drawing/2014/main" id="{3243C852-823B-85C9-279F-6170E9DD0AA1}"/>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44</a:t>
            </a:fld>
            <a:endParaRPr lang="en-US"/>
          </a:p>
        </p:txBody>
      </p:sp>
    </p:spTree>
    <p:extLst>
      <p:ext uri="{BB962C8B-B14F-4D97-AF65-F5344CB8AC3E}">
        <p14:creationId xmlns:p14="http://schemas.microsoft.com/office/powerpoint/2010/main" val="2892266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4F6FB-DB42-687D-3469-6AAB9FA9B16C}"/>
              </a:ext>
            </a:extLst>
          </p:cNvPr>
          <p:cNvSpPr>
            <a:spLocks noGrp="1"/>
          </p:cNvSpPr>
          <p:nvPr>
            <p:ph type="title"/>
          </p:nvPr>
        </p:nvSpPr>
        <p:spPr/>
        <p:txBody>
          <a:bodyPr/>
          <a:lstStyle/>
          <a:p>
            <a:r>
              <a:rPr lang="en-US"/>
              <a:t>Global Agricultural Land Use</a:t>
            </a:r>
          </a:p>
        </p:txBody>
      </p:sp>
      <p:sp>
        <p:nvSpPr>
          <p:cNvPr id="35" name="Content Placeholder 34">
            <a:extLst>
              <a:ext uri="{FF2B5EF4-FFF2-40B4-BE49-F238E27FC236}">
                <a16:creationId xmlns:a16="http://schemas.microsoft.com/office/drawing/2014/main" id="{EDFDDA01-0E84-8FA6-5586-FA7AB7531A8C}"/>
              </a:ext>
            </a:extLst>
          </p:cNvPr>
          <p:cNvSpPr>
            <a:spLocks noGrp="1"/>
          </p:cNvSpPr>
          <p:nvPr>
            <p:ph idx="17"/>
          </p:nvPr>
        </p:nvSpPr>
        <p:spPr/>
        <p:txBody>
          <a:bodyPr/>
          <a:lstStyle/>
          <a:p>
            <a:r>
              <a:rPr lang="en-US"/>
              <a:t>Image sources: Photo is from Microsoft Stock Images; Pie chart was created by the Center for a Livable Future based on data from FAO and Poore, J., &amp; Nemecek, T. (2018). Reducing food’s environmental impacts through producers and consumers. </a:t>
            </a:r>
            <a:r>
              <a:rPr lang="en-US" i="1"/>
              <a:t>Science, 360</a:t>
            </a:r>
            <a:r>
              <a:rPr lang="en-US"/>
              <a:t>(6392), 987–992. </a:t>
            </a:r>
            <a:r>
              <a:rPr lang="en-US">
                <a:hlinkClick r:id="rId3"/>
              </a:rPr>
              <a:t>https://doi.org/10.1126/science.aaq0216</a:t>
            </a:r>
            <a:endParaRPr lang="en-US"/>
          </a:p>
        </p:txBody>
      </p:sp>
      <p:sp>
        <p:nvSpPr>
          <p:cNvPr id="6" name="Slide Number Placeholder 5">
            <a:extLst>
              <a:ext uri="{FF2B5EF4-FFF2-40B4-BE49-F238E27FC236}">
                <a16:creationId xmlns:a16="http://schemas.microsoft.com/office/drawing/2014/main" id="{CBEDD4A2-9508-5D80-6ED1-CB91AEB13FB5}"/>
              </a:ext>
            </a:extLst>
          </p:cNvPr>
          <p:cNvSpPr>
            <a:spLocks noGrp="1"/>
          </p:cNvSpPr>
          <p:nvPr>
            <p:ph type="sldNum" sz="quarter" idx="16"/>
          </p:nvPr>
        </p:nvSpPr>
        <p:spPr/>
        <p:txBody>
          <a:bodyPr/>
          <a:lstStyle/>
          <a:p>
            <a:fld id="{8ABDC324-684B-9C44-A484-D2B69E2467CF}" type="slidenum">
              <a:rPr lang="en-US" smtClean="0"/>
              <a:pPr/>
              <a:t>45</a:t>
            </a:fld>
            <a:endParaRPr lang="en-US"/>
          </a:p>
        </p:txBody>
      </p:sp>
      <p:pic>
        <p:nvPicPr>
          <p:cNvPr id="36" name="Content Placeholder 35">
            <a:extLst>
              <a:ext uri="{FF2B5EF4-FFF2-40B4-BE49-F238E27FC236}">
                <a16:creationId xmlns:a16="http://schemas.microsoft.com/office/drawing/2014/main" id="{67F4B478-5045-DFB7-55F9-A6068706D68D}"/>
              </a:ext>
              <a:ext uri="{C183D7F6-B498-43B3-948B-1728B52AA6E4}">
                <adec:decorative xmlns:adec="http://schemas.microsoft.com/office/drawing/2017/decorative" val="1"/>
              </a:ext>
            </a:extLst>
          </p:cNvPr>
          <p:cNvPicPr>
            <a:picLocks noGrp="1" noChangeAspect="1"/>
          </p:cNvPicPr>
          <p:nvPr>
            <p:ph idx="13"/>
          </p:nvPr>
        </p:nvPicPr>
        <p:blipFill>
          <a:blip r:embed="rId4"/>
          <a:stretch>
            <a:fillRect/>
          </a:stretch>
        </p:blipFill>
        <p:spPr>
          <a:xfrm>
            <a:off x="149225" y="1201738"/>
            <a:ext cx="5091323" cy="3390900"/>
          </a:xfrm>
          <a:prstGeom prst="rect">
            <a:avLst/>
          </a:prstGeom>
        </p:spPr>
      </p:pic>
      <p:pic>
        <p:nvPicPr>
          <p:cNvPr id="41" name="Content Placeholder 40" descr="Pie chart:&#10;Pasture and grazing, 68%&#10;Crops for people, 22%&#10;Crops for animals, 10%">
            <a:extLst>
              <a:ext uri="{FF2B5EF4-FFF2-40B4-BE49-F238E27FC236}">
                <a16:creationId xmlns:a16="http://schemas.microsoft.com/office/drawing/2014/main" id="{36626D11-7170-EA54-065D-AC110F2233C8}"/>
              </a:ext>
            </a:extLst>
          </p:cNvPr>
          <p:cNvPicPr>
            <a:picLocks noGrp="1" noChangeAspect="1"/>
          </p:cNvPicPr>
          <p:nvPr>
            <p:ph idx="12"/>
          </p:nvPr>
        </p:nvPicPr>
        <p:blipFill>
          <a:blip r:embed="rId5"/>
          <a:stretch>
            <a:fillRect/>
          </a:stretch>
        </p:blipFill>
        <p:spPr>
          <a:xfrm>
            <a:off x="5240548" y="1201738"/>
            <a:ext cx="3793210" cy="3390900"/>
          </a:xfrm>
        </p:spPr>
      </p:pic>
    </p:spTree>
    <p:extLst>
      <p:ext uri="{BB962C8B-B14F-4D97-AF65-F5344CB8AC3E}">
        <p14:creationId xmlns:p14="http://schemas.microsoft.com/office/powerpoint/2010/main" val="5977772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FD888-C367-1764-4E2E-C60C173D502F}"/>
              </a:ext>
            </a:extLst>
          </p:cNvPr>
          <p:cNvSpPr>
            <a:spLocks noGrp="1"/>
          </p:cNvSpPr>
          <p:nvPr>
            <p:ph type="title"/>
          </p:nvPr>
        </p:nvSpPr>
        <p:spPr>
          <a:xfrm>
            <a:off x="149313" y="53975"/>
            <a:ext cx="8842248" cy="857250"/>
          </a:xfrm>
        </p:spPr>
        <p:txBody>
          <a:bodyPr/>
          <a:lstStyle/>
          <a:p>
            <a:r>
              <a:rPr lang="en-US"/>
              <a:t>Dairy: The Complexities</a:t>
            </a:r>
          </a:p>
        </p:txBody>
      </p:sp>
      <p:sp>
        <p:nvSpPr>
          <p:cNvPr id="21" name="Text Placeholder 20">
            <a:extLst>
              <a:ext uri="{FF2B5EF4-FFF2-40B4-BE49-F238E27FC236}">
                <a16:creationId xmlns:a16="http://schemas.microsoft.com/office/drawing/2014/main" id="{E13D9ED2-69DB-A0FF-804E-D59DAAC0FEC5}"/>
              </a:ext>
            </a:extLst>
          </p:cNvPr>
          <p:cNvSpPr>
            <a:spLocks noGrp="1"/>
          </p:cNvSpPr>
          <p:nvPr>
            <p:ph type="body" sz="quarter" idx="17"/>
          </p:nvPr>
        </p:nvSpPr>
        <p:spPr>
          <a:xfrm>
            <a:off x="149225" y="1200150"/>
            <a:ext cx="4803894" cy="450850"/>
          </a:xfrm>
        </p:spPr>
        <p:txBody>
          <a:bodyPr/>
          <a:lstStyle/>
          <a:p>
            <a:r>
              <a:rPr lang="en-US"/>
              <a:t>Nutrition</a:t>
            </a:r>
          </a:p>
        </p:txBody>
      </p:sp>
      <p:sp>
        <p:nvSpPr>
          <p:cNvPr id="20" name="Content Placeholder 19">
            <a:extLst>
              <a:ext uri="{FF2B5EF4-FFF2-40B4-BE49-F238E27FC236}">
                <a16:creationId xmlns:a16="http://schemas.microsoft.com/office/drawing/2014/main" id="{336FB3C7-D8F6-5E66-6376-26F27C057DE2}"/>
              </a:ext>
            </a:extLst>
          </p:cNvPr>
          <p:cNvSpPr>
            <a:spLocks noGrp="1"/>
          </p:cNvSpPr>
          <p:nvPr>
            <p:ph idx="13"/>
          </p:nvPr>
        </p:nvSpPr>
        <p:spPr>
          <a:xfrm>
            <a:off x="149226" y="1728788"/>
            <a:ext cx="4802154" cy="2860675"/>
          </a:xfrm>
        </p:spPr>
        <p:txBody>
          <a:bodyPr/>
          <a:lstStyle/>
          <a:p>
            <a:r>
              <a:rPr lang="en-US"/>
              <a:t>Source of affordable micronutrients</a:t>
            </a:r>
          </a:p>
          <a:p>
            <a:pPr lvl="1"/>
            <a:r>
              <a:rPr lang="en-US"/>
              <a:t>Calcium, magnesium, phosphorus, iodine, zinc</a:t>
            </a:r>
          </a:p>
          <a:p>
            <a:pPr>
              <a:spcBef>
                <a:spcPts val="1800"/>
              </a:spcBef>
            </a:pPr>
            <a:r>
              <a:rPr lang="en-US"/>
              <a:t>Associated with growth and cognition for children</a:t>
            </a:r>
          </a:p>
          <a:p>
            <a:pPr>
              <a:spcBef>
                <a:spcPts val="1800"/>
              </a:spcBef>
            </a:pPr>
            <a:r>
              <a:rPr lang="en-US"/>
              <a:t>Favorable evidence of protection against serious heart disease and all cause mortality</a:t>
            </a:r>
          </a:p>
          <a:p>
            <a:pPr>
              <a:spcBef>
                <a:spcPts val="1800"/>
              </a:spcBef>
            </a:pPr>
            <a:r>
              <a:rPr lang="en-US"/>
              <a:t>Plant-based milks vary by source</a:t>
            </a:r>
          </a:p>
          <a:p>
            <a:pPr>
              <a:spcBef>
                <a:spcPts val="1800"/>
              </a:spcBef>
            </a:pPr>
            <a:r>
              <a:rPr lang="en-US"/>
              <a:t>Form matters	</a:t>
            </a:r>
          </a:p>
        </p:txBody>
      </p:sp>
      <p:sp>
        <p:nvSpPr>
          <p:cNvPr id="22" name="Text Placeholder 21">
            <a:extLst>
              <a:ext uri="{FF2B5EF4-FFF2-40B4-BE49-F238E27FC236}">
                <a16:creationId xmlns:a16="http://schemas.microsoft.com/office/drawing/2014/main" id="{4F992A38-F97E-7F02-EC4A-D09D4CC37BD8}"/>
              </a:ext>
            </a:extLst>
          </p:cNvPr>
          <p:cNvSpPr>
            <a:spLocks noGrp="1"/>
          </p:cNvSpPr>
          <p:nvPr>
            <p:ph type="body" sz="quarter" idx="18"/>
          </p:nvPr>
        </p:nvSpPr>
        <p:spPr>
          <a:xfrm>
            <a:off x="5058383" y="1201738"/>
            <a:ext cx="3933217" cy="450850"/>
          </a:xfrm>
        </p:spPr>
        <p:txBody>
          <a:bodyPr/>
          <a:lstStyle/>
          <a:p>
            <a:r>
              <a:rPr lang="en-US"/>
              <a:t>Environment</a:t>
            </a:r>
          </a:p>
        </p:txBody>
      </p:sp>
      <p:sp>
        <p:nvSpPr>
          <p:cNvPr id="19" name="Content Placeholder 18">
            <a:extLst>
              <a:ext uri="{FF2B5EF4-FFF2-40B4-BE49-F238E27FC236}">
                <a16:creationId xmlns:a16="http://schemas.microsoft.com/office/drawing/2014/main" id="{FE1FB6B4-07E8-5A5E-2A9A-46E8FB19A068}"/>
              </a:ext>
            </a:extLst>
          </p:cNvPr>
          <p:cNvSpPr>
            <a:spLocks noGrp="1"/>
          </p:cNvSpPr>
          <p:nvPr>
            <p:ph idx="12"/>
          </p:nvPr>
        </p:nvSpPr>
        <p:spPr>
          <a:xfrm>
            <a:off x="5058383" y="1728788"/>
            <a:ext cx="3933217" cy="2859087"/>
          </a:xfrm>
        </p:spPr>
        <p:txBody>
          <a:bodyPr>
            <a:normAutofit lnSpcReduction="10000"/>
          </a:bodyPr>
          <a:lstStyle/>
          <a:p>
            <a:r>
              <a:rPr lang="en-US"/>
              <a:t>Generally, more greenhouse gas emissions (GHGe) per liter and water-intensive than dairy alternatives</a:t>
            </a:r>
          </a:p>
          <a:p>
            <a:r>
              <a:rPr lang="en-US"/>
              <a:t>Products using large quantities of milk per serving have greater environmental impacts</a:t>
            </a:r>
          </a:p>
          <a:p>
            <a:r>
              <a:rPr lang="en-US"/>
              <a:t>Most impact from animal feed production and farm activities, including solid waste disposal</a:t>
            </a:r>
          </a:p>
          <a:p>
            <a:endParaRPr lang="en-US"/>
          </a:p>
        </p:txBody>
      </p:sp>
      <p:sp>
        <p:nvSpPr>
          <p:cNvPr id="51" name="Content Placeholder 50">
            <a:extLst>
              <a:ext uri="{FF2B5EF4-FFF2-40B4-BE49-F238E27FC236}">
                <a16:creationId xmlns:a16="http://schemas.microsoft.com/office/drawing/2014/main" id="{42AE856B-FAC3-FD73-FB54-858C925988E2}"/>
              </a:ext>
            </a:extLst>
          </p:cNvPr>
          <p:cNvSpPr>
            <a:spLocks noGrp="1"/>
          </p:cNvSpPr>
          <p:nvPr>
            <p:ph idx="20"/>
          </p:nvPr>
        </p:nvSpPr>
        <p:spPr>
          <a:xfrm>
            <a:off x="149312" y="4792204"/>
            <a:ext cx="8276231" cy="274638"/>
          </a:xfrm>
        </p:spPr>
        <p:txBody>
          <a:bodyPr>
            <a:noAutofit/>
          </a:bodyPr>
          <a:lstStyle/>
          <a:p>
            <a:pPr lvl="0">
              <a:buClrTx/>
              <a:buSzTx/>
              <a:defRPr/>
            </a:pPr>
            <a:r>
              <a:rPr lang="en-US" sz="600"/>
              <a:t>Sources: Smedman, A., Månsson, H. L., Drewnowski, A., &amp; Edman, A.-K. M. (2010). Nutrient density of beverages in relation to climate impact. </a:t>
            </a:r>
            <a:r>
              <a:rPr lang="en-US" sz="600" i="1"/>
              <a:t>Food &amp; Nutrition Research</a:t>
            </a:r>
            <a:r>
              <a:rPr lang="en-US" sz="600"/>
              <a:t>, </a:t>
            </a:r>
            <a:r>
              <a:rPr lang="en-US" sz="600" i="1"/>
              <a:t>54</a:t>
            </a:r>
            <a:r>
              <a:rPr lang="en-US" sz="600"/>
              <a:t>(5170). </a:t>
            </a:r>
            <a:r>
              <a:rPr lang="en-US" sz="600">
                <a:hlinkClick r:id="rId3"/>
              </a:rPr>
              <a:t>https://doi.org/10.3402/fnr.v54i0.5170</a:t>
            </a:r>
            <a:r>
              <a:rPr lang="en-US" sz="600"/>
              <a:t>; Drewnowski, A., Rehm, C. D., Martin, A., Verger, E. O., Voinnesson, M., &amp; Imbert, P. (2015). Energy and nutrient density of foods in relation to their carbon footprint. </a:t>
            </a:r>
            <a:r>
              <a:rPr lang="en-US" sz="600" i="1"/>
              <a:t>The American Journal of Clinical Nutrition</a:t>
            </a:r>
            <a:r>
              <a:rPr lang="en-US" sz="600"/>
              <a:t>, </a:t>
            </a:r>
            <a:r>
              <a:rPr lang="en-US" sz="600" i="1"/>
              <a:t>101</a:t>
            </a:r>
            <a:r>
              <a:rPr lang="en-US" sz="600"/>
              <a:t>(1), 184–191. </a:t>
            </a:r>
            <a:r>
              <a:rPr lang="en-US" sz="600">
                <a:hlinkClick r:id="rId4"/>
              </a:rPr>
              <a:t>https://doi.org/10.3945/ajcn.114.092486</a:t>
            </a:r>
            <a:r>
              <a:rPr lang="en-US" sz="600"/>
              <a:t>; Johnson, A. J., Stevenson, J., Pettit, J., Jasthi, B., Byhre, T., &amp; Harnack, L. (2025). Assessing the nutrient content of plant-based milk alternative products available in the United States. </a:t>
            </a:r>
            <a:r>
              <a:rPr lang="en-US" sz="600" i="1"/>
              <a:t>Journal of the Academy of Nutrition and Dietetics</a:t>
            </a:r>
            <a:r>
              <a:rPr lang="en-US" sz="600"/>
              <a:t>, </a:t>
            </a:r>
            <a:r>
              <a:rPr lang="en-US" sz="600" i="1"/>
              <a:t>125</a:t>
            </a:r>
            <a:r>
              <a:rPr lang="en-US" sz="600"/>
              <a:t>(4), 515–527. </a:t>
            </a:r>
            <a:r>
              <a:rPr lang="en-US" sz="600">
                <a:hlinkClick r:id="rId5"/>
              </a:rPr>
              <a:t>https://doi.org/10.1016/j.jand.2024.06.003</a:t>
            </a:r>
            <a:endParaRPr lang="en-US" sz="600"/>
          </a:p>
        </p:txBody>
      </p:sp>
      <p:sp>
        <p:nvSpPr>
          <p:cNvPr id="6" name="Slide Number Placeholder 5">
            <a:extLst>
              <a:ext uri="{FF2B5EF4-FFF2-40B4-BE49-F238E27FC236}">
                <a16:creationId xmlns:a16="http://schemas.microsoft.com/office/drawing/2014/main" id="{5F8CE808-D731-A429-572C-182012C3E784}"/>
              </a:ext>
            </a:extLst>
          </p:cNvPr>
          <p:cNvSpPr>
            <a:spLocks noGrp="1"/>
          </p:cNvSpPr>
          <p:nvPr>
            <p:ph type="sldNum" sz="quarter" idx="19"/>
          </p:nvPr>
        </p:nvSpPr>
        <p:spPr>
          <a:xfrm>
            <a:off x="8342334" y="4809744"/>
            <a:ext cx="649266" cy="274637"/>
          </a:xfrm>
        </p:spPr>
        <p:txBody>
          <a:bodyPr/>
          <a:lstStyle/>
          <a:p>
            <a:fld id="{8ABDC324-684B-9C44-A484-D2B69E2467CF}" type="slidenum">
              <a:rPr lang="en-US" smtClean="0"/>
              <a:pPr/>
              <a:t>46</a:t>
            </a:fld>
            <a:endParaRPr lang="en-US"/>
          </a:p>
        </p:txBody>
      </p:sp>
    </p:spTree>
    <p:extLst>
      <p:ext uri="{BB962C8B-B14F-4D97-AF65-F5344CB8AC3E}">
        <p14:creationId xmlns:p14="http://schemas.microsoft.com/office/powerpoint/2010/main" val="7922612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786074D6-599D-98C2-1DAE-DD9625A074FC}"/>
              </a:ext>
            </a:extLst>
          </p:cNvPr>
          <p:cNvSpPr>
            <a:spLocks noGrp="1"/>
          </p:cNvSpPr>
          <p:nvPr>
            <p:ph type="title"/>
          </p:nvPr>
        </p:nvSpPr>
        <p:spPr>
          <a:xfrm>
            <a:off x="146304" y="66526"/>
            <a:ext cx="2739771" cy="1243172"/>
          </a:xfrm>
        </p:spPr>
        <p:txBody>
          <a:bodyPr/>
          <a:lstStyle/>
          <a:p>
            <a:r>
              <a:rPr lang="en-US"/>
              <a:t>Greenhouse Gas Emissions Associated with Dairy and Plant-Based Milk</a:t>
            </a:r>
          </a:p>
        </p:txBody>
      </p:sp>
      <p:pic>
        <p:nvPicPr>
          <p:cNvPr id="28" name="Content Placeholder 27" descr="Figure 3, Greenhouse gas emissions (kg CO2e/L milk) associated with dairy and plant-based milks. Points represent single studies with a horizontal line at the median for each milk type. In cases where a single study reported multiple estimates (e.g., refrigerated and shelf stable; conventional and organic) for a given milk type, we averaged them to avoid over-representing results from those studies.">
            <a:extLst>
              <a:ext uri="{FF2B5EF4-FFF2-40B4-BE49-F238E27FC236}">
                <a16:creationId xmlns:a16="http://schemas.microsoft.com/office/drawing/2014/main" id="{A1DCF4B6-6AA4-09D4-41C6-F531E011F2DF}"/>
              </a:ext>
            </a:extLst>
          </p:cNvPr>
          <p:cNvPicPr>
            <a:picLocks noGrp="1" noChangeAspect="1"/>
          </p:cNvPicPr>
          <p:nvPr>
            <p:ph idx="19"/>
          </p:nvPr>
        </p:nvPicPr>
        <p:blipFill>
          <a:blip r:embed="rId3"/>
          <a:stretch>
            <a:fillRect/>
          </a:stretch>
        </p:blipFill>
        <p:spPr>
          <a:xfrm>
            <a:off x="3992847" y="133350"/>
            <a:ext cx="4163444" cy="4452938"/>
          </a:xfrm>
        </p:spPr>
      </p:pic>
      <mc:AlternateContent xmlns:mc="http://schemas.openxmlformats.org/markup-compatibility/2006" xmlns:a14="http://schemas.microsoft.com/office/drawing/2010/main">
        <mc:Choice Requires="a14">
          <p:sp>
            <p:nvSpPr>
              <p:cNvPr id="18" name="Content Placeholder 17">
                <a:extLst>
                  <a:ext uri="{FF2B5EF4-FFF2-40B4-BE49-F238E27FC236}">
                    <a16:creationId xmlns:a16="http://schemas.microsoft.com/office/drawing/2014/main" id="{4BF45726-0F6F-0E82-0D92-AF7512003094}"/>
                  </a:ext>
                </a:extLst>
              </p:cNvPr>
              <p:cNvSpPr>
                <a:spLocks noGrp="1"/>
              </p:cNvSpPr>
              <p:nvPr>
                <p:ph idx="12"/>
              </p:nvPr>
            </p:nvSpPr>
            <p:spPr>
              <a:xfrm>
                <a:off x="3158066" y="4792204"/>
                <a:ext cx="5267477" cy="274637"/>
              </a:xfrm>
            </p:spPr>
            <p:txBody>
              <a:bodyPr>
                <a:noAutofit/>
              </a:bodyPr>
              <a:lstStyle/>
              <a:p>
                <a:r>
                  <a:rPr lang="en-US" sz="700"/>
                  <a:t>Source: Ramsing, R., Santo, R., Kim, B. F., Altema-Johnson, D., Wooden, A., Chang, K. B., Semba, R. D., &amp; Love, D. C. (2023). </a:t>
                </a:r>
                <a:r>
                  <a:rPr lang="en-US" sz="700" i="1"/>
                  <a:t>Figure 3.</a:t>
                </a:r>
                <a:r>
                  <a:rPr lang="en-US" sz="700"/>
                  <a:t> </a:t>
                </a:r>
                <a:r>
                  <a:rPr lang="en-US" sz="700" i="1"/>
                  <a:t>Greenhouse gas emissions (kg </a:t>
                </a:r>
                <a14:m>
                  <m:oMath xmlns:m="http://schemas.openxmlformats.org/officeDocument/2006/math">
                    <m:sSub>
                      <m:sSubPr>
                        <m:ctrlPr>
                          <a:rPr lang="en-US" sz="700" i="1">
                            <a:latin typeface="Cambria Math" panose="02040503050406030204" pitchFamily="18" charset="0"/>
                          </a:rPr>
                        </m:ctrlPr>
                      </m:sSubPr>
                      <m:e>
                        <m:r>
                          <m:rPr>
                            <m:nor/>
                          </m:rPr>
                          <a:rPr lang="en-US" sz="700" i="1"/>
                          <m:t>CO</m:t>
                        </m:r>
                      </m:e>
                      <m:sub>
                        <m:r>
                          <a:rPr lang="en-US" sz="700" i="1">
                            <a:latin typeface="Cambria Math" panose="02040503050406030204" pitchFamily="18" charset="0"/>
                          </a:rPr>
                          <m:t>2</m:t>
                        </m:r>
                      </m:sub>
                    </m:sSub>
                  </m:oMath>
                </a14:m>
                <a:r>
                  <a:rPr lang="en-US" sz="700" i="1"/>
                  <a:t>e/L milk) associated with dairy and plant-based milks</a:t>
                </a:r>
                <a:r>
                  <a:rPr lang="en-US" sz="700"/>
                  <a:t> [Chart]. Dairy and plant-based milks: implications for nutrition and planetary health. </a:t>
                </a:r>
                <a:r>
                  <a:rPr lang="en-US" sz="700" i="1"/>
                  <a:t>Current Environmental Health Reports</a:t>
                </a:r>
                <a:r>
                  <a:rPr lang="en-US" sz="700"/>
                  <a:t>, </a:t>
                </a:r>
                <a:r>
                  <a:rPr lang="en-US" sz="700" i="1"/>
                  <a:t>10</a:t>
                </a:r>
                <a:r>
                  <a:rPr lang="en-US" sz="700"/>
                  <a:t>(3), 291–302. </a:t>
                </a:r>
                <a:r>
                  <a:rPr lang="en-US" sz="700">
                    <a:hlinkClick r:id="rId4"/>
                  </a:rPr>
                  <a:t>https://doi.org/10.1007/s40572-023-00400-z</a:t>
                </a:r>
                <a:endParaRPr lang="en-US" sz="700"/>
              </a:p>
            </p:txBody>
          </p:sp>
        </mc:Choice>
        <mc:Fallback xmlns="">
          <p:sp>
            <p:nvSpPr>
              <p:cNvPr id="18" name="Content Placeholder 17">
                <a:extLst>
                  <a:ext uri="{FF2B5EF4-FFF2-40B4-BE49-F238E27FC236}">
                    <a16:creationId xmlns:a16="http://schemas.microsoft.com/office/drawing/2014/main" id="{4BF45726-0F6F-0E82-0D92-AF7512003094}"/>
                  </a:ext>
                </a:extLst>
              </p:cNvPr>
              <p:cNvSpPr>
                <a:spLocks noGrp="1" noRot="1" noChangeAspect="1" noMove="1" noResize="1" noEditPoints="1" noAdjustHandles="1" noChangeArrowheads="1" noChangeShapeType="1" noTextEdit="1"/>
              </p:cNvSpPr>
              <p:nvPr>
                <p:ph idx="12"/>
              </p:nvPr>
            </p:nvSpPr>
            <p:spPr>
              <a:xfrm>
                <a:off x="3158066" y="4792204"/>
                <a:ext cx="5267477" cy="274637"/>
              </a:xfrm>
              <a:blipFill>
                <a:blip r:embed="rId5"/>
                <a:stretch>
                  <a:fillRect l="-1042" t="-26667" r="-347" b="-22222"/>
                </a:stretch>
              </a:blipFill>
            </p:spPr>
            <p:txBody>
              <a:bodyPr/>
              <a:lstStyle/>
              <a:p>
                <a:r>
                  <a:rPr lang="en-US">
                    <a:noFill/>
                  </a:rPr>
                  <a:t> </a:t>
                </a:r>
              </a:p>
            </p:txBody>
          </p:sp>
        </mc:Fallback>
      </mc:AlternateContent>
      <p:sp>
        <p:nvSpPr>
          <p:cNvPr id="8" name="Slide Number Placeholder 7">
            <a:extLst>
              <a:ext uri="{FF2B5EF4-FFF2-40B4-BE49-F238E27FC236}">
                <a16:creationId xmlns:a16="http://schemas.microsoft.com/office/drawing/2014/main" id="{5FAD6EBA-6130-E7A5-16AC-492CADF57A19}"/>
              </a:ext>
            </a:extLst>
          </p:cNvPr>
          <p:cNvSpPr>
            <a:spLocks noGrp="1"/>
          </p:cNvSpPr>
          <p:nvPr>
            <p:ph type="sldNum" sz="quarter" idx="10"/>
          </p:nvPr>
        </p:nvSpPr>
        <p:spPr>
          <a:xfrm>
            <a:off x="8342334" y="4809744"/>
            <a:ext cx="649266" cy="274637"/>
          </a:xfrm>
        </p:spPr>
        <p:txBody>
          <a:bodyPr/>
          <a:lstStyle/>
          <a:p>
            <a:fld id="{8ABDC324-684B-9C44-A484-D2B69E2467CF}" type="slidenum">
              <a:rPr lang="en-US" smtClean="0"/>
              <a:pPr/>
              <a:t>47</a:t>
            </a:fld>
            <a:endParaRPr lang="en-US"/>
          </a:p>
        </p:txBody>
      </p:sp>
    </p:spTree>
    <p:extLst>
      <p:ext uri="{BB962C8B-B14F-4D97-AF65-F5344CB8AC3E}">
        <p14:creationId xmlns:p14="http://schemas.microsoft.com/office/powerpoint/2010/main" val="36532673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4E91FA9-53C1-4B7A-35C7-488A869061E2}"/>
              </a:ext>
            </a:extLst>
          </p:cNvPr>
          <p:cNvSpPr>
            <a:spLocks noGrp="1"/>
          </p:cNvSpPr>
          <p:nvPr>
            <p:ph type="title"/>
          </p:nvPr>
        </p:nvSpPr>
        <p:spPr/>
        <p:txBody>
          <a:bodyPr/>
          <a:lstStyle/>
          <a:p>
            <a:r>
              <a:rPr lang="en-US"/>
              <a:t>Comparison of Global Warming Potential (GWP) Values for Dairy and Dairy Substitutes</a:t>
            </a:r>
          </a:p>
        </p:txBody>
      </p:sp>
      <p:sp>
        <p:nvSpPr>
          <p:cNvPr id="8" name="Text Placeholder 7">
            <a:extLst>
              <a:ext uri="{FF2B5EF4-FFF2-40B4-BE49-F238E27FC236}">
                <a16:creationId xmlns:a16="http://schemas.microsoft.com/office/drawing/2014/main" id="{D54818E5-301B-8CB3-55CC-692A733F147C}"/>
              </a:ext>
            </a:extLst>
          </p:cNvPr>
          <p:cNvSpPr>
            <a:spLocks noGrp="1"/>
          </p:cNvSpPr>
          <p:nvPr>
            <p:ph type="body" sz="quarter" idx="14"/>
          </p:nvPr>
        </p:nvSpPr>
        <p:spPr/>
        <p:txBody>
          <a:bodyPr/>
          <a:lstStyle/>
          <a:p>
            <a:endParaRPr lang="en-US"/>
          </a:p>
        </p:txBody>
      </p:sp>
      <p:sp>
        <p:nvSpPr>
          <p:cNvPr id="7" name="Content Placeholder 6">
            <a:extLst>
              <a:ext uri="{FF2B5EF4-FFF2-40B4-BE49-F238E27FC236}">
                <a16:creationId xmlns:a16="http://schemas.microsoft.com/office/drawing/2014/main" id="{0CC74FBA-36F1-00F8-804B-1AF6F6F20779}"/>
              </a:ext>
            </a:extLst>
          </p:cNvPr>
          <p:cNvSpPr>
            <a:spLocks noGrp="1"/>
          </p:cNvSpPr>
          <p:nvPr>
            <p:ph idx="12"/>
          </p:nvPr>
        </p:nvSpPr>
        <p:spPr>
          <a:xfrm>
            <a:off x="3158066" y="4792204"/>
            <a:ext cx="5591363" cy="274637"/>
          </a:xfrm>
        </p:spPr>
        <p:txBody>
          <a:bodyPr>
            <a:noAutofit/>
          </a:bodyPr>
          <a:lstStyle/>
          <a:p>
            <a:r>
              <a:rPr lang="en-US" sz="700"/>
              <a:t>Sources: Shalant, J. (2017). To shrink your carbon footprint, ease up on the dairy. National Resource Defense Council. </a:t>
            </a:r>
            <a:r>
              <a:rPr lang="en-US" sz="700">
                <a:hlinkClick r:id="rId3"/>
              </a:rPr>
              <a:t>https://www.nrdc.org/stories/shrink-your-carbon-footprint-ease-dairy</a:t>
            </a:r>
            <a:r>
              <a:rPr lang="en-US" sz="700"/>
              <a:t>; NRDC. (2017). Less beef, less carbon: Americans shrink their diet-related carbon footprint by 10 percent between 2005 and 2014 (Nos. 16-11-B; Issue Paper). National Resource Defense Council. </a:t>
            </a:r>
            <a:r>
              <a:rPr lang="en-US" sz="700">
                <a:hlinkClick r:id="rId4"/>
              </a:rPr>
              <a:t>https://www.nrdc.org/sites/default/files/less-beef-less-carbon-ip.pdf;</a:t>
            </a:r>
            <a:r>
              <a:rPr lang="en-US" sz="700"/>
              <a:t> Graph adapted by the Center for a Livable Future from </a:t>
            </a:r>
            <a:r>
              <a:rPr lang="en-US" sz="700" i="1"/>
              <a:t>Figure 9. Comparisons of synthesized GWP values for dairy and dairy substitutes </a:t>
            </a:r>
            <a:r>
              <a:rPr lang="en-US" sz="700"/>
              <a:t>[Chart]. Clune, S., Crossin, E., and Verghese, K. (2017). Systematic review of greenhouse gas emissions for different fresh food categories. Journal of Cleaner Production, 140, 2, 766–783. </a:t>
            </a:r>
            <a:r>
              <a:rPr lang="en-US" sz="700">
                <a:hlinkClick r:id="rId5"/>
              </a:rPr>
              <a:t>https://doi.org/10.1016/j.jclepro.2016.04.082</a:t>
            </a:r>
            <a:endParaRPr lang="en-US" sz="700"/>
          </a:p>
        </p:txBody>
      </p:sp>
      <p:sp>
        <p:nvSpPr>
          <p:cNvPr id="5" name="Slide Number Placeholder 4">
            <a:extLst>
              <a:ext uri="{FF2B5EF4-FFF2-40B4-BE49-F238E27FC236}">
                <a16:creationId xmlns:a16="http://schemas.microsoft.com/office/drawing/2014/main" id="{3A968E3D-5B63-4877-EC34-97E6A5A04042}"/>
              </a:ext>
            </a:extLst>
          </p:cNvPr>
          <p:cNvSpPr>
            <a:spLocks noGrp="1"/>
          </p:cNvSpPr>
          <p:nvPr>
            <p:ph type="sldNum" sz="quarter" idx="10"/>
          </p:nvPr>
        </p:nvSpPr>
        <p:spPr/>
        <p:txBody>
          <a:bodyPr/>
          <a:lstStyle/>
          <a:p>
            <a:fld id="{8ABDC324-684B-9C44-A484-D2B69E2467CF}" type="slidenum">
              <a:rPr lang="en-US" smtClean="0"/>
              <a:pPr/>
              <a:t>48</a:t>
            </a:fld>
            <a:endParaRPr lang="en-US"/>
          </a:p>
        </p:txBody>
      </p:sp>
      <p:pic>
        <p:nvPicPr>
          <p:cNvPr id="10" name="Content Placeholder 11" descr="Fig. 5. Summary of GWP values (kg CO2-eq/kg produce or bone free meat) across broad food categories.">
            <a:extLst>
              <a:ext uri="{FF2B5EF4-FFF2-40B4-BE49-F238E27FC236}">
                <a16:creationId xmlns:a16="http://schemas.microsoft.com/office/drawing/2014/main" id="{B90BF5EE-045D-4B46-0E3A-8EB7DB7DCC7A}"/>
              </a:ext>
            </a:extLst>
          </p:cNvPr>
          <p:cNvPicPr>
            <a:picLocks noGrp="1" noChangeAspect="1"/>
          </p:cNvPicPr>
          <p:nvPr>
            <p:ph idx="19"/>
          </p:nvPr>
        </p:nvPicPr>
        <p:blipFill>
          <a:blip r:embed="rId6"/>
          <a:stretch>
            <a:fillRect/>
          </a:stretch>
        </p:blipFill>
        <p:spPr>
          <a:xfrm>
            <a:off x="3157538" y="493993"/>
            <a:ext cx="5834062" cy="3731651"/>
          </a:xfrm>
        </p:spPr>
      </p:pic>
    </p:spTree>
    <p:extLst>
      <p:ext uri="{BB962C8B-B14F-4D97-AF65-F5344CB8AC3E}">
        <p14:creationId xmlns:p14="http://schemas.microsoft.com/office/powerpoint/2010/main" val="11716703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4CEA8-04DE-7F77-2300-6C0E26F29732}"/>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F1077E77-85DD-BC94-6EDA-17F29E7F1E88}"/>
              </a:ext>
            </a:extLst>
          </p:cNvPr>
          <p:cNvSpPr>
            <a:spLocks noGrp="1"/>
          </p:cNvSpPr>
          <p:nvPr>
            <p:ph type="title"/>
          </p:nvPr>
        </p:nvSpPr>
        <p:spPr/>
        <p:txBody>
          <a:bodyPr/>
          <a:lstStyle/>
          <a:p>
            <a:r>
              <a:rPr lang="en-US"/>
              <a:t>What Can High-Income Countries Do to Make Diets More Sustainable and Aligned With the Planetary Health Diet?—2</a:t>
            </a:r>
          </a:p>
        </p:txBody>
      </p:sp>
      <p:sp>
        <p:nvSpPr>
          <p:cNvPr id="23" name="Text Placeholder 22">
            <a:extLst>
              <a:ext uri="{FF2B5EF4-FFF2-40B4-BE49-F238E27FC236}">
                <a16:creationId xmlns:a16="http://schemas.microsoft.com/office/drawing/2014/main" id="{A8B20659-2BEF-E2B3-D7C5-0A5F08FAC639}"/>
              </a:ext>
            </a:extLst>
          </p:cNvPr>
          <p:cNvSpPr>
            <a:spLocks noGrp="1"/>
          </p:cNvSpPr>
          <p:nvPr>
            <p:ph type="body" sz="quarter" idx="17"/>
          </p:nvPr>
        </p:nvSpPr>
        <p:spPr>
          <a:xfrm>
            <a:off x="1262687" y="1670034"/>
            <a:ext cx="797654" cy="672124"/>
          </a:xfrm>
          <a:prstGeom prst="ellipse">
            <a:avLst/>
          </a:prstGeom>
          <a:solidFill>
            <a:schemeClr val="bg1">
              <a:lumMod val="75000"/>
              <a:alpha val="20000"/>
            </a:schemeClr>
          </a:solidFill>
        </p:spPr>
        <p:txBody>
          <a:bodyPr anchor="ctr"/>
          <a:lstStyle/>
          <a:p>
            <a:pPr>
              <a:spcBef>
                <a:spcPts val="0"/>
              </a:spcBef>
            </a:pPr>
            <a:r>
              <a:rPr lang="en-US" sz="4800" b="1">
                <a:solidFill>
                  <a:schemeClr val="bg1">
                    <a:lumMod val="75000"/>
                  </a:schemeClr>
                </a:solidFill>
              </a:rPr>
              <a:t>1</a:t>
            </a:r>
          </a:p>
        </p:txBody>
      </p:sp>
      <p:sp>
        <p:nvSpPr>
          <p:cNvPr id="22" name="Content Placeholder 21">
            <a:extLst>
              <a:ext uri="{FF2B5EF4-FFF2-40B4-BE49-F238E27FC236}">
                <a16:creationId xmlns:a16="http://schemas.microsoft.com/office/drawing/2014/main" id="{21057327-6D10-2A12-1456-C5D517F34FB1}"/>
              </a:ext>
            </a:extLst>
          </p:cNvPr>
          <p:cNvSpPr>
            <a:spLocks noGrp="1"/>
          </p:cNvSpPr>
          <p:nvPr>
            <p:ph idx="13"/>
          </p:nvPr>
        </p:nvSpPr>
        <p:spPr>
          <a:xfrm>
            <a:off x="1262688" y="1651649"/>
            <a:ext cx="2834640" cy="2329203"/>
          </a:xfrm>
          <a:ln>
            <a:solidFill>
              <a:schemeClr val="accent2"/>
            </a:solidFill>
          </a:ln>
        </p:spPr>
        <p:txBody>
          <a:bodyPr anchor="ctr"/>
          <a:lstStyle/>
          <a:p>
            <a:pPr marL="0" indent="0" algn="ctr">
              <a:buNone/>
            </a:pPr>
            <a:endParaRPr lang="en-US" sz="2000">
              <a:solidFill>
                <a:schemeClr val="bg1">
                  <a:lumMod val="75000"/>
                </a:schemeClr>
              </a:solidFill>
            </a:endParaRPr>
          </a:p>
          <a:p>
            <a:pPr marL="0" indent="0" algn="ctr">
              <a:buNone/>
            </a:pPr>
            <a:r>
              <a:rPr lang="en-US" sz="2000">
                <a:solidFill>
                  <a:schemeClr val="bg1">
                    <a:lumMod val="75000"/>
                  </a:schemeClr>
                </a:solidFill>
              </a:rPr>
              <a:t>Eat less meat </a:t>
            </a:r>
            <a:br>
              <a:rPr lang="en-US" sz="2000">
                <a:solidFill>
                  <a:schemeClr val="bg1">
                    <a:lumMod val="75000"/>
                  </a:schemeClr>
                </a:solidFill>
              </a:rPr>
            </a:br>
            <a:r>
              <a:rPr lang="en-US" sz="2000">
                <a:solidFill>
                  <a:schemeClr val="bg1">
                    <a:lumMod val="75000"/>
                  </a:schemeClr>
                </a:solidFill>
              </a:rPr>
              <a:t>and dairy </a:t>
            </a:r>
            <a:br>
              <a:rPr lang="en-US" sz="2000">
                <a:solidFill>
                  <a:schemeClr val="bg1">
                    <a:lumMod val="75000"/>
                  </a:schemeClr>
                </a:solidFill>
              </a:rPr>
            </a:br>
            <a:r>
              <a:rPr lang="en-US" sz="2000">
                <a:solidFill>
                  <a:schemeClr val="bg1">
                    <a:lumMod val="75000"/>
                  </a:schemeClr>
                </a:solidFill>
              </a:rPr>
              <a:t>(for most)</a:t>
            </a:r>
            <a:endParaRPr lang="en-US" sz="2000" b="1">
              <a:solidFill>
                <a:schemeClr val="bg1">
                  <a:lumMod val="75000"/>
                </a:schemeClr>
              </a:solidFill>
            </a:endParaRPr>
          </a:p>
        </p:txBody>
      </p:sp>
      <p:sp>
        <p:nvSpPr>
          <p:cNvPr id="26" name="Text Placeholder 25">
            <a:extLst>
              <a:ext uri="{FF2B5EF4-FFF2-40B4-BE49-F238E27FC236}">
                <a16:creationId xmlns:a16="http://schemas.microsoft.com/office/drawing/2014/main" id="{E7ACBC64-ECB7-E899-751B-9AF79B223FBD}"/>
              </a:ext>
            </a:extLst>
          </p:cNvPr>
          <p:cNvSpPr>
            <a:spLocks noGrp="1"/>
          </p:cNvSpPr>
          <p:nvPr>
            <p:ph type="body" sz="quarter" idx="21"/>
          </p:nvPr>
        </p:nvSpPr>
        <p:spPr>
          <a:xfrm>
            <a:off x="5046673" y="1670034"/>
            <a:ext cx="797654" cy="672124"/>
          </a:xfrm>
          <a:prstGeom prst="ellipse">
            <a:avLst/>
          </a:prstGeom>
          <a:solidFill>
            <a:schemeClr val="accent2">
              <a:alpha val="20000"/>
            </a:schemeClr>
          </a:solidFill>
        </p:spPr>
        <p:txBody>
          <a:bodyPr anchor="ctr"/>
          <a:lstStyle/>
          <a:p>
            <a:pPr>
              <a:spcBef>
                <a:spcPts val="0"/>
              </a:spcBef>
            </a:pPr>
            <a:r>
              <a:rPr lang="en-US" sz="4800" b="1"/>
              <a:t>2</a:t>
            </a:r>
          </a:p>
        </p:txBody>
      </p:sp>
      <p:sp>
        <p:nvSpPr>
          <p:cNvPr id="27" name="Content Placeholder 26">
            <a:extLst>
              <a:ext uri="{FF2B5EF4-FFF2-40B4-BE49-F238E27FC236}">
                <a16:creationId xmlns:a16="http://schemas.microsoft.com/office/drawing/2014/main" id="{9F1F6DF2-8931-9BE9-DA85-6E56840ECDDA}"/>
              </a:ext>
            </a:extLst>
          </p:cNvPr>
          <p:cNvSpPr>
            <a:spLocks noGrp="1"/>
          </p:cNvSpPr>
          <p:nvPr>
            <p:ph idx="22"/>
          </p:nvPr>
        </p:nvSpPr>
        <p:spPr>
          <a:xfrm>
            <a:off x="5046673" y="1652463"/>
            <a:ext cx="2834640" cy="2328329"/>
          </a:xfrm>
          <a:ln>
            <a:solidFill>
              <a:schemeClr val="accent2"/>
            </a:solidFill>
          </a:ln>
        </p:spPr>
        <p:txBody>
          <a:bodyPr anchor="ctr">
            <a:normAutofit/>
          </a:bodyPr>
          <a:lstStyle/>
          <a:p>
            <a:pPr marL="0" indent="0" algn="ctr">
              <a:buNone/>
            </a:pPr>
            <a:endParaRPr lang="en-US" sz="2000"/>
          </a:p>
          <a:p>
            <a:pPr marL="0" indent="0" algn="ctr">
              <a:buNone/>
            </a:pPr>
            <a:r>
              <a:rPr lang="en-US" sz="2000"/>
              <a:t>Consume more </a:t>
            </a:r>
            <a:br>
              <a:rPr lang="en-US" sz="2000"/>
            </a:br>
            <a:r>
              <a:rPr lang="en-US" sz="2000"/>
              <a:t>whole grains, </a:t>
            </a:r>
            <a:br>
              <a:rPr lang="en-US" sz="2000"/>
            </a:br>
            <a:r>
              <a:rPr lang="en-US" sz="2000"/>
              <a:t>vegetables, legumes,</a:t>
            </a:r>
            <a:br>
              <a:rPr lang="en-US" sz="2000"/>
            </a:br>
            <a:r>
              <a:rPr lang="en-US" sz="2000"/>
              <a:t>and nuts</a:t>
            </a:r>
          </a:p>
        </p:txBody>
      </p:sp>
      <p:sp>
        <p:nvSpPr>
          <p:cNvPr id="14" name="Slide Number Placeholder 13">
            <a:extLst>
              <a:ext uri="{FF2B5EF4-FFF2-40B4-BE49-F238E27FC236}">
                <a16:creationId xmlns:a16="http://schemas.microsoft.com/office/drawing/2014/main" id="{0C6A9A18-C271-A673-CD09-BCD45EEA356B}"/>
              </a:ext>
            </a:extLst>
          </p:cNvPr>
          <p:cNvSpPr>
            <a:spLocks noGrp="1"/>
          </p:cNvSpPr>
          <p:nvPr>
            <p:ph type="sldNum" sz="quarter" idx="19"/>
          </p:nvPr>
        </p:nvSpPr>
        <p:spPr/>
        <p:txBody>
          <a:bodyPr/>
          <a:lstStyle/>
          <a:p>
            <a:fld id="{8ABDC324-684B-9C44-A484-D2B69E2467CF}" type="slidenum">
              <a:rPr lang="en-US" smtClean="0"/>
              <a:pPr/>
              <a:t>49</a:t>
            </a:fld>
            <a:endParaRPr lang="en-US"/>
          </a:p>
        </p:txBody>
      </p:sp>
      <p:sp>
        <p:nvSpPr>
          <p:cNvPr id="3" name="Content Placeholder 2">
            <a:extLst>
              <a:ext uri="{FF2B5EF4-FFF2-40B4-BE49-F238E27FC236}">
                <a16:creationId xmlns:a16="http://schemas.microsoft.com/office/drawing/2014/main" id="{B22A4E2D-287D-6C38-2092-B67D192EB7A4}"/>
              </a:ext>
            </a:extLst>
          </p:cNvPr>
          <p:cNvSpPr>
            <a:spLocks noGrp="1"/>
          </p:cNvSpPr>
          <p:nvPr>
            <p:ph idx="20"/>
          </p:nvPr>
        </p:nvSpPr>
        <p:spPr/>
        <p:txBody>
          <a:bodyPr/>
          <a:lstStyle/>
          <a:p>
            <a:endParaRPr lang="en-US"/>
          </a:p>
        </p:txBody>
      </p:sp>
    </p:spTree>
    <p:extLst>
      <p:ext uri="{BB962C8B-B14F-4D97-AF65-F5344CB8AC3E}">
        <p14:creationId xmlns:p14="http://schemas.microsoft.com/office/powerpoint/2010/main" val="40561107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DCA77EC-A5D5-D937-43FF-67E56D533CD2}"/>
              </a:ext>
            </a:extLst>
          </p:cNvPr>
          <p:cNvSpPr>
            <a:spLocks noGrp="1"/>
          </p:cNvSpPr>
          <p:nvPr>
            <p:ph type="title"/>
          </p:nvPr>
        </p:nvSpPr>
        <p:spPr>
          <a:xfrm>
            <a:off x="146304" y="66526"/>
            <a:ext cx="2739771" cy="1243172"/>
          </a:xfrm>
        </p:spPr>
        <p:txBody>
          <a:bodyPr/>
          <a:lstStyle/>
          <a:p>
            <a:r>
              <a:rPr lang="en-US">
                <a:sym typeface="Montserrat"/>
              </a:rPr>
              <a:t>Food + Planet</a:t>
            </a:r>
            <a:endParaRPr lang="en-US"/>
          </a:p>
        </p:txBody>
      </p:sp>
      <p:sp>
        <p:nvSpPr>
          <p:cNvPr id="9" name="Text Placeholder 8">
            <a:extLst>
              <a:ext uri="{FF2B5EF4-FFF2-40B4-BE49-F238E27FC236}">
                <a16:creationId xmlns:a16="http://schemas.microsoft.com/office/drawing/2014/main" id="{AA81B4B4-F49A-38EE-7535-E6F847A29020}"/>
              </a:ext>
            </a:extLst>
          </p:cNvPr>
          <p:cNvSpPr>
            <a:spLocks noGrp="1"/>
          </p:cNvSpPr>
          <p:nvPr>
            <p:ph type="body" sz="quarter" idx="14"/>
          </p:nvPr>
        </p:nvSpPr>
        <p:spPr>
          <a:xfrm>
            <a:off x="149225" y="1091133"/>
            <a:ext cx="2736850" cy="2668067"/>
          </a:xfrm>
        </p:spPr>
        <p:txBody>
          <a:bodyPr/>
          <a:lstStyle/>
          <a:p>
            <a:pPr marL="285750" indent="-285750">
              <a:buFont typeface="Arial" panose="020B0604020202020204" pitchFamily="34" charset="0"/>
              <a:buChar char="•"/>
            </a:pPr>
            <a:r>
              <a:rPr lang="en-US">
                <a:sym typeface="Montserrat"/>
              </a:rPr>
              <a:t>A collective, visionary 501c3 founded by four registered dietitians with varied experience in the food system</a:t>
            </a:r>
          </a:p>
          <a:p>
            <a:pPr marL="285750" indent="-285750">
              <a:buFont typeface="Arial" panose="020B0604020202020204" pitchFamily="34" charset="0"/>
              <a:buChar char="•"/>
            </a:pPr>
            <a:r>
              <a:rPr lang="en-US">
                <a:sym typeface="Montserrat"/>
              </a:rPr>
              <a:t>Aim: empower health care professionals to be leaders in sustainable food systems</a:t>
            </a:r>
          </a:p>
        </p:txBody>
      </p:sp>
      <p:sp>
        <p:nvSpPr>
          <p:cNvPr id="36" name="Text Placeholder 35">
            <a:extLst>
              <a:ext uri="{FF2B5EF4-FFF2-40B4-BE49-F238E27FC236}">
                <a16:creationId xmlns:a16="http://schemas.microsoft.com/office/drawing/2014/main" id="{67AAFC9F-9D46-F509-25F2-081002BF58A2}"/>
              </a:ext>
            </a:extLst>
          </p:cNvPr>
          <p:cNvSpPr>
            <a:spLocks noGrp="1"/>
          </p:cNvSpPr>
          <p:nvPr>
            <p:ph type="body" sz="quarter" idx="17"/>
          </p:nvPr>
        </p:nvSpPr>
        <p:spPr>
          <a:xfrm>
            <a:off x="3158067" y="133350"/>
            <a:ext cx="5833533" cy="448056"/>
          </a:xfrm>
        </p:spPr>
        <p:txBody>
          <a:bodyPr/>
          <a:lstStyle/>
          <a:p>
            <a:r>
              <a:rPr lang="en-US">
                <a:sym typeface="Montserrat"/>
              </a:rPr>
              <a:t>Vision: a science and practice of nutrition that honors nature as the foundation of health through the four dimensions of sustainability</a:t>
            </a:r>
          </a:p>
        </p:txBody>
      </p:sp>
      <p:pic>
        <p:nvPicPr>
          <p:cNvPr id="19" name="Content Placeholder 18" descr="Infographic, The importance of food systems and the environment for nutrition. ">
            <a:extLst>
              <a:ext uri="{FF2B5EF4-FFF2-40B4-BE49-F238E27FC236}">
                <a16:creationId xmlns:a16="http://schemas.microsoft.com/office/drawing/2014/main" id="{06C2A968-1362-1330-189D-E71B14812F14}"/>
              </a:ext>
            </a:extLst>
          </p:cNvPr>
          <p:cNvPicPr>
            <a:picLocks noGrp="1" noChangeAspect="1"/>
          </p:cNvPicPr>
          <p:nvPr>
            <p:ph idx="19"/>
          </p:nvPr>
        </p:nvPicPr>
        <p:blipFill>
          <a:blip r:embed="rId3"/>
          <a:stretch>
            <a:fillRect/>
          </a:stretch>
        </p:blipFill>
        <p:spPr>
          <a:xfrm>
            <a:off x="4054806" y="700088"/>
            <a:ext cx="4039525" cy="3886200"/>
          </a:xfrm>
        </p:spPr>
      </p:pic>
      <p:sp>
        <p:nvSpPr>
          <p:cNvPr id="48" name="Content Placeholder 47">
            <a:extLst>
              <a:ext uri="{FF2B5EF4-FFF2-40B4-BE49-F238E27FC236}">
                <a16:creationId xmlns:a16="http://schemas.microsoft.com/office/drawing/2014/main" id="{1CA5D605-20AC-8354-C576-8FB8F3116662}"/>
              </a:ext>
            </a:extLst>
          </p:cNvPr>
          <p:cNvSpPr>
            <a:spLocks noGrp="1"/>
          </p:cNvSpPr>
          <p:nvPr>
            <p:ph idx="12"/>
          </p:nvPr>
        </p:nvSpPr>
        <p:spPr>
          <a:xfrm>
            <a:off x="3158067" y="4792204"/>
            <a:ext cx="5184268" cy="274637"/>
          </a:xfrm>
        </p:spPr>
        <p:txBody>
          <a:bodyPr>
            <a:noAutofit/>
          </a:bodyPr>
          <a:lstStyle/>
          <a:p>
            <a:r>
              <a:rPr lang="en-US" sz="700"/>
              <a:t>Image source: Vogliano, C., Geagan, K., Chou, S., Palmer, S. (2021). </a:t>
            </a:r>
            <a:r>
              <a:rPr lang="en-US" sz="700" i="1"/>
              <a:t>Figure 1.</a:t>
            </a:r>
            <a:r>
              <a:rPr lang="en-US" sz="700"/>
              <a:t> </a:t>
            </a:r>
            <a:r>
              <a:rPr lang="en-US" sz="700" i="1"/>
              <a:t>The 4 dimensions of sustainable diets</a:t>
            </a:r>
            <a:r>
              <a:rPr lang="en-US" sz="700"/>
              <a:t>. [Infographic]. Empowering nutrition professionals to advance sustainable food systems [White Paper]. </a:t>
            </a:r>
            <a:r>
              <a:rPr lang="en-US" sz="700" i="1"/>
              <a:t>Food and Planet. </a:t>
            </a:r>
            <a:r>
              <a:rPr lang="en-US" sz="700"/>
              <a:t>Retrieved September 14, 2025, from </a:t>
            </a:r>
            <a:r>
              <a:rPr lang="en-US" sz="700">
                <a:hlinkClick r:id="rId4"/>
              </a:rPr>
              <a:t>https://7157e75ac0509b6a8f5c-5b19c577d01b9ccfe75d2f9e4b17ab55.ssl.cf1.rackcdn.com/GVISUTJI-PDF-1-675987-4519061561.pdf</a:t>
            </a:r>
            <a:r>
              <a:rPr lang="en-US" sz="700"/>
              <a:t>  </a:t>
            </a:r>
          </a:p>
        </p:txBody>
      </p:sp>
      <p:sp>
        <p:nvSpPr>
          <p:cNvPr id="6" name="Slide Number Placeholder 5">
            <a:extLst>
              <a:ext uri="{FF2B5EF4-FFF2-40B4-BE49-F238E27FC236}">
                <a16:creationId xmlns:a16="http://schemas.microsoft.com/office/drawing/2014/main" id="{9CE7BFFA-F48B-9705-FB63-7AE92C82FA9E}"/>
              </a:ext>
            </a:extLst>
          </p:cNvPr>
          <p:cNvSpPr>
            <a:spLocks noGrp="1"/>
          </p:cNvSpPr>
          <p:nvPr>
            <p:ph type="sldNum" sz="quarter" idx="10"/>
          </p:nvPr>
        </p:nvSpPr>
        <p:spPr>
          <a:xfrm>
            <a:off x="8342334" y="4809744"/>
            <a:ext cx="649266" cy="274637"/>
          </a:xfrm>
        </p:spPr>
        <p:txBody>
          <a:bodyPr/>
          <a:lstStyle/>
          <a:p>
            <a:fld id="{8ABDC324-684B-9C44-A484-D2B69E2467CF}" type="slidenum">
              <a:rPr lang="en-US" smtClean="0"/>
              <a:pPr/>
              <a:t>5</a:t>
            </a:fld>
            <a:endParaRPr lang="en-US"/>
          </a:p>
        </p:txBody>
      </p:sp>
    </p:spTree>
    <p:extLst>
      <p:ext uri="{BB962C8B-B14F-4D97-AF65-F5344CB8AC3E}">
        <p14:creationId xmlns:p14="http://schemas.microsoft.com/office/powerpoint/2010/main" val="27293984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FB4F5A-CE97-8E92-E2EE-45444CCA181A}"/>
              </a:ext>
            </a:extLst>
          </p:cNvPr>
          <p:cNvSpPr>
            <a:spLocks noGrp="1"/>
          </p:cNvSpPr>
          <p:nvPr>
            <p:ph type="title"/>
          </p:nvPr>
        </p:nvSpPr>
        <p:spPr>
          <a:xfrm>
            <a:off x="149313" y="53975"/>
            <a:ext cx="8842248" cy="857250"/>
          </a:xfrm>
        </p:spPr>
        <p:txBody>
          <a:bodyPr/>
          <a:lstStyle/>
          <a:p>
            <a:r>
              <a:rPr lang="en-US"/>
              <a:t>2. Consume More Whole Grains, Vegetables, Legumes ,and Nuts</a:t>
            </a:r>
          </a:p>
        </p:txBody>
      </p:sp>
      <p:sp>
        <p:nvSpPr>
          <p:cNvPr id="12" name="Content Placeholder 11">
            <a:extLst>
              <a:ext uri="{FF2B5EF4-FFF2-40B4-BE49-F238E27FC236}">
                <a16:creationId xmlns:a16="http://schemas.microsoft.com/office/drawing/2014/main" id="{14B2F010-ADD7-95C5-84A5-280E975F091A}"/>
              </a:ext>
            </a:extLst>
          </p:cNvPr>
          <p:cNvSpPr>
            <a:spLocks noGrp="1"/>
          </p:cNvSpPr>
          <p:nvPr>
            <p:ph idx="13"/>
          </p:nvPr>
        </p:nvSpPr>
        <p:spPr>
          <a:xfrm>
            <a:off x="149225" y="1200150"/>
            <a:ext cx="4992270" cy="3392488"/>
          </a:xfrm>
        </p:spPr>
        <p:txBody>
          <a:bodyPr/>
          <a:lstStyle/>
          <a:p>
            <a:r>
              <a:rPr lang="en-US"/>
              <a:t>Choose healthy plant proteins</a:t>
            </a:r>
          </a:p>
          <a:p>
            <a:r>
              <a:rPr lang="en-US"/>
              <a:t>Choose a variety of whole grains and reduce reliance on refined staples</a:t>
            </a:r>
          </a:p>
          <a:p>
            <a:r>
              <a:rPr lang="en-US"/>
              <a:t>Purchase local produce in season</a:t>
            </a:r>
          </a:p>
          <a:p>
            <a:r>
              <a:rPr lang="en-US"/>
              <a:t>Focus on diversity and variety</a:t>
            </a:r>
          </a:p>
        </p:txBody>
      </p:sp>
      <p:pic>
        <p:nvPicPr>
          <p:cNvPr id="19" name="Content Placeholder 18">
            <a:extLst>
              <a:ext uri="{FF2B5EF4-FFF2-40B4-BE49-F238E27FC236}">
                <a16:creationId xmlns:a16="http://schemas.microsoft.com/office/drawing/2014/main" id="{3487958D-9BF9-B065-8149-1D982F70FC5F}"/>
              </a:ext>
              <a:ext uri="{C183D7F6-B498-43B3-948B-1728B52AA6E4}">
                <adec:decorative xmlns:adec="http://schemas.microsoft.com/office/drawing/2017/decorative" val="1"/>
              </a:ext>
            </a:extLst>
          </p:cNvPr>
          <p:cNvPicPr>
            <a:picLocks noGrp="1" noChangeAspect="1"/>
          </p:cNvPicPr>
          <p:nvPr>
            <p:ph idx="12"/>
          </p:nvPr>
        </p:nvPicPr>
        <p:blipFill rotWithShape="1">
          <a:blip r:embed="rId3">
            <a:extLst>
              <a:ext uri="{28A0092B-C50C-407E-A947-70E740481C1C}">
                <a14:useLocalDpi xmlns:a14="http://schemas.microsoft.com/office/drawing/2010/main"/>
              </a:ext>
            </a:extLst>
          </a:blip>
          <a:srcRect/>
          <a:stretch>
            <a:fillRect/>
          </a:stretch>
        </p:blipFill>
        <p:spPr>
          <a:xfrm>
            <a:off x="5228960" y="1201738"/>
            <a:ext cx="3762640" cy="3390900"/>
          </a:xfrm>
        </p:spPr>
      </p:pic>
      <p:sp>
        <p:nvSpPr>
          <p:cNvPr id="18" name="Content Placeholder 17">
            <a:extLst>
              <a:ext uri="{FF2B5EF4-FFF2-40B4-BE49-F238E27FC236}">
                <a16:creationId xmlns:a16="http://schemas.microsoft.com/office/drawing/2014/main" id="{74602383-E18A-655C-D67A-AEFC5CB41E9B}"/>
              </a:ext>
            </a:extLst>
          </p:cNvPr>
          <p:cNvSpPr>
            <a:spLocks noGrp="1"/>
          </p:cNvSpPr>
          <p:nvPr>
            <p:ph idx="17"/>
          </p:nvPr>
        </p:nvSpPr>
        <p:spPr>
          <a:xfrm>
            <a:off x="149313" y="4792204"/>
            <a:ext cx="7818120" cy="274638"/>
          </a:xfrm>
        </p:spPr>
        <p:txBody>
          <a:bodyPr/>
          <a:lstStyle/>
          <a:p>
            <a:r>
              <a:rPr lang="en-US"/>
              <a:t>Image source: Shutterstock.</a:t>
            </a:r>
          </a:p>
        </p:txBody>
      </p:sp>
      <p:sp>
        <p:nvSpPr>
          <p:cNvPr id="3" name="Slide Number Placeholder 2">
            <a:extLst>
              <a:ext uri="{FF2B5EF4-FFF2-40B4-BE49-F238E27FC236}">
                <a16:creationId xmlns:a16="http://schemas.microsoft.com/office/drawing/2014/main" id="{5BBD66D3-69F6-954D-026D-9BF22BF6CB39}"/>
              </a:ext>
            </a:extLst>
          </p:cNvPr>
          <p:cNvSpPr>
            <a:spLocks noGrp="1"/>
          </p:cNvSpPr>
          <p:nvPr>
            <p:ph type="sldNum" sz="quarter" idx="16"/>
          </p:nvPr>
        </p:nvSpPr>
        <p:spPr>
          <a:xfrm>
            <a:off x="8342334" y="4809744"/>
            <a:ext cx="649266" cy="274637"/>
          </a:xfrm>
        </p:spPr>
        <p:txBody>
          <a:bodyPr/>
          <a:lstStyle/>
          <a:p>
            <a:fld id="{FA8F3C7B-73FF-204A-9C8F-90D4B6613D28}" type="slidenum">
              <a:rPr lang="en-US" smtClean="0"/>
              <a:pPr/>
              <a:t>50</a:t>
            </a:fld>
            <a:endParaRPr lang="en-US"/>
          </a:p>
        </p:txBody>
      </p:sp>
    </p:spTree>
    <p:extLst>
      <p:ext uri="{BB962C8B-B14F-4D97-AF65-F5344CB8AC3E}">
        <p14:creationId xmlns:p14="http://schemas.microsoft.com/office/powerpoint/2010/main" val="250405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2F10D446-93B0-813A-DED1-4AF85BA1A0BC}"/>
              </a:ext>
            </a:extLst>
          </p:cNvPr>
          <p:cNvSpPr>
            <a:spLocks noGrp="1"/>
          </p:cNvSpPr>
          <p:nvPr>
            <p:ph type="title"/>
          </p:nvPr>
        </p:nvSpPr>
        <p:spPr>
          <a:xfrm>
            <a:off x="146304" y="66526"/>
            <a:ext cx="2739771" cy="1243172"/>
          </a:xfrm>
        </p:spPr>
        <p:txBody>
          <a:bodyPr/>
          <a:lstStyle/>
          <a:p>
            <a:r>
              <a:rPr lang="en-US"/>
              <a:t>Plant-Based Proteins</a:t>
            </a:r>
          </a:p>
        </p:txBody>
      </p:sp>
      <p:sp>
        <p:nvSpPr>
          <p:cNvPr id="9" name="Text Placeholder 8">
            <a:extLst>
              <a:ext uri="{FF2B5EF4-FFF2-40B4-BE49-F238E27FC236}">
                <a16:creationId xmlns:a16="http://schemas.microsoft.com/office/drawing/2014/main" id="{DDF50A05-5AC5-B3C3-FE15-B4FC863EB5EC}"/>
              </a:ext>
            </a:extLst>
          </p:cNvPr>
          <p:cNvSpPr>
            <a:spLocks noGrp="1"/>
          </p:cNvSpPr>
          <p:nvPr>
            <p:ph type="body" sz="quarter" idx="14"/>
          </p:nvPr>
        </p:nvSpPr>
        <p:spPr>
          <a:xfrm>
            <a:off x="149225" y="2045889"/>
            <a:ext cx="2736850" cy="1713312"/>
          </a:xfrm>
        </p:spPr>
        <p:txBody>
          <a:bodyPr/>
          <a:lstStyle/>
          <a:p>
            <a:pPr marL="176213" indent="-176213">
              <a:buFont typeface="Arial" panose="020B0604020202020204" pitchFamily="34" charset="0"/>
              <a:buChar char="•"/>
            </a:pPr>
            <a:r>
              <a:rPr lang="en-US"/>
              <a:t>Pulses (legumes, beans) </a:t>
            </a:r>
          </a:p>
          <a:p>
            <a:pPr marL="176213" indent="-176213">
              <a:buFont typeface="Arial" panose="020B0604020202020204" pitchFamily="34" charset="0"/>
              <a:buChar char="•"/>
            </a:pPr>
            <a:r>
              <a:rPr lang="en-US"/>
              <a:t>Soy products </a:t>
            </a:r>
          </a:p>
          <a:p>
            <a:pPr marL="176213" indent="-176213">
              <a:buFont typeface="Arial" panose="020B0604020202020204" pitchFamily="34" charset="0"/>
              <a:buChar char="•"/>
            </a:pPr>
            <a:r>
              <a:rPr lang="en-US"/>
              <a:t>Nuts and seeds</a:t>
            </a:r>
          </a:p>
          <a:p>
            <a:pPr marL="176213" indent="-176213">
              <a:buFont typeface="Arial" panose="020B0604020202020204" pitchFamily="34" charset="0"/>
              <a:buChar char="•"/>
            </a:pPr>
            <a:r>
              <a:rPr lang="en-US"/>
              <a:t>“Alt” meats (processed products)</a:t>
            </a:r>
          </a:p>
        </p:txBody>
      </p:sp>
      <p:pic>
        <p:nvPicPr>
          <p:cNvPr id="11" name="Picture 2" descr="Legumes: soybeans, peanuts, fresh peas, fresh beans, pulses. Pulses are dry beans, dry peas, chickpeas, and lentils.">
            <a:extLst>
              <a:ext uri="{FF2B5EF4-FFF2-40B4-BE49-F238E27FC236}">
                <a16:creationId xmlns:a16="http://schemas.microsoft.com/office/drawing/2014/main" id="{A857E189-FD9F-AC80-97C8-F7DEA239FBC3}"/>
              </a:ext>
            </a:extLst>
          </p:cNvPr>
          <p:cNvPicPr>
            <a:picLocks noGrp="1" noChangeAspect="1" noChangeArrowheads="1"/>
          </p:cNvPicPr>
          <p:nvPr>
            <p:ph idx="19"/>
          </p:nvPr>
        </p:nvPicPr>
        <p:blipFill>
          <a:blip r:embed="rId3">
            <a:extLst>
              <a:ext uri="{28A0092B-C50C-407E-A947-70E740481C1C}">
                <a14:useLocalDpi xmlns:a14="http://schemas.microsoft.com/office/drawing/2010/main"/>
              </a:ext>
            </a:extLst>
          </a:blip>
          <a:srcRect/>
          <a:stretch>
            <a:fillRect/>
          </a:stretch>
        </p:blipFill>
        <p:spPr bwMode="auto">
          <a:xfrm>
            <a:off x="3400496" y="133350"/>
            <a:ext cx="5348146" cy="4452938"/>
          </a:xfrm>
          <a:noFill/>
          <a:extLst>
            <a:ext uri="{909E8E84-426E-40DD-AFC4-6F175D3DCCD1}">
              <a14:hiddenFill xmlns:a14="http://schemas.microsoft.com/office/drawing/2010/main">
                <a:solidFill>
                  <a:srgbClr val="FFFFFF"/>
                </a:solidFill>
              </a14:hiddenFill>
            </a:ext>
          </a:extLst>
        </p:spPr>
      </p:pic>
      <p:sp>
        <p:nvSpPr>
          <p:cNvPr id="16" name="Content Placeholder 15">
            <a:extLst>
              <a:ext uri="{FF2B5EF4-FFF2-40B4-BE49-F238E27FC236}">
                <a16:creationId xmlns:a16="http://schemas.microsoft.com/office/drawing/2014/main" id="{5B4C2AE5-AD4C-A14D-AF19-B10C8A5B9EB8}"/>
              </a:ext>
            </a:extLst>
          </p:cNvPr>
          <p:cNvSpPr>
            <a:spLocks noGrp="1"/>
          </p:cNvSpPr>
          <p:nvPr>
            <p:ph idx="12"/>
          </p:nvPr>
        </p:nvSpPr>
        <p:spPr>
          <a:xfrm>
            <a:off x="3158067" y="4792204"/>
            <a:ext cx="4572000" cy="274637"/>
          </a:xfrm>
        </p:spPr>
        <p:txBody>
          <a:bodyPr/>
          <a:lstStyle/>
          <a:p>
            <a:r>
              <a:rPr lang="en-US"/>
              <a:t>Image source: Johns Hopkins Center for a Livable Future.</a:t>
            </a:r>
          </a:p>
        </p:txBody>
      </p:sp>
      <p:sp>
        <p:nvSpPr>
          <p:cNvPr id="6" name="Slide Number Placeholder 5">
            <a:extLst>
              <a:ext uri="{FF2B5EF4-FFF2-40B4-BE49-F238E27FC236}">
                <a16:creationId xmlns:a16="http://schemas.microsoft.com/office/drawing/2014/main" id="{675A18B3-2C84-F893-1D81-8F8558237902}"/>
              </a:ext>
            </a:extLst>
          </p:cNvPr>
          <p:cNvSpPr>
            <a:spLocks noGrp="1"/>
          </p:cNvSpPr>
          <p:nvPr>
            <p:ph type="sldNum" sz="quarter" idx="10"/>
          </p:nvPr>
        </p:nvSpPr>
        <p:spPr>
          <a:xfrm>
            <a:off x="8342334" y="4809744"/>
            <a:ext cx="649266" cy="274637"/>
          </a:xfrm>
        </p:spPr>
        <p:txBody>
          <a:bodyPr/>
          <a:lstStyle/>
          <a:p>
            <a:fld id="{8ABDC324-684B-9C44-A484-D2B69E2467CF}" type="slidenum">
              <a:rPr lang="en-US" smtClean="0"/>
              <a:pPr/>
              <a:t>51</a:t>
            </a:fld>
            <a:endParaRPr lang="en-US"/>
          </a:p>
        </p:txBody>
      </p:sp>
    </p:spTree>
    <p:extLst>
      <p:ext uri="{BB962C8B-B14F-4D97-AF65-F5344CB8AC3E}">
        <p14:creationId xmlns:p14="http://schemas.microsoft.com/office/powerpoint/2010/main" val="11115577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3E0EE8C-BD69-E1ED-F6FB-1354E18FB5B3}"/>
              </a:ext>
            </a:extLst>
          </p:cNvPr>
          <p:cNvSpPr>
            <a:spLocks noGrp="1"/>
          </p:cNvSpPr>
          <p:nvPr>
            <p:ph type="title"/>
          </p:nvPr>
        </p:nvSpPr>
        <p:spPr/>
        <p:txBody>
          <a:bodyPr/>
          <a:lstStyle/>
          <a:p>
            <a:r>
              <a:rPr lang="en-US"/>
              <a:t>Nuts and Seeds</a:t>
            </a:r>
          </a:p>
        </p:txBody>
      </p:sp>
      <p:sp>
        <p:nvSpPr>
          <p:cNvPr id="12" name="Text Placeholder 11">
            <a:extLst>
              <a:ext uri="{FF2B5EF4-FFF2-40B4-BE49-F238E27FC236}">
                <a16:creationId xmlns:a16="http://schemas.microsoft.com/office/drawing/2014/main" id="{085E72DF-1116-BF43-52A9-B5B4F3523452}"/>
              </a:ext>
            </a:extLst>
          </p:cNvPr>
          <p:cNvSpPr>
            <a:spLocks noGrp="1"/>
          </p:cNvSpPr>
          <p:nvPr>
            <p:ph type="body" sz="quarter" idx="17"/>
          </p:nvPr>
        </p:nvSpPr>
        <p:spPr>
          <a:xfrm>
            <a:off x="149312" y="1200150"/>
            <a:ext cx="2750835" cy="450850"/>
          </a:xfrm>
        </p:spPr>
        <p:txBody>
          <a:bodyPr/>
          <a:lstStyle/>
          <a:p>
            <a:r>
              <a:rPr lang="en-US" b="1"/>
              <a:t>Environment</a:t>
            </a:r>
          </a:p>
        </p:txBody>
      </p:sp>
      <p:sp>
        <p:nvSpPr>
          <p:cNvPr id="11" name="Content Placeholder 10">
            <a:extLst>
              <a:ext uri="{FF2B5EF4-FFF2-40B4-BE49-F238E27FC236}">
                <a16:creationId xmlns:a16="http://schemas.microsoft.com/office/drawing/2014/main" id="{F458DA2C-A9DC-21F6-8CB6-7CE44BA30FDB}"/>
              </a:ext>
            </a:extLst>
          </p:cNvPr>
          <p:cNvSpPr>
            <a:spLocks noGrp="1"/>
          </p:cNvSpPr>
          <p:nvPr>
            <p:ph idx="13"/>
          </p:nvPr>
        </p:nvSpPr>
        <p:spPr>
          <a:xfrm>
            <a:off x="149314" y="1732478"/>
            <a:ext cx="2750835" cy="2860873"/>
          </a:xfrm>
        </p:spPr>
        <p:txBody>
          <a:bodyPr/>
          <a:lstStyle/>
          <a:p>
            <a:r>
              <a:rPr lang="en-US"/>
              <a:t>Water needs</a:t>
            </a:r>
          </a:p>
          <a:p>
            <a:pPr lvl="1"/>
            <a:r>
              <a:rPr lang="en-US"/>
              <a:t>Tree versus plant</a:t>
            </a:r>
          </a:p>
          <a:p>
            <a:pPr lvl="1"/>
            <a:r>
              <a:rPr lang="en-US"/>
              <a:t>Water-scarce areas</a:t>
            </a:r>
          </a:p>
          <a:p>
            <a:r>
              <a:rPr lang="en-US"/>
              <a:t>Yields</a:t>
            </a:r>
          </a:p>
          <a:p>
            <a:pPr lvl="1"/>
            <a:r>
              <a:rPr lang="en-US"/>
              <a:t>Trees = higher yields</a:t>
            </a:r>
          </a:p>
          <a:p>
            <a:r>
              <a:rPr lang="en-US"/>
              <a:t>Soil health</a:t>
            </a:r>
          </a:p>
          <a:p>
            <a:pPr lvl="1"/>
            <a:r>
              <a:rPr lang="en-US"/>
              <a:t>Peanut = nitrogen fixing</a:t>
            </a:r>
          </a:p>
        </p:txBody>
      </p:sp>
      <p:sp>
        <p:nvSpPr>
          <p:cNvPr id="13" name="Text Placeholder 12">
            <a:extLst>
              <a:ext uri="{FF2B5EF4-FFF2-40B4-BE49-F238E27FC236}">
                <a16:creationId xmlns:a16="http://schemas.microsoft.com/office/drawing/2014/main" id="{3EAB3E48-0874-C06B-D6CE-A2373DC5F5EE}"/>
              </a:ext>
            </a:extLst>
          </p:cNvPr>
          <p:cNvSpPr>
            <a:spLocks noGrp="1"/>
          </p:cNvSpPr>
          <p:nvPr>
            <p:ph type="body" sz="quarter" idx="18"/>
          </p:nvPr>
        </p:nvSpPr>
        <p:spPr>
          <a:xfrm>
            <a:off x="2980163" y="1201308"/>
            <a:ext cx="3960829" cy="450850"/>
          </a:xfrm>
        </p:spPr>
        <p:txBody>
          <a:bodyPr/>
          <a:lstStyle/>
          <a:p>
            <a:r>
              <a:rPr lang="en-US" b="1"/>
              <a:t>Nutrition</a:t>
            </a:r>
          </a:p>
        </p:txBody>
      </p:sp>
      <p:sp>
        <p:nvSpPr>
          <p:cNvPr id="10" name="Content Placeholder 9">
            <a:extLst>
              <a:ext uri="{FF2B5EF4-FFF2-40B4-BE49-F238E27FC236}">
                <a16:creationId xmlns:a16="http://schemas.microsoft.com/office/drawing/2014/main" id="{7AF98327-B03C-88F6-DE33-C9D3F2E120FB}"/>
              </a:ext>
            </a:extLst>
          </p:cNvPr>
          <p:cNvSpPr>
            <a:spLocks noGrp="1"/>
          </p:cNvSpPr>
          <p:nvPr>
            <p:ph idx="12"/>
          </p:nvPr>
        </p:nvSpPr>
        <p:spPr>
          <a:xfrm>
            <a:off x="2980164" y="1733550"/>
            <a:ext cx="3960829" cy="2859802"/>
          </a:xfrm>
        </p:spPr>
        <p:txBody>
          <a:bodyPr>
            <a:normAutofit lnSpcReduction="10000"/>
          </a:bodyPr>
          <a:lstStyle/>
          <a:p>
            <a:r>
              <a:rPr lang="en-US"/>
              <a:t>Protein and healthy fats</a:t>
            </a:r>
          </a:p>
          <a:p>
            <a:pPr lvl="1"/>
            <a:r>
              <a:rPr lang="en-US"/>
              <a:t>Omega-3, alpha-linolenic acid (ALA)</a:t>
            </a:r>
          </a:p>
          <a:p>
            <a:pPr lvl="2"/>
            <a:r>
              <a:rPr lang="en-US"/>
              <a:t>Flax, walnuts, and chia</a:t>
            </a:r>
          </a:p>
          <a:p>
            <a:pPr lvl="1"/>
            <a:r>
              <a:rPr lang="en-US"/>
              <a:t>Monounsaturated fatty acids (MUFAs)</a:t>
            </a:r>
          </a:p>
          <a:p>
            <a:pPr lvl="1"/>
            <a:r>
              <a:rPr lang="en-US"/>
              <a:t>Polyunsaturated fatty acids (PUFAs)</a:t>
            </a:r>
          </a:p>
          <a:p>
            <a:r>
              <a:rPr lang="en-US"/>
              <a:t>Fiber</a:t>
            </a:r>
          </a:p>
          <a:p>
            <a:r>
              <a:rPr lang="en-US"/>
              <a:t>Micronutrients </a:t>
            </a:r>
          </a:p>
          <a:p>
            <a:pPr lvl="1"/>
            <a:r>
              <a:rPr lang="en-US"/>
              <a:t>Vitamin E, calcium, magnesium, and other minerals</a:t>
            </a:r>
          </a:p>
        </p:txBody>
      </p:sp>
      <p:sp>
        <p:nvSpPr>
          <p:cNvPr id="14" name="Content Placeholder 13">
            <a:extLst>
              <a:ext uri="{FF2B5EF4-FFF2-40B4-BE49-F238E27FC236}">
                <a16:creationId xmlns:a16="http://schemas.microsoft.com/office/drawing/2014/main" id="{397153E9-1228-0934-4C9F-EA4EE56A8FB9}"/>
              </a:ext>
            </a:extLst>
          </p:cNvPr>
          <p:cNvSpPr>
            <a:spLocks noGrp="1"/>
          </p:cNvSpPr>
          <p:nvPr>
            <p:ph idx="20"/>
          </p:nvPr>
        </p:nvSpPr>
        <p:spPr/>
        <p:txBody>
          <a:bodyPr/>
          <a:lstStyle/>
          <a:p>
            <a:r>
              <a:rPr lang="en-US"/>
              <a:t>Image source: Shutterstock.</a:t>
            </a:r>
          </a:p>
        </p:txBody>
      </p:sp>
      <p:sp>
        <p:nvSpPr>
          <p:cNvPr id="8" name="Slide Number Placeholder 7">
            <a:extLst>
              <a:ext uri="{FF2B5EF4-FFF2-40B4-BE49-F238E27FC236}">
                <a16:creationId xmlns:a16="http://schemas.microsoft.com/office/drawing/2014/main" id="{D40791D3-CA66-2A91-0F68-8293E2DD6B86}"/>
              </a:ext>
            </a:extLst>
          </p:cNvPr>
          <p:cNvSpPr>
            <a:spLocks noGrp="1"/>
          </p:cNvSpPr>
          <p:nvPr>
            <p:ph type="sldNum" sz="quarter" idx="19"/>
          </p:nvPr>
        </p:nvSpPr>
        <p:spPr/>
        <p:txBody>
          <a:bodyPr/>
          <a:lstStyle/>
          <a:p>
            <a:fld id="{8ABDC324-684B-9C44-A484-D2B69E2467CF}" type="slidenum">
              <a:rPr lang="en-US" smtClean="0"/>
              <a:pPr/>
              <a:t>52</a:t>
            </a:fld>
            <a:endParaRPr lang="en-US"/>
          </a:p>
        </p:txBody>
      </p:sp>
      <p:pic>
        <p:nvPicPr>
          <p:cNvPr id="6" name="Content Placeholder 5" descr="A group of different types of nuts&#10;&#10;Description automatically generated">
            <a:extLst>
              <a:ext uri="{FF2B5EF4-FFF2-40B4-BE49-F238E27FC236}">
                <a16:creationId xmlns:a16="http://schemas.microsoft.com/office/drawing/2014/main" id="{F73F5E9A-C4CE-B87E-162B-3016B74D2200}"/>
              </a:ext>
            </a:extLst>
          </p:cNvPr>
          <p:cNvPicPr>
            <a:picLocks noGrp="1" noChangeAspect="1"/>
          </p:cNvPicPr>
          <p:nvPr>
            <p:ph idx="22"/>
          </p:nvPr>
        </p:nvPicPr>
        <p:blipFill rotWithShape="1">
          <a:blip r:embed="rId3">
            <a:extLst>
              <a:ext uri="{28A0092B-C50C-407E-A947-70E740481C1C}">
                <a14:useLocalDpi xmlns:a14="http://schemas.microsoft.com/office/drawing/2010/main"/>
              </a:ext>
            </a:extLst>
          </a:blip>
          <a:srcRect/>
          <a:stretch>
            <a:fillRect/>
          </a:stretch>
        </p:blipFill>
        <p:spPr>
          <a:xfrm rot="5400000" flipH="1" flipV="1">
            <a:off x="6328110" y="1929898"/>
            <a:ext cx="3393201" cy="1933703"/>
          </a:xfrm>
          <a:prstGeom prst="rect">
            <a:avLst/>
          </a:prstGeom>
        </p:spPr>
      </p:pic>
    </p:spTree>
    <p:extLst>
      <p:ext uri="{BB962C8B-B14F-4D97-AF65-F5344CB8AC3E}">
        <p14:creationId xmlns:p14="http://schemas.microsoft.com/office/powerpoint/2010/main" val="41076983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38880-BD4A-3315-E043-6A5DB8666CA9}"/>
              </a:ext>
            </a:extLst>
          </p:cNvPr>
          <p:cNvSpPr>
            <a:spLocks noGrp="1"/>
          </p:cNvSpPr>
          <p:nvPr>
            <p:ph type="title"/>
          </p:nvPr>
        </p:nvSpPr>
        <p:spPr>
          <a:xfrm>
            <a:off x="149313" y="53975"/>
            <a:ext cx="8842248" cy="857250"/>
          </a:xfrm>
        </p:spPr>
        <p:txBody>
          <a:bodyPr/>
          <a:lstStyle/>
          <a:p>
            <a:r>
              <a:rPr lang="en-US"/>
              <a:t>“Alt Meats” and Plant-Based Meat Substitutes</a:t>
            </a:r>
          </a:p>
        </p:txBody>
      </p:sp>
      <p:sp>
        <p:nvSpPr>
          <p:cNvPr id="24" name="Text Placeholder 23">
            <a:extLst>
              <a:ext uri="{FF2B5EF4-FFF2-40B4-BE49-F238E27FC236}">
                <a16:creationId xmlns:a16="http://schemas.microsoft.com/office/drawing/2014/main" id="{588D628D-3935-5754-DCBD-BAC24807F4C8}"/>
              </a:ext>
            </a:extLst>
          </p:cNvPr>
          <p:cNvSpPr>
            <a:spLocks noGrp="1"/>
          </p:cNvSpPr>
          <p:nvPr>
            <p:ph type="body" sz="quarter" idx="17"/>
          </p:nvPr>
        </p:nvSpPr>
        <p:spPr>
          <a:xfrm>
            <a:off x="149312" y="1200150"/>
            <a:ext cx="2834640" cy="450850"/>
          </a:xfrm>
        </p:spPr>
        <p:txBody>
          <a:bodyPr/>
          <a:lstStyle/>
          <a:p>
            <a:r>
              <a:rPr lang="en-US" b="1"/>
              <a:t>Inputs</a:t>
            </a:r>
          </a:p>
        </p:txBody>
      </p:sp>
      <p:sp>
        <p:nvSpPr>
          <p:cNvPr id="23" name="Content Placeholder 22">
            <a:extLst>
              <a:ext uri="{FF2B5EF4-FFF2-40B4-BE49-F238E27FC236}">
                <a16:creationId xmlns:a16="http://schemas.microsoft.com/office/drawing/2014/main" id="{3E768E80-A860-4916-3F78-66BB37ECE79E}"/>
              </a:ext>
            </a:extLst>
          </p:cNvPr>
          <p:cNvSpPr>
            <a:spLocks noGrp="1"/>
          </p:cNvSpPr>
          <p:nvPr>
            <p:ph idx="13"/>
          </p:nvPr>
        </p:nvSpPr>
        <p:spPr>
          <a:xfrm>
            <a:off x="149314" y="1732478"/>
            <a:ext cx="2834640" cy="2860873"/>
          </a:xfrm>
        </p:spPr>
        <p:txBody>
          <a:bodyPr/>
          <a:lstStyle/>
          <a:p>
            <a:pPr lvl="0"/>
            <a:r>
              <a:rPr lang="en-US"/>
              <a:t>Protein ingredients: soy, pea protein, wheat gluten, etc.</a:t>
            </a:r>
          </a:p>
          <a:p>
            <a:pPr lvl="0"/>
            <a:r>
              <a:rPr lang="en-US"/>
              <a:t>Fats and vegetable oils</a:t>
            </a:r>
          </a:p>
          <a:p>
            <a:pPr lvl="0"/>
            <a:r>
              <a:rPr lang="en-US"/>
              <a:t>Structural ingredients</a:t>
            </a:r>
          </a:p>
          <a:p>
            <a:pPr lvl="0"/>
            <a:r>
              <a:rPr lang="en-US"/>
              <a:t>Binding agents</a:t>
            </a:r>
          </a:p>
          <a:p>
            <a:pPr lvl="0"/>
            <a:r>
              <a:rPr lang="en-US"/>
              <a:t>Seasonings, coloring agents</a:t>
            </a:r>
          </a:p>
        </p:txBody>
      </p:sp>
      <p:sp>
        <p:nvSpPr>
          <p:cNvPr id="27" name="Text Placeholder 26">
            <a:extLst>
              <a:ext uri="{FF2B5EF4-FFF2-40B4-BE49-F238E27FC236}">
                <a16:creationId xmlns:a16="http://schemas.microsoft.com/office/drawing/2014/main" id="{1929E05F-6EA7-8BD9-8170-7E5D4B5295C1}"/>
              </a:ext>
            </a:extLst>
          </p:cNvPr>
          <p:cNvSpPr>
            <a:spLocks noGrp="1"/>
          </p:cNvSpPr>
          <p:nvPr>
            <p:ph type="body" sz="quarter" idx="21"/>
          </p:nvPr>
        </p:nvSpPr>
        <p:spPr>
          <a:xfrm>
            <a:off x="3153136" y="1201307"/>
            <a:ext cx="2834640" cy="450850"/>
          </a:xfrm>
        </p:spPr>
        <p:txBody>
          <a:bodyPr/>
          <a:lstStyle/>
          <a:p>
            <a:r>
              <a:rPr lang="en-US" b="1"/>
              <a:t>Processing</a:t>
            </a:r>
          </a:p>
        </p:txBody>
      </p:sp>
      <p:pic>
        <p:nvPicPr>
          <p:cNvPr id="49" name="Content Placeholder 48" descr="Processing stage: mix, heat, form, cool.">
            <a:extLst>
              <a:ext uri="{FF2B5EF4-FFF2-40B4-BE49-F238E27FC236}">
                <a16:creationId xmlns:a16="http://schemas.microsoft.com/office/drawing/2014/main" id="{D9BEE082-FD86-8933-5EDF-229713C7F088}"/>
              </a:ext>
            </a:extLst>
          </p:cNvPr>
          <p:cNvPicPr>
            <a:picLocks noGrp="1" noChangeAspect="1"/>
          </p:cNvPicPr>
          <p:nvPr>
            <p:ph idx="22"/>
          </p:nvPr>
        </p:nvPicPr>
        <p:blipFill>
          <a:blip r:embed="rId3">
            <a:extLst>
              <a:ext uri="{28A0092B-C50C-407E-A947-70E740481C1C}">
                <a14:useLocalDpi xmlns:a14="http://schemas.microsoft.com/office/drawing/2010/main"/>
              </a:ext>
            </a:extLst>
          </a:blip>
          <a:stretch>
            <a:fillRect/>
          </a:stretch>
        </p:blipFill>
        <p:spPr>
          <a:xfrm>
            <a:off x="3152775" y="1745456"/>
            <a:ext cx="2835275" cy="2835275"/>
          </a:xfrm>
          <a:prstGeom prst="rect">
            <a:avLst/>
          </a:prstGeom>
        </p:spPr>
      </p:pic>
      <p:sp>
        <p:nvSpPr>
          <p:cNvPr id="25" name="Text Placeholder 24">
            <a:extLst>
              <a:ext uri="{FF2B5EF4-FFF2-40B4-BE49-F238E27FC236}">
                <a16:creationId xmlns:a16="http://schemas.microsoft.com/office/drawing/2014/main" id="{29B5FB9D-F541-3410-03B5-2E9835144B03}"/>
              </a:ext>
            </a:extLst>
          </p:cNvPr>
          <p:cNvSpPr>
            <a:spLocks noGrp="1"/>
          </p:cNvSpPr>
          <p:nvPr>
            <p:ph type="body" sz="quarter" idx="18"/>
          </p:nvPr>
        </p:nvSpPr>
        <p:spPr>
          <a:xfrm>
            <a:off x="6156959" y="1201308"/>
            <a:ext cx="2834640" cy="450850"/>
          </a:xfrm>
        </p:spPr>
        <p:txBody>
          <a:bodyPr/>
          <a:lstStyle/>
          <a:p>
            <a:r>
              <a:rPr lang="en-US" b="1"/>
              <a:t>Outputs</a:t>
            </a:r>
          </a:p>
        </p:txBody>
      </p:sp>
      <p:sp>
        <p:nvSpPr>
          <p:cNvPr id="44" name="Content Placeholder 43">
            <a:extLst>
              <a:ext uri="{FF2B5EF4-FFF2-40B4-BE49-F238E27FC236}">
                <a16:creationId xmlns:a16="http://schemas.microsoft.com/office/drawing/2014/main" id="{75355032-3836-0CDE-D59E-A439CC6BA101}"/>
              </a:ext>
            </a:extLst>
          </p:cNvPr>
          <p:cNvSpPr>
            <a:spLocks noGrp="1"/>
          </p:cNvSpPr>
          <p:nvPr>
            <p:ph idx="12"/>
          </p:nvPr>
        </p:nvSpPr>
        <p:spPr/>
        <p:txBody>
          <a:bodyPr/>
          <a:lstStyle/>
          <a:p>
            <a:pPr lvl="0"/>
            <a:r>
              <a:rPr lang="en-US"/>
              <a:t>Coarse ground products (sausages and nuggets)</a:t>
            </a:r>
          </a:p>
          <a:p>
            <a:pPr lvl="0"/>
            <a:r>
              <a:rPr lang="en-US"/>
              <a:t>Foods that mimic deli meat and hot dogs</a:t>
            </a:r>
          </a:p>
          <a:p>
            <a:pPr lvl="0"/>
            <a:r>
              <a:rPr lang="en-US"/>
              <a:t>Crumbles that resemble ground meat</a:t>
            </a:r>
          </a:p>
        </p:txBody>
      </p:sp>
      <p:sp>
        <p:nvSpPr>
          <p:cNvPr id="45" name="Content Placeholder 44">
            <a:extLst>
              <a:ext uri="{FF2B5EF4-FFF2-40B4-BE49-F238E27FC236}">
                <a16:creationId xmlns:a16="http://schemas.microsoft.com/office/drawing/2014/main" id="{9352C8AF-5488-6CCD-D681-496578051A24}"/>
              </a:ext>
            </a:extLst>
          </p:cNvPr>
          <p:cNvSpPr>
            <a:spLocks noGrp="1"/>
          </p:cNvSpPr>
          <p:nvPr>
            <p:ph idx="20"/>
          </p:nvPr>
        </p:nvSpPr>
        <p:spPr>
          <a:xfrm>
            <a:off x="149313" y="4792204"/>
            <a:ext cx="8193000" cy="274638"/>
          </a:xfrm>
        </p:spPr>
        <p:txBody>
          <a:bodyPr/>
          <a:lstStyle/>
          <a:p>
            <a:r>
              <a:rPr lang="en-US"/>
              <a:t>Source: Santo, R. E., Kim, B. F., Goldman, S. E., Dutkiewicz, J., Biehl, E. M. B., Bloem, M. W., Neff, R. A., &amp; Nachman, K. E. (2020). Considering plant-based meat substitutes and cell-based meats: A public health and food systems perspective. </a:t>
            </a:r>
            <a:r>
              <a:rPr lang="en-US" i="1"/>
              <a:t>Frontiers in Sustainable Food Systems</a:t>
            </a:r>
            <a:r>
              <a:rPr lang="en-US"/>
              <a:t>, </a:t>
            </a:r>
            <a:r>
              <a:rPr lang="en-US" i="1"/>
              <a:t>4</a:t>
            </a:r>
            <a:r>
              <a:rPr lang="en-US"/>
              <a:t>. </a:t>
            </a:r>
            <a:r>
              <a:rPr lang="en-US">
                <a:hlinkClick r:id="rId4"/>
              </a:rPr>
              <a:t>https://doi.org/10.3389/fsufs.2020.00134</a:t>
            </a:r>
            <a:r>
              <a:rPr lang="en-US"/>
              <a:t>; Image is from the Johns Hopkins Center for a Livable Future.</a:t>
            </a:r>
          </a:p>
        </p:txBody>
      </p:sp>
      <p:sp>
        <p:nvSpPr>
          <p:cNvPr id="10" name="Slide Number Placeholder 9">
            <a:extLst>
              <a:ext uri="{FF2B5EF4-FFF2-40B4-BE49-F238E27FC236}">
                <a16:creationId xmlns:a16="http://schemas.microsoft.com/office/drawing/2014/main" id="{D47E4C4F-2FD7-5981-A2CA-64F675001B88}"/>
              </a:ext>
            </a:extLst>
          </p:cNvPr>
          <p:cNvSpPr>
            <a:spLocks noGrp="1"/>
          </p:cNvSpPr>
          <p:nvPr>
            <p:ph type="sldNum" sz="quarter" idx="19"/>
          </p:nvPr>
        </p:nvSpPr>
        <p:spPr>
          <a:xfrm>
            <a:off x="8342334" y="4809744"/>
            <a:ext cx="649266" cy="274637"/>
          </a:xfrm>
        </p:spPr>
        <p:txBody>
          <a:bodyPr/>
          <a:lstStyle/>
          <a:p>
            <a:fld id="{8ABDC324-684B-9C44-A484-D2B69E2467CF}" type="slidenum">
              <a:rPr lang="en-US" smtClean="0"/>
              <a:pPr/>
              <a:t>53</a:t>
            </a:fld>
            <a:endParaRPr lang="en-US"/>
          </a:p>
        </p:txBody>
      </p:sp>
      <p:sp>
        <p:nvSpPr>
          <p:cNvPr id="47" name="Arrow: Right 4">
            <a:extLst>
              <a:ext uri="{FF2B5EF4-FFF2-40B4-BE49-F238E27FC236}">
                <a16:creationId xmlns:a16="http://schemas.microsoft.com/office/drawing/2014/main" id="{1E8D8C77-EEDD-291B-8C00-E5847E62E019}"/>
              </a:ext>
              <a:ext uri="{C183D7F6-B498-43B3-948B-1728B52AA6E4}">
                <adec:decorative xmlns:adec="http://schemas.microsoft.com/office/drawing/2017/decorative" val="1"/>
              </a:ext>
            </a:extLst>
          </p:cNvPr>
          <p:cNvSpPr/>
          <p:nvPr/>
        </p:nvSpPr>
        <p:spPr>
          <a:xfrm>
            <a:off x="2768157" y="2903838"/>
            <a:ext cx="600326" cy="48708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Arrow: Right 4">
            <a:extLst>
              <a:ext uri="{FF2B5EF4-FFF2-40B4-BE49-F238E27FC236}">
                <a16:creationId xmlns:a16="http://schemas.microsoft.com/office/drawing/2014/main" id="{0B653793-2F1E-4B01-ECD7-4F9EC556FEB9}"/>
              </a:ext>
              <a:ext uri="{C183D7F6-B498-43B3-948B-1728B52AA6E4}">
                <adec:decorative xmlns:adec="http://schemas.microsoft.com/office/drawing/2017/decorative" val="1"/>
              </a:ext>
            </a:extLst>
          </p:cNvPr>
          <p:cNvSpPr/>
          <p:nvPr/>
        </p:nvSpPr>
        <p:spPr>
          <a:xfrm>
            <a:off x="5772342" y="2903838"/>
            <a:ext cx="600326" cy="48708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3479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FB0123-D437-8BC5-0EF1-CF1084081478}"/>
              </a:ext>
            </a:extLst>
          </p:cNvPr>
          <p:cNvSpPr>
            <a:spLocks noGrp="1"/>
          </p:cNvSpPr>
          <p:nvPr>
            <p:ph type="title"/>
          </p:nvPr>
        </p:nvSpPr>
        <p:spPr>
          <a:xfrm>
            <a:off x="146304" y="66526"/>
            <a:ext cx="2739771" cy="1243172"/>
          </a:xfrm>
        </p:spPr>
        <p:txBody>
          <a:bodyPr/>
          <a:lstStyle/>
          <a:p>
            <a:r>
              <a:rPr lang="en-US"/>
              <a:t>Comparison of Greenhouse Gas Emissions of “Alt” Proteins</a:t>
            </a:r>
          </a:p>
        </p:txBody>
      </p:sp>
      <p:pic>
        <p:nvPicPr>
          <p:cNvPr id="28" name="Content Placeholder 27" descr="Figure 3, Cradle-to-processing gate GHG footprints (wherever possible) per&#10;100 g protein. For cell-based meat, plant-based substitutes, insects, and wild tuna, the mean and median were calculated using the mean value from each individual study (n) to avoid over-representing results from studies that&#10;included more products than other studies. The minimum and maximum&#10;values of the range were derived from individual product footprints. For data&#10;sources and individual product footprints, see Supplementary Data. Data for all other foods are from Poore and Nemecek (2018); for these n represents the number of observations.">
            <a:extLst>
              <a:ext uri="{FF2B5EF4-FFF2-40B4-BE49-F238E27FC236}">
                <a16:creationId xmlns:a16="http://schemas.microsoft.com/office/drawing/2014/main" id="{AEF011E3-7260-771D-7C7C-887BA4E6619E}"/>
              </a:ext>
            </a:extLst>
          </p:cNvPr>
          <p:cNvPicPr>
            <a:picLocks noGrp="1" noChangeAspect="1"/>
          </p:cNvPicPr>
          <p:nvPr>
            <p:ph idx="19"/>
          </p:nvPr>
        </p:nvPicPr>
        <p:blipFill>
          <a:blip r:embed="rId3" cstate="email">
            <a:extLst>
              <a:ext uri="{28A0092B-C50C-407E-A947-70E740481C1C}">
                <a14:useLocalDpi xmlns:a14="http://schemas.microsoft.com/office/drawing/2010/main"/>
              </a:ext>
            </a:extLst>
          </a:blip>
          <a:stretch>
            <a:fillRect/>
          </a:stretch>
        </p:blipFill>
        <p:spPr>
          <a:xfrm>
            <a:off x="3905930" y="133350"/>
            <a:ext cx="4337277" cy="4452938"/>
          </a:xfrm>
          <a:prstGeom prst="rect">
            <a:avLst/>
          </a:prstGeom>
        </p:spPr>
      </p:pic>
      <p:sp>
        <p:nvSpPr>
          <p:cNvPr id="25" name="Content Placeholder 24">
            <a:extLst>
              <a:ext uri="{FF2B5EF4-FFF2-40B4-BE49-F238E27FC236}">
                <a16:creationId xmlns:a16="http://schemas.microsoft.com/office/drawing/2014/main" id="{69A2D373-C746-7D4B-4583-26EABD464CB1}"/>
              </a:ext>
            </a:extLst>
          </p:cNvPr>
          <p:cNvSpPr>
            <a:spLocks noGrp="1"/>
          </p:cNvSpPr>
          <p:nvPr>
            <p:ph idx="12"/>
          </p:nvPr>
        </p:nvSpPr>
        <p:spPr>
          <a:xfrm>
            <a:off x="3158067" y="4792204"/>
            <a:ext cx="5255778" cy="274637"/>
          </a:xfrm>
        </p:spPr>
        <p:txBody>
          <a:bodyPr>
            <a:noAutofit/>
          </a:bodyPr>
          <a:lstStyle/>
          <a:p>
            <a:r>
              <a:rPr lang="en-US" sz="700"/>
              <a:t>Image source: Santo, R. E., Kim, B. F., Goldman, S. E., Dutkiewicz, J., Biehl, E. M. B., Bloem, M. W., Neff, R. A., &amp; Nachman, K. E. (2020). </a:t>
            </a:r>
            <a:r>
              <a:rPr lang="en-US" sz="700" i="1"/>
              <a:t>Figure 3.</a:t>
            </a:r>
            <a:r>
              <a:rPr lang="en-US" sz="700"/>
              <a:t> </a:t>
            </a:r>
            <a:r>
              <a:rPr lang="en-US" sz="700" i="1"/>
              <a:t>Cradle-to-processing gate GHG footprints (wherever possible) per 100 g protein</a:t>
            </a:r>
            <a:r>
              <a:rPr lang="en-US" sz="700"/>
              <a:t> [Chart]. Considering plant-based meat substitutes and cell-based meats: A public health and food systems perspective. </a:t>
            </a:r>
            <a:r>
              <a:rPr lang="en-US" sz="700" i="1"/>
              <a:t>Frontiers in Sustainable Food Systems</a:t>
            </a:r>
            <a:r>
              <a:rPr lang="en-US" sz="700"/>
              <a:t>, </a:t>
            </a:r>
            <a:r>
              <a:rPr lang="en-US" sz="700" i="1"/>
              <a:t>4</a:t>
            </a:r>
            <a:r>
              <a:rPr lang="en-US" sz="700"/>
              <a:t>. </a:t>
            </a:r>
            <a:r>
              <a:rPr lang="en-US" sz="700">
                <a:hlinkClick r:id="rId4"/>
              </a:rPr>
              <a:t>https://doi.org/10.3389/fsufs.2020.00134</a:t>
            </a:r>
            <a:endParaRPr lang="en-US" sz="700"/>
          </a:p>
        </p:txBody>
      </p:sp>
      <p:sp>
        <p:nvSpPr>
          <p:cNvPr id="10" name="Slide Number Placeholder 9">
            <a:extLst>
              <a:ext uri="{FF2B5EF4-FFF2-40B4-BE49-F238E27FC236}">
                <a16:creationId xmlns:a16="http://schemas.microsoft.com/office/drawing/2014/main" id="{BD95FD19-A1E0-E0A6-3CD8-741FC026DB07}"/>
              </a:ext>
            </a:extLst>
          </p:cNvPr>
          <p:cNvSpPr>
            <a:spLocks noGrp="1"/>
          </p:cNvSpPr>
          <p:nvPr>
            <p:ph type="sldNum" sz="quarter" idx="10"/>
          </p:nvPr>
        </p:nvSpPr>
        <p:spPr>
          <a:xfrm>
            <a:off x="8342334" y="4809744"/>
            <a:ext cx="649266" cy="274637"/>
          </a:xfrm>
        </p:spPr>
        <p:txBody>
          <a:bodyPr/>
          <a:lstStyle/>
          <a:p>
            <a:fld id="{8ABDC324-684B-9C44-A484-D2B69E2467CF}" type="slidenum">
              <a:rPr lang="en-US" smtClean="0"/>
              <a:pPr/>
              <a:t>54</a:t>
            </a:fld>
            <a:endParaRPr lang="en-US"/>
          </a:p>
        </p:txBody>
      </p:sp>
    </p:spTree>
    <p:extLst>
      <p:ext uri="{BB962C8B-B14F-4D97-AF65-F5344CB8AC3E}">
        <p14:creationId xmlns:p14="http://schemas.microsoft.com/office/powerpoint/2010/main" val="16334914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4C9B0C9-194F-8D08-F4B9-03481F7D7A28}"/>
              </a:ext>
            </a:extLst>
          </p:cNvPr>
          <p:cNvSpPr>
            <a:spLocks noGrp="1"/>
          </p:cNvSpPr>
          <p:nvPr>
            <p:ph type="title"/>
          </p:nvPr>
        </p:nvSpPr>
        <p:spPr>
          <a:xfrm>
            <a:off x="149313" y="53975"/>
            <a:ext cx="8842287" cy="857250"/>
          </a:xfrm>
        </p:spPr>
        <p:txBody>
          <a:bodyPr/>
          <a:lstStyle/>
          <a:p>
            <a:r>
              <a:rPr lang="en-US"/>
              <a:t>Discussion 2: An Optimal Diet Pattern</a:t>
            </a:r>
          </a:p>
        </p:txBody>
      </p:sp>
      <p:sp>
        <p:nvSpPr>
          <p:cNvPr id="8" name="Content Placeholder 7">
            <a:extLst>
              <a:ext uri="{FF2B5EF4-FFF2-40B4-BE49-F238E27FC236}">
                <a16:creationId xmlns:a16="http://schemas.microsoft.com/office/drawing/2014/main" id="{B70DFE83-229F-7114-36E6-494BC7D3F409}"/>
              </a:ext>
            </a:extLst>
          </p:cNvPr>
          <p:cNvSpPr>
            <a:spLocks noGrp="1"/>
          </p:cNvSpPr>
          <p:nvPr>
            <p:ph idx="1"/>
          </p:nvPr>
        </p:nvSpPr>
        <p:spPr>
          <a:xfrm>
            <a:off x="149313" y="1200151"/>
            <a:ext cx="8842287" cy="3390899"/>
          </a:xfrm>
        </p:spPr>
        <p:txBody>
          <a:bodyPr/>
          <a:lstStyle/>
          <a:p>
            <a:r>
              <a:rPr lang="en-US"/>
              <a:t>Given what was covered in the last section, how would you describe an ideal diet pattern?</a:t>
            </a:r>
          </a:p>
          <a:p>
            <a:r>
              <a:rPr lang="en-US"/>
              <a:t>How would this differ by individual, income, community or location?</a:t>
            </a:r>
          </a:p>
          <a:p>
            <a:pPr lvl="1"/>
            <a:r>
              <a:rPr lang="en-US"/>
              <a:t>Urban versus rural</a:t>
            </a:r>
          </a:p>
          <a:p>
            <a:pPr lvl="1"/>
            <a:r>
              <a:rPr lang="en-US"/>
              <a:t>Coastal versus inland</a:t>
            </a:r>
          </a:p>
          <a:p>
            <a:pPr lvl="1"/>
            <a:r>
              <a:rPr lang="en-US"/>
              <a:t>Etc.</a:t>
            </a:r>
          </a:p>
          <a:p>
            <a:r>
              <a:rPr lang="en-US"/>
              <a:t>What challenges do you anticipate in providing guidance to consumers and patients? </a:t>
            </a:r>
          </a:p>
          <a:p>
            <a:r>
              <a:rPr lang="en-US"/>
              <a:t>What might be some barriers to implementation of plant forward menus in food service?</a:t>
            </a:r>
          </a:p>
        </p:txBody>
      </p:sp>
      <p:sp>
        <p:nvSpPr>
          <p:cNvPr id="17" name="Content Placeholder 16">
            <a:extLst>
              <a:ext uri="{FF2B5EF4-FFF2-40B4-BE49-F238E27FC236}">
                <a16:creationId xmlns:a16="http://schemas.microsoft.com/office/drawing/2014/main" id="{095E8A8B-21DA-B67D-15A0-A1333A166948}"/>
              </a:ext>
            </a:extLst>
          </p:cNvPr>
          <p:cNvSpPr>
            <a:spLocks noGrp="1"/>
          </p:cNvSpPr>
          <p:nvPr>
            <p:ph idx="12"/>
          </p:nvPr>
        </p:nvSpPr>
        <p:spPr/>
        <p:txBody>
          <a:bodyPr/>
          <a:lstStyle/>
          <a:p>
            <a:endParaRPr lang="en-US"/>
          </a:p>
        </p:txBody>
      </p:sp>
      <p:sp>
        <p:nvSpPr>
          <p:cNvPr id="6" name="Slide Number Placeholder 5">
            <a:extLst>
              <a:ext uri="{FF2B5EF4-FFF2-40B4-BE49-F238E27FC236}">
                <a16:creationId xmlns:a16="http://schemas.microsoft.com/office/drawing/2014/main" id="{6F238D33-0988-6C2C-A1FF-C0089F4C2C2E}"/>
              </a:ext>
            </a:extLst>
          </p:cNvPr>
          <p:cNvSpPr>
            <a:spLocks noGrp="1"/>
          </p:cNvSpPr>
          <p:nvPr>
            <p:ph type="sldNum" sz="quarter" idx="13"/>
          </p:nvPr>
        </p:nvSpPr>
        <p:spPr>
          <a:xfrm>
            <a:off x="8342334" y="4809744"/>
            <a:ext cx="649266" cy="274637"/>
          </a:xfrm>
        </p:spPr>
        <p:txBody>
          <a:bodyPr/>
          <a:lstStyle/>
          <a:p>
            <a:fld id="{8ABDC324-684B-9C44-A484-D2B69E2467CF}" type="slidenum">
              <a:rPr lang="en-US" smtClean="0"/>
              <a:pPr/>
              <a:t>55</a:t>
            </a:fld>
            <a:endParaRPr lang="en-US"/>
          </a:p>
        </p:txBody>
      </p:sp>
    </p:spTree>
    <p:extLst>
      <p:ext uri="{BB962C8B-B14F-4D97-AF65-F5344CB8AC3E}">
        <p14:creationId xmlns:p14="http://schemas.microsoft.com/office/powerpoint/2010/main" val="17360046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29EDD57-7125-4AA1-8A32-BE377D0AB283}"/>
              </a:ext>
            </a:extLst>
          </p:cNvPr>
          <p:cNvSpPr>
            <a:spLocks noGrp="1"/>
          </p:cNvSpPr>
          <p:nvPr>
            <p:ph type="title"/>
          </p:nvPr>
        </p:nvSpPr>
        <p:spPr/>
        <p:txBody>
          <a:bodyPr/>
          <a:lstStyle/>
          <a:p>
            <a:r>
              <a:rPr lang="en-US"/>
              <a:t>Section E: Connecting With Consumers </a:t>
            </a:r>
            <a:br>
              <a:rPr lang="en-US"/>
            </a:br>
            <a:r>
              <a:rPr lang="en-US"/>
              <a:t>to Shift Diets</a:t>
            </a:r>
          </a:p>
        </p:txBody>
      </p:sp>
      <p:sp>
        <p:nvSpPr>
          <p:cNvPr id="5" name="Slide Number Placeholder 4">
            <a:extLst>
              <a:ext uri="{FF2B5EF4-FFF2-40B4-BE49-F238E27FC236}">
                <a16:creationId xmlns:a16="http://schemas.microsoft.com/office/drawing/2014/main" id="{BCD091B6-ECFA-DEB6-B14C-070706587439}"/>
              </a:ext>
            </a:extLst>
          </p:cNvPr>
          <p:cNvSpPr>
            <a:spLocks noGrp="1"/>
          </p:cNvSpPr>
          <p:nvPr>
            <p:ph type="sldNum" sz="quarter" idx="10"/>
          </p:nvPr>
        </p:nvSpPr>
        <p:spPr/>
        <p:txBody>
          <a:bodyPr/>
          <a:lstStyle/>
          <a:p>
            <a:fld id="{8ABDC324-684B-9C44-A484-D2B69E2467CF}" type="slidenum">
              <a:rPr lang="en-US" smtClean="0"/>
              <a:pPr/>
              <a:t>56</a:t>
            </a:fld>
            <a:endParaRPr lang="en-US"/>
          </a:p>
        </p:txBody>
      </p:sp>
    </p:spTree>
    <p:extLst>
      <p:ext uri="{BB962C8B-B14F-4D97-AF65-F5344CB8AC3E}">
        <p14:creationId xmlns:p14="http://schemas.microsoft.com/office/powerpoint/2010/main" val="20887813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53A1AAB-543B-A23B-8FAD-C8FAC764E1C7}"/>
              </a:ext>
            </a:extLst>
          </p:cNvPr>
          <p:cNvSpPr>
            <a:spLocks noGrp="1"/>
          </p:cNvSpPr>
          <p:nvPr>
            <p:ph type="title"/>
          </p:nvPr>
        </p:nvSpPr>
        <p:spPr/>
        <p:txBody>
          <a:bodyPr/>
          <a:lstStyle/>
          <a:p>
            <a:r>
              <a:rPr lang="en-US"/>
              <a:t>Food Choice Is Complex! Not Logical nor Linear</a:t>
            </a:r>
          </a:p>
        </p:txBody>
      </p:sp>
      <p:pic>
        <p:nvPicPr>
          <p:cNvPr id="42" name="Content Placeholder 41" descr="One hand holds a green apple. The other hand hold a donut with pink frosting.">
            <a:extLst>
              <a:ext uri="{FF2B5EF4-FFF2-40B4-BE49-F238E27FC236}">
                <a16:creationId xmlns:a16="http://schemas.microsoft.com/office/drawing/2014/main" id="{87E14EA4-0462-5E14-142C-C0489092E2FF}"/>
              </a:ext>
            </a:extLst>
          </p:cNvPr>
          <p:cNvPicPr>
            <a:picLocks noGrp="1" noChangeAspect="1"/>
          </p:cNvPicPr>
          <p:nvPr>
            <p:ph idx="1"/>
          </p:nvPr>
        </p:nvPicPr>
        <p:blipFill rotWithShape="1">
          <a:blip r:embed="rId3">
            <a:extLst>
              <a:ext uri="{28A0092B-C50C-407E-A947-70E740481C1C}">
                <a14:useLocalDpi xmlns:a14="http://schemas.microsoft.com/office/drawing/2010/main"/>
              </a:ext>
            </a:extLst>
          </a:blip>
          <a:srcRect/>
          <a:stretch>
            <a:fillRect/>
          </a:stretch>
        </p:blipFill>
        <p:spPr>
          <a:xfrm>
            <a:off x="-1544" y="1024759"/>
            <a:ext cx="9144000" cy="4118742"/>
          </a:xfrm>
          <a:prstGeom prst="rect">
            <a:avLst/>
          </a:prstGeom>
        </p:spPr>
      </p:pic>
      <p:sp>
        <p:nvSpPr>
          <p:cNvPr id="41" name="Content Placeholder 40">
            <a:extLst>
              <a:ext uri="{FF2B5EF4-FFF2-40B4-BE49-F238E27FC236}">
                <a16:creationId xmlns:a16="http://schemas.microsoft.com/office/drawing/2014/main" id="{DB9795BD-C506-EE1E-5B94-EE2AF1A8E918}"/>
              </a:ext>
            </a:extLst>
          </p:cNvPr>
          <p:cNvSpPr>
            <a:spLocks noGrp="1"/>
          </p:cNvSpPr>
          <p:nvPr>
            <p:ph idx="12"/>
          </p:nvPr>
        </p:nvSpPr>
        <p:spPr/>
        <p:txBody>
          <a:bodyPr/>
          <a:lstStyle/>
          <a:p>
            <a:r>
              <a:rPr lang="en-US">
                <a:solidFill>
                  <a:schemeClr val="bg1"/>
                </a:solidFill>
              </a:rPr>
              <a:t>Image source: Shutterstock.</a:t>
            </a:r>
          </a:p>
        </p:txBody>
      </p:sp>
      <p:sp>
        <p:nvSpPr>
          <p:cNvPr id="4" name="Slide Number Placeholder 3">
            <a:extLst>
              <a:ext uri="{FF2B5EF4-FFF2-40B4-BE49-F238E27FC236}">
                <a16:creationId xmlns:a16="http://schemas.microsoft.com/office/drawing/2014/main" id="{CE1AE217-0535-5023-3D61-63A91EFF52CE}"/>
              </a:ext>
            </a:extLst>
          </p:cNvPr>
          <p:cNvSpPr>
            <a:spLocks noGrp="1"/>
          </p:cNvSpPr>
          <p:nvPr>
            <p:ph type="sldNum" sz="quarter" idx="13"/>
          </p:nvPr>
        </p:nvSpPr>
        <p:spPr/>
        <p:txBody>
          <a:bodyPr/>
          <a:lstStyle/>
          <a:p>
            <a:fld id="{8ABDC324-684B-9C44-A484-D2B69E2467CF}" type="slidenum">
              <a:rPr lang="en-US" smtClean="0">
                <a:solidFill>
                  <a:schemeClr val="bg1"/>
                </a:solidFill>
              </a:rPr>
              <a:pPr/>
              <a:t>57</a:t>
            </a:fld>
            <a:endParaRPr lang="en-US">
              <a:solidFill>
                <a:schemeClr val="bg1"/>
              </a:solidFill>
            </a:endParaRPr>
          </a:p>
        </p:txBody>
      </p:sp>
    </p:spTree>
    <p:extLst>
      <p:ext uri="{BB962C8B-B14F-4D97-AF65-F5344CB8AC3E}">
        <p14:creationId xmlns:p14="http://schemas.microsoft.com/office/powerpoint/2010/main" val="10736540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536398B-FC99-BE10-A3DD-CA692F48EA3E}"/>
              </a:ext>
            </a:extLst>
          </p:cNvPr>
          <p:cNvSpPr>
            <a:spLocks noGrp="1"/>
          </p:cNvSpPr>
          <p:nvPr>
            <p:ph type="title"/>
          </p:nvPr>
        </p:nvSpPr>
        <p:spPr>
          <a:xfrm rot="16200000">
            <a:off x="-1697000" y="1961715"/>
            <a:ext cx="4732583" cy="1243172"/>
          </a:xfrm>
        </p:spPr>
        <p:txBody>
          <a:bodyPr anchor="ctr"/>
          <a:lstStyle/>
          <a:p>
            <a:pPr algn="ctr"/>
            <a:r>
              <a:rPr lang="en-US" sz="2800"/>
              <a:t>Drivers of </a:t>
            </a:r>
            <a:br>
              <a:rPr lang="en-US" sz="2800"/>
            </a:br>
            <a:r>
              <a:rPr lang="en-US" sz="2800"/>
              <a:t>Meat Consumption</a:t>
            </a:r>
          </a:p>
        </p:txBody>
      </p:sp>
      <p:pic>
        <p:nvPicPr>
          <p:cNvPr id="3" name="Picture 2" descr="Infographic, the many different factors and relationships that influence consumers relationship with meat. Five concentric circles are presented from the outer ring to the inner ring:&#10;&#10;1. Macro/policy: Pricing, government policies, recommendations.&#10;2. Community: Region, food environment, socioeconomic characteristics.&#10;3. Interpersonal: Household, culture, socioeconomic factors, religion.&#10;4. Individual: Knowledge, awareness, attitudes, age, gender.&#10;5. Meat consumption.&#10;">
            <a:extLst>
              <a:ext uri="{FF2B5EF4-FFF2-40B4-BE49-F238E27FC236}">
                <a16:creationId xmlns:a16="http://schemas.microsoft.com/office/drawing/2014/main" id="{78BE6E64-32D7-45DD-880C-4996FA85DC54}"/>
              </a:ext>
            </a:extLst>
          </p:cNvPr>
          <p:cNvPicPr>
            <a:picLocks noChangeAspect="1"/>
          </p:cNvPicPr>
          <p:nvPr/>
        </p:nvPicPr>
        <p:blipFill>
          <a:blip r:embed="rId3"/>
          <a:stretch>
            <a:fillRect/>
          </a:stretch>
        </p:blipFill>
        <p:spPr>
          <a:xfrm>
            <a:off x="1620078" y="146602"/>
            <a:ext cx="4870174" cy="4870174"/>
          </a:xfrm>
          <a:prstGeom prst="rect">
            <a:avLst/>
          </a:prstGeom>
        </p:spPr>
      </p:pic>
      <p:sp>
        <p:nvSpPr>
          <p:cNvPr id="17" name="Content Placeholder 15">
            <a:extLst>
              <a:ext uri="{FF2B5EF4-FFF2-40B4-BE49-F238E27FC236}">
                <a16:creationId xmlns:a16="http://schemas.microsoft.com/office/drawing/2014/main" id="{1C955CC9-2195-CB3E-F3BA-8AD84D784150}"/>
              </a:ext>
            </a:extLst>
          </p:cNvPr>
          <p:cNvSpPr>
            <a:spLocks noGrp="1"/>
          </p:cNvSpPr>
          <p:nvPr>
            <p:ph idx="19"/>
          </p:nvPr>
        </p:nvSpPr>
        <p:spPr>
          <a:xfrm>
            <a:off x="6718852" y="133350"/>
            <a:ext cx="2272747" cy="602146"/>
          </a:xfrm>
        </p:spPr>
        <p:txBody>
          <a:bodyPr/>
          <a:lstStyle/>
          <a:p>
            <a:pPr marL="0" indent="0">
              <a:buNone/>
            </a:pPr>
            <a:r>
              <a:rPr lang="en-US" sz="1200" b="1">
                <a:latin typeface="+mn-lt"/>
              </a:rPr>
              <a:t>Macro/policy: </a:t>
            </a:r>
            <a:r>
              <a:rPr lang="en-US" sz="1200">
                <a:latin typeface="+mn-lt"/>
              </a:rPr>
              <a:t>pricing and marketing of meat, government policies and recommendations </a:t>
            </a:r>
          </a:p>
        </p:txBody>
      </p:sp>
      <p:sp>
        <p:nvSpPr>
          <p:cNvPr id="19" name="Content Placeholder 17">
            <a:extLst>
              <a:ext uri="{FF2B5EF4-FFF2-40B4-BE49-F238E27FC236}">
                <a16:creationId xmlns:a16="http://schemas.microsoft.com/office/drawing/2014/main" id="{95D2C28B-EDB8-FFE8-04B5-7E015D8809CD}"/>
              </a:ext>
            </a:extLst>
          </p:cNvPr>
          <p:cNvSpPr>
            <a:spLocks noGrp="1"/>
          </p:cNvSpPr>
          <p:nvPr>
            <p:ph idx="23"/>
          </p:nvPr>
        </p:nvSpPr>
        <p:spPr>
          <a:xfrm>
            <a:off x="6718852" y="829016"/>
            <a:ext cx="2272747" cy="1588554"/>
          </a:xfrm>
        </p:spPr>
        <p:txBody>
          <a:bodyPr/>
          <a:lstStyle/>
          <a:p>
            <a:pPr marL="0" indent="0">
              <a:buNone/>
            </a:pPr>
            <a:r>
              <a:rPr lang="en-US" sz="1200" b="1">
                <a:latin typeface="+mn-lt"/>
              </a:rPr>
              <a:t>Community/institution: </a:t>
            </a:r>
            <a:r>
              <a:rPr lang="en-US" sz="1200">
                <a:latin typeface="+mn-lt"/>
              </a:rPr>
              <a:t>Geographic region, urban versus non-urban, food environment, school/workplace environment, socioeconomic characteristics, media, culinary trends, availability and attractiveness of alternative proteins</a:t>
            </a:r>
          </a:p>
        </p:txBody>
      </p:sp>
      <p:sp>
        <p:nvSpPr>
          <p:cNvPr id="20" name="Content Placeholder 18">
            <a:extLst>
              <a:ext uri="{FF2B5EF4-FFF2-40B4-BE49-F238E27FC236}">
                <a16:creationId xmlns:a16="http://schemas.microsoft.com/office/drawing/2014/main" id="{8695AC27-919A-1AD4-FE35-F8E2584F374A}"/>
              </a:ext>
            </a:extLst>
          </p:cNvPr>
          <p:cNvSpPr>
            <a:spLocks noGrp="1"/>
          </p:cNvSpPr>
          <p:nvPr>
            <p:ph idx="24"/>
          </p:nvPr>
        </p:nvSpPr>
        <p:spPr>
          <a:xfrm>
            <a:off x="6718852" y="2511090"/>
            <a:ext cx="2272747" cy="803834"/>
          </a:xfrm>
        </p:spPr>
        <p:txBody>
          <a:bodyPr/>
          <a:lstStyle/>
          <a:p>
            <a:pPr marL="0" indent="0">
              <a:buNone/>
            </a:pPr>
            <a:r>
              <a:rPr lang="en-US" sz="1200" b="1">
                <a:latin typeface="+mn-lt"/>
              </a:rPr>
              <a:t>Interpersonal: </a:t>
            </a:r>
            <a:r>
              <a:rPr lang="en-US" sz="1200">
                <a:latin typeface="+mn-lt"/>
              </a:rPr>
              <a:t>Household dietary norms, culture, relationships, friends/family’s dietary practices, socioeconomic factors, religion</a:t>
            </a:r>
          </a:p>
        </p:txBody>
      </p:sp>
      <p:sp>
        <p:nvSpPr>
          <p:cNvPr id="18" name="Content Placeholder 16">
            <a:extLst>
              <a:ext uri="{FF2B5EF4-FFF2-40B4-BE49-F238E27FC236}">
                <a16:creationId xmlns:a16="http://schemas.microsoft.com/office/drawing/2014/main" id="{D019A0DD-6659-225B-4AE0-CFC1B690ABEE}"/>
              </a:ext>
            </a:extLst>
          </p:cNvPr>
          <p:cNvSpPr>
            <a:spLocks noGrp="1"/>
          </p:cNvSpPr>
          <p:nvPr>
            <p:ph idx="22"/>
          </p:nvPr>
        </p:nvSpPr>
        <p:spPr>
          <a:xfrm>
            <a:off x="6718852" y="3408443"/>
            <a:ext cx="2272747" cy="1155522"/>
          </a:xfrm>
        </p:spPr>
        <p:txBody>
          <a:bodyPr/>
          <a:lstStyle/>
          <a:p>
            <a:pPr marL="0" indent="0">
              <a:buNone/>
            </a:pPr>
            <a:r>
              <a:rPr lang="en-US" sz="1200" b="1">
                <a:latin typeface="+mn-lt"/>
              </a:rPr>
              <a:t>Individual: </a:t>
            </a:r>
            <a:r>
              <a:rPr lang="en-US" sz="1200">
                <a:latin typeface="+mn-lt"/>
              </a:rPr>
              <a:t>knowledge, awareness, attitudes, values (moral disengagement, openness to change, altruism), age, gender, health, environment, and animal welfare concerns</a:t>
            </a:r>
          </a:p>
        </p:txBody>
      </p:sp>
      <p:sp>
        <p:nvSpPr>
          <p:cNvPr id="12" name="Content Placeholder 7">
            <a:extLst>
              <a:ext uri="{FF2B5EF4-FFF2-40B4-BE49-F238E27FC236}">
                <a16:creationId xmlns:a16="http://schemas.microsoft.com/office/drawing/2014/main" id="{4968B515-5132-1B4B-8CFA-BA7D693BEC35}"/>
              </a:ext>
            </a:extLst>
          </p:cNvPr>
          <p:cNvSpPr>
            <a:spLocks noGrp="1"/>
          </p:cNvSpPr>
          <p:nvPr>
            <p:ph idx="12"/>
          </p:nvPr>
        </p:nvSpPr>
        <p:spPr>
          <a:xfrm>
            <a:off x="1558200" y="4792204"/>
            <a:ext cx="4572000" cy="280036"/>
          </a:xfrm>
        </p:spPr>
        <p:txBody>
          <a:bodyPr/>
          <a:lstStyle/>
          <a:p>
            <a:r>
              <a:rPr lang="en-US"/>
              <a:t>Image source: Center for a Livable Future.</a:t>
            </a:r>
          </a:p>
        </p:txBody>
      </p:sp>
      <p:sp>
        <p:nvSpPr>
          <p:cNvPr id="9" name="Slide Number Placeholder 8">
            <a:extLst>
              <a:ext uri="{FF2B5EF4-FFF2-40B4-BE49-F238E27FC236}">
                <a16:creationId xmlns:a16="http://schemas.microsoft.com/office/drawing/2014/main" id="{45AC79D7-F74D-CF8D-3EA6-AAC9868E4466}"/>
              </a:ext>
            </a:extLst>
          </p:cNvPr>
          <p:cNvSpPr>
            <a:spLocks noGrp="1"/>
          </p:cNvSpPr>
          <p:nvPr>
            <p:ph type="sldNum" sz="quarter" idx="10"/>
          </p:nvPr>
        </p:nvSpPr>
        <p:spPr/>
        <p:txBody>
          <a:bodyPr/>
          <a:lstStyle/>
          <a:p>
            <a:fld id="{8ABDC324-684B-9C44-A484-D2B69E2467CF}" type="slidenum">
              <a:rPr lang="en-US" smtClean="0"/>
              <a:pPr/>
              <a:t>58</a:t>
            </a:fld>
            <a:endParaRPr lang="en-US"/>
          </a:p>
        </p:txBody>
      </p:sp>
    </p:spTree>
    <p:extLst>
      <p:ext uri="{BB962C8B-B14F-4D97-AF65-F5344CB8AC3E}">
        <p14:creationId xmlns:p14="http://schemas.microsoft.com/office/powerpoint/2010/main" val="12177205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DA860DB9-71CE-1595-B3F4-7BEE92C84091}"/>
              </a:ext>
            </a:extLst>
          </p:cNvPr>
          <p:cNvSpPr>
            <a:spLocks noGrp="1"/>
          </p:cNvSpPr>
          <p:nvPr>
            <p:ph type="title"/>
          </p:nvPr>
        </p:nvSpPr>
        <p:spPr/>
        <p:txBody>
          <a:bodyPr/>
          <a:lstStyle/>
          <a:p>
            <a:r>
              <a:rPr lang="en-US" altLang="en-US"/>
              <a:t>Reasons People Reduce Meat Intake</a:t>
            </a:r>
            <a:endParaRPr lang="en-US"/>
          </a:p>
        </p:txBody>
      </p:sp>
      <p:sp>
        <p:nvSpPr>
          <p:cNvPr id="16" name="Text Placeholder 15">
            <a:extLst>
              <a:ext uri="{FF2B5EF4-FFF2-40B4-BE49-F238E27FC236}">
                <a16:creationId xmlns:a16="http://schemas.microsoft.com/office/drawing/2014/main" id="{6245BE95-54A0-8E9D-DC24-70F8B52384D4}"/>
              </a:ext>
            </a:extLst>
          </p:cNvPr>
          <p:cNvSpPr>
            <a:spLocks noGrp="1"/>
          </p:cNvSpPr>
          <p:nvPr>
            <p:ph type="body" sz="quarter" idx="14"/>
          </p:nvPr>
        </p:nvSpPr>
        <p:spPr/>
        <p:txBody>
          <a:bodyPr/>
          <a:lstStyle/>
          <a:p>
            <a:endParaRPr lang="en-US"/>
          </a:p>
        </p:txBody>
      </p:sp>
      <p:pic>
        <p:nvPicPr>
          <p:cNvPr id="19" name="Content Placeholder 18" descr="Fig. 1 Reasons for meat reduction by income (, &lt;$US 40 000; , ≥$US 40 000; , overall) in a nationally representative adult sample: USA, 2015. Figure depicts the stratified results for percentage indicating each item was a reason for meat reduction, by income. P values reflect χ2 for cross-tabulation: *P&lt;0·05, **P&lt;0·01, ***P&lt;0·001">
            <a:extLst>
              <a:ext uri="{FF2B5EF4-FFF2-40B4-BE49-F238E27FC236}">
                <a16:creationId xmlns:a16="http://schemas.microsoft.com/office/drawing/2014/main" id="{9AC46789-BA9B-B32F-38D3-1D2CF7A54A1C}"/>
              </a:ext>
            </a:extLst>
          </p:cNvPr>
          <p:cNvPicPr>
            <a:picLocks noGrp="1" noChangeAspect="1"/>
          </p:cNvPicPr>
          <p:nvPr>
            <p:ph idx="19"/>
          </p:nvPr>
        </p:nvPicPr>
        <p:blipFill>
          <a:blip r:embed="rId3"/>
          <a:stretch>
            <a:fillRect/>
          </a:stretch>
        </p:blipFill>
        <p:spPr>
          <a:xfrm>
            <a:off x="3157538" y="414479"/>
            <a:ext cx="5834062" cy="3890680"/>
          </a:xfrm>
        </p:spPr>
      </p:pic>
      <p:sp>
        <p:nvSpPr>
          <p:cNvPr id="15" name="Content Placeholder 14">
            <a:extLst>
              <a:ext uri="{FF2B5EF4-FFF2-40B4-BE49-F238E27FC236}">
                <a16:creationId xmlns:a16="http://schemas.microsoft.com/office/drawing/2014/main" id="{02AB3237-3490-17BD-CCFA-4ADDEE348579}"/>
              </a:ext>
            </a:extLst>
          </p:cNvPr>
          <p:cNvSpPr>
            <a:spLocks noGrp="1"/>
          </p:cNvSpPr>
          <p:nvPr>
            <p:ph idx="12"/>
          </p:nvPr>
        </p:nvSpPr>
        <p:spPr>
          <a:xfrm>
            <a:off x="3158066" y="4792204"/>
            <a:ext cx="5528733" cy="274637"/>
          </a:xfrm>
        </p:spPr>
        <p:txBody>
          <a:bodyPr>
            <a:normAutofit fontScale="92500" lnSpcReduction="20000"/>
          </a:bodyPr>
          <a:lstStyle/>
          <a:p>
            <a:r>
              <a:rPr lang="en-US"/>
              <a:t>Image source: Neff, R. A., Edwards, D., Palmer, A., Ramsing, R., Righter, A., &amp; Wolfson, J. (2018).</a:t>
            </a:r>
            <a:r>
              <a:rPr lang="en-US" i="1"/>
              <a:t> Figure 1. Reasons for meat reduction by income in a nationally representative adult sample</a:t>
            </a:r>
            <a:r>
              <a:rPr lang="en-US"/>
              <a:t> [Chart]. Reducing meat consumption in the USA: A nationally representative survey of attitudes and behaviours. </a:t>
            </a:r>
            <a:r>
              <a:rPr lang="en-US" i="1"/>
              <a:t>Public Health Nutrition</a:t>
            </a:r>
            <a:r>
              <a:rPr lang="en-US"/>
              <a:t>, </a:t>
            </a:r>
            <a:r>
              <a:rPr lang="en-US" i="1"/>
              <a:t>21</a:t>
            </a:r>
            <a:r>
              <a:rPr lang="en-US"/>
              <a:t>(10), 1835–1844. </a:t>
            </a:r>
            <a:r>
              <a:rPr lang="en-US">
                <a:hlinkClick r:id="rId4"/>
              </a:rPr>
              <a:t>https://doi.org/10.1017/S1368980017004190</a:t>
            </a:r>
            <a:endParaRPr lang="en-US"/>
          </a:p>
        </p:txBody>
      </p:sp>
      <p:sp>
        <p:nvSpPr>
          <p:cNvPr id="5" name="Slide Number Placeholder 4">
            <a:extLst>
              <a:ext uri="{FF2B5EF4-FFF2-40B4-BE49-F238E27FC236}">
                <a16:creationId xmlns:a16="http://schemas.microsoft.com/office/drawing/2014/main" id="{CA88F82E-A1B3-BDBE-6763-6B60F7A08A6B}"/>
              </a:ext>
            </a:extLst>
          </p:cNvPr>
          <p:cNvSpPr>
            <a:spLocks noGrp="1"/>
          </p:cNvSpPr>
          <p:nvPr>
            <p:ph type="sldNum" sz="quarter" idx="10"/>
          </p:nvPr>
        </p:nvSpPr>
        <p:spPr/>
        <p:txBody>
          <a:bodyPr/>
          <a:lstStyle/>
          <a:p>
            <a:fld id="{8ABDC324-684B-9C44-A484-D2B69E2467CF}" type="slidenum">
              <a:rPr lang="en-US" smtClean="0"/>
              <a:pPr/>
              <a:t>59</a:t>
            </a:fld>
            <a:endParaRPr lang="en-US"/>
          </a:p>
        </p:txBody>
      </p:sp>
    </p:spTree>
    <p:extLst>
      <p:ext uri="{BB962C8B-B14F-4D97-AF65-F5344CB8AC3E}">
        <p14:creationId xmlns:p14="http://schemas.microsoft.com/office/powerpoint/2010/main" val="7201370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24B02-3805-7C14-6D6E-2D9F8441E89D}"/>
              </a:ext>
            </a:extLst>
          </p:cNvPr>
          <p:cNvSpPr>
            <a:spLocks noGrp="1"/>
          </p:cNvSpPr>
          <p:nvPr>
            <p:ph type="title"/>
          </p:nvPr>
        </p:nvSpPr>
        <p:spPr>
          <a:xfrm>
            <a:off x="149313" y="53975"/>
            <a:ext cx="8842287" cy="857250"/>
          </a:xfrm>
        </p:spPr>
        <p:txBody>
          <a:bodyPr/>
          <a:lstStyle/>
          <a:p>
            <a:r>
              <a:rPr lang="en-US"/>
              <a:t>Learning Objectives </a:t>
            </a:r>
          </a:p>
        </p:txBody>
      </p:sp>
      <p:sp>
        <p:nvSpPr>
          <p:cNvPr id="8" name="Content Placeholder 7">
            <a:extLst>
              <a:ext uri="{FF2B5EF4-FFF2-40B4-BE49-F238E27FC236}">
                <a16:creationId xmlns:a16="http://schemas.microsoft.com/office/drawing/2014/main" id="{028A2DA3-B051-8F91-B448-CE1C02507D58}"/>
              </a:ext>
            </a:extLst>
          </p:cNvPr>
          <p:cNvSpPr>
            <a:spLocks noGrp="1"/>
          </p:cNvSpPr>
          <p:nvPr>
            <p:ph idx="1"/>
          </p:nvPr>
        </p:nvSpPr>
        <p:spPr>
          <a:xfrm>
            <a:off x="149313" y="1200151"/>
            <a:ext cx="8842287" cy="3390899"/>
          </a:xfrm>
        </p:spPr>
        <p:txBody>
          <a:bodyPr vert="horz" lIns="91440" tIns="45720" rIns="91440" bIns="45720" rtlCol="0" anchor="t">
            <a:normAutofit/>
          </a:bodyPr>
          <a:lstStyle/>
          <a:p>
            <a:pPr lvl="0">
              <a:lnSpc>
                <a:spcPct val="100000"/>
              </a:lnSpc>
            </a:pPr>
            <a:r>
              <a:rPr lang="en-US">
                <a:ea typeface="Calibri"/>
                <a:cs typeface="Calibri"/>
                <a:sym typeface="Calibri"/>
              </a:rPr>
              <a:t>Summarize the relationship between food systems and climate change</a:t>
            </a:r>
            <a:endParaRPr lang="en-US"/>
          </a:p>
          <a:p>
            <a:pPr lvl="0">
              <a:lnSpc>
                <a:spcPct val="100000"/>
              </a:lnSpc>
            </a:pPr>
            <a:r>
              <a:rPr lang="en-US">
                <a:ea typeface="Calibri"/>
                <a:cs typeface="Calibri"/>
                <a:sym typeface="Calibri"/>
              </a:rPr>
              <a:t>Explain risks to our food systems from a changing climate</a:t>
            </a:r>
            <a:endParaRPr lang="en-US"/>
          </a:p>
          <a:p>
            <a:pPr marL="292100" indent="-292100"/>
            <a:r>
              <a:rPr lang="en-US">
                <a:latin typeface="Calibri"/>
                <a:ea typeface="Tahoma"/>
                <a:cs typeface="Calibri"/>
                <a:sym typeface="Calibri"/>
              </a:rPr>
              <a:t>Evaluate dietary shifts to reduce the greenhouse gas contributions from food systems</a:t>
            </a:r>
            <a:endParaRPr lang="en-US">
              <a:latin typeface="Calibri"/>
              <a:ea typeface="Tahoma"/>
              <a:cs typeface="Calibri"/>
            </a:endParaRPr>
          </a:p>
          <a:p>
            <a:pPr lvl="0">
              <a:lnSpc>
                <a:spcPct val="100000"/>
              </a:lnSpc>
            </a:pPr>
            <a:r>
              <a:rPr lang="en-US">
                <a:ea typeface="Calibri"/>
                <a:cs typeface="Calibri"/>
                <a:sym typeface="Calibri"/>
              </a:rPr>
              <a:t>Describe the role of RDNs as leaders in food system change</a:t>
            </a:r>
            <a:endParaRPr lang="en-US"/>
          </a:p>
          <a:p>
            <a:pPr lvl="0"/>
            <a:endParaRPr lang="en-US"/>
          </a:p>
        </p:txBody>
      </p:sp>
      <p:sp>
        <p:nvSpPr>
          <p:cNvPr id="21" name="Content Placeholder 20">
            <a:extLst>
              <a:ext uri="{FF2B5EF4-FFF2-40B4-BE49-F238E27FC236}">
                <a16:creationId xmlns:a16="http://schemas.microsoft.com/office/drawing/2014/main" id="{72FE9A8C-B5D6-21A5-CDCF-9A4BB3098E08}"/>
              </a:ext>
            </a:extLst>
          </p:cNvPr>
          <p:cNvSpPr>
            <a:spLocks noGrp="1"/>
          </p:cNvSpPr>
          <p:nvPr>
            <p:ph idx="12"/>
          </p:nvPr>
        </p:nvSpPr>
        <p:spPr/>
        <p:txBody>
          <a:bodyPr/>
          <a:lstStyle/>
          <a:p>
            <a:endParaRPr lang="en-US"/>
          </a:p>
        </p:txBody>
      </p:sp>
      <p:sp>
        <p:nvSpPr>
          <p:cNvPr id="6" name="Slide Number Placeholder 5">
            <a:extLst>
              <a:ext uri="{FF2B5EF4-FFF2-40B4-BE49-F238E27FC236}">
                <a16:creationId xmlns:a16="http://schemas.microsoft.com/office/drawing/2014/main" id="{C2E901E6-5C67-5ACD-6B0A-290DE09F27B7}"/>
              </a:ext>
            </a:extLst>
          </p:cNvPr>
          <p:cNvSpPr>
            <a:spLocks noGrp="1"/>
          </p:cNvSpPr>
          <p:nvPr>
            <p:ph type="sldNum" sz="quarter" idx="13"/>
          </p:nvPr>
        </p:nvSpPr>
        <p:spPr>
          <a:xfrm>
            <a:off x="8342334" y="4809744"/>
            <a:ext cx="649266" cy="274637"/>
          </a:xfrm>
        </p:spPr>
        <p:txBody>
          <a:bodyPr/>
          <a:lstStyle/>
          <a:p>
            <a:fld id="{8ABDC324-684B-9C44-A484-D2B69E2467CF}" type="slidenum">
              <a:rPr lang="en-US" smtClean="0"/>
              <a:pPr/>
              <a:t>6</a:t>
            </a:fld>
            <a:endParaRPr lang="en-US"/>
          </a:p>
        </p:txBody>
      </p:sp>
    </p:spTree>
    <p:extLst>
      <p:ext uri="{BB962C8B-B14F-4D97-AF65-F5344CB8AC3E}">
        <p14:creationId xmlns:p14="http://schemas.microsoft.com/office/powerpoint/2010/main" val="34552164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225F2-4EF2-A373-48EA-E1E3CEFE11FB}"/>
              </a:ext>
            </a:extLst>
          </p:cNvPr>
          <p:cNvSpPr>
            <a:spLocks noGrp="1"/>
          </p:cNvSpPr>
          <p:nvPr>
            <p:ph type="title"/>
          </p:nvPr>
        </p:nvSpPr>
        <p:spPr/>
        <p:txBody>
          <a:bodyPr/>
          <a:lstStyle/>
          <a:p>
            <a:r>
              <a:rPr lang="en-US" altLang="en-US">
                <a:ea typeface="ＭＳ Ｐゴシック"/>
              </a:rPr>
              <a:t>Reasons People </a:t>
            </a:r>
            <a:r>
              <a:rPr lang="en-US" altLang="en-US" i="1">
                <a:ea typeface="ＭＳ Ｐゴシック"/>
              </a:rPr>
              <a:t>Do Not </a:t>
            </a:r>
            <a:r>
              <a:rPr lang="en-US" altLang="en-US">
                <a:ea typeface="ＭＳ Ｐゴシック"/>
              </a:rPr>
              <a:t>Reduce Meat Intake</a:t>
            </a:r>
            <a:endParaRPr lang="en-US"/>
          </a:p>
        </p:txBody>
      </p:sp>
      <p:sp>
        <p:nvSpPr>
          <p:cNvPr id="3" name="Text Placeholder 2">
            <a:extLst>
              <a:ext uri="{FF2B5EF4-FFF2-40B4-BE49-F238E27FC236}">
                <a16:creationId xmlns:a16="http://schemas.microsoft.com/office/drawing/2014/main" id="{DDAF4EEC-7AD8-E761-9A6D-C4088137EAE3}"/>
              </a:ext>
            </a:extLst>
          </p:cNvPr>
          <p:cNvSpPr>
            <a:spLocks noGrp="1"/>
          </p:cNvSpPr>
          <p:nvPr>
            <p:ph type="body" sz="quarter" idx="14"/>
          </p:nvPr>
        </p:nvSpPr>
        <p:spPr/>
        <p:txBody>
          <a:bodyPr/>
          <a:lstStyle/>
          <a:p>
            <a:endParaRPr lang="en-US"/>
          </a:p>
        </p:txBody>
      </p:sp>
      <p:sp>
        <p:nvSpPr>
          <p:cNvPr id="5" name="Content Placeholder 4">
            <a:extLst>
              <a:ext uri="{FF2B5EF4-FFF2-40B4-BE49-F238E27FC236}">
                <a16:creationId xmlns:a16="http://schemas.microsoft.com/office/drawing/2014/main" id="{BCD5C160-F6A9-D97C-2DCA-368993814DC3}"/>
              </a:ext>
            </a:extLst>
          </p:cNvPr>
          <p:cNvSpPr>
            <a:spLocks noGrp="1"/>
          </p:cNvSpPr>
          <p:nvPr>
            <p:ph idx="12"/>
          </p:nvPr>
        </p:nvSpPr>
        <p:spPr>
          <a:xfrm>
            <a:off x="3158066" y="4792204"/>
            <a:ext cx="5541259" cy="274637"/>
          </a:xfrm>
        </p:spPr>
        <p:txBody>
          <a:bodyPr>
            <a:normAutofit fontScale="92500" lnSpcReduction="20000"/>
          </a:bodyPr>
          <a:lstStyle/>
          <a:p>
            <a:r>
              <a:rPr lang="en-US"/>
              <a:t>Image source: Adapted by the Center for a Livable Future from Neff, R. A., Edwards, D., Palmer, A., Ramsing, R., Righter, A., &amp; Wolfson, J. (2018).</a:t>
            </a:r>
            <a:r>
              <a:rPr lang="en-US" i="1"/>
              <a:t> Figure 1. Reasons for meat reduction by income in a nationally representative adult sample</a:t>
            </a:r>
            <a:r>
              <a:rPr lang="en-US"/>
              <a:t> [Chart]. Reducing meat consumption in the USA: A nationally representative survey of attitudes and behaviours. </a:t>
            </a:r>
            <a:r>
              <a:rPr lang="en-US" i="1"/>
              <a:t>Public Health Nutrition</a:t>
            </a:r>
            <a:r>
              <a:rPr lang="en-US"/>
              <a:t>, </a:t>
            </a:r>
            <a:r>
              <a:rPr lang="en-US" i="1"/>
              <a:t>21</a:t>
            </a:r>
            <a:r>
              <a:rPr lang="en-US"/>
              <a:t>(10), 1835–1844. </a:t>
            </a:r>
            <a:r>
              <a:rPr lang="en-US">
                <a:hlinkClick r:id="rId3"/>
              </a:rPr>
              <a:t>https://doi.org/10.1017/S1368980017004190</a:t>
            </a:r>
            <a:endParaRPr lang="en-US"/>
          </a:p>
        </p:txBody>
      </p:sp>
      <p:sp>
        <p:nvSpPr>
          <p:cNvPr id="6" name="Slide Number Placeholder 5">
            <a:extLst>
              <a:ext uri="{FF2B5EF4-FFF2-40B4-BE49-F238E27FC236}">
                <a16:creationId xmlns:a16="http://schemas.microsoft.com/office/drawing/2014/main" id="{FCCB2E89-9A2A-9665-11C5-117139ABF40C}"/>
              </a:ext>
            </a:extLst>
          </p:cNvPr>
          <p:cNvSpPr>
            <a:spLocks noGrp="1"/>
          </p:cNvSpPr>
          <p:nvPr>
            <p:ph type="sldNum" sz="quarter" idx="10"/>
          </p:nvPr>
        </p:nvSpPr>
        <p:spPr/>
        <p:txBody>
          <a:bodyPr/>
          <a:lstStyle/>
          <a:p>
            <a:fld id="{8ABDC324-684B-9C44-A484-D2B69E2467CF}" type="slidenum">
              <a:rPr lang="en-US" smtClean="0"/>
              <a:pPr/>
              <a:t>60</a:t>
            </a:fld>
            <a:endParaRPr lang="en-US"/>
          </a:p>
        </p:txBody>
      </p:sp>
      <p:pic>
        <p:nvPicPr>
          <p:cNvPr id="11" name="Content Placeholder 10" descr="Fig. 2 Percentage of non-meat reducers’ agreement with statements reflecting possible reasons for non-reduction from greatest to least: &#10;Healthy diet inlcudes meat&#10;Meals incomplete&#10;Boring&#10;Not filling&#10;Don’t like&#10;Not a big vegetable eater&#10;Don’t know now to cook meatless.">
            <a:extLst>
              <a:ext uri="{FF2B5EF4-FFF2-40B4-BE49-F238E27FC236}">
                <a16:creationId xmlns:a16="http://schemas.microsoft.com/office/drawing/2014/main" id="{A8F51544-653A-A8F2-8539-45ADDFCA18FA}"/>
              </a:ext>
            </a:extLst>
          </p:cNvPr>
          <p:cNvPicPr>
            <a:picLocks noGrp="1" noChangeAspect="1"/>
          </p:cNvPicPr>
          <p:nvPr>
            <p:ph idx="19"/>
          </p:nvPr>
        </p:nvPicPr>
        <p:blipFill>
          <a:blip r:embed="rId4"/>
          <a:stretch>
            <a:fillRect/>
          </a:stretch>
        </p:blipFill>
        <p:spPr>
          <a:xfrm>
            <a:off x="3157538" y="696512"/>
            <a:ext cx="5834062" cy="3326614"/>
          </a:xfrm>
        </p:spPr>
      </p:pic>
    </p:spTree>
    <p:extLst>
      <p:ext uri="{BB962C8B-B14F-4D97-AF65-F5344CB8AC3E}">
        <p14:creationId xmlns:p14="http://schemas.microsoft.com/office/powerpoint/2010/main" val="28909280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0E6F0F5-A06B-534C-5F63-07D353D097B6}"/>
              </a:ext>
            </a:extLst>
          </p:cNvPr>
          <p:cNvSpPr>
            <a:spLocks noGrp="1"/>
          </p:cNvSpPr>
          <p:nvPr>
            <p:ph type="title"/>
          </p:nvPr>
        </p:nvSpPr>
        <p:spPr/>
        <p:txBody>
          <a:bodyPr/>
          <a:lstStyle/>
          <a:p>
            <a:r>
              <a:rPr lang="en-US"/>
              <a:t>Approaches to Shifting to Plant-Forward Diets Vary</a:t>
            </a:r>
          </a:p>
        </p:txBody>
      </p:sp>
      <p:sp>
        <p:nvSpPr>
          <p:cNvPr id="9" name="Content Placeholder 8">
            <a:extLst>
              <a:ext uri="{FF2B5EF4-FFF2-40B4-BE49-F238E27FC236}">
                <a16:creationId xmlns:a16="http://schemas.microsoft.com/office/drawing/2014/main" id="{5E213F8A-E616-1C7D-23F9-A233F5EA779D}"/>
              </a:ext>
            </a:extLst>
          </p:cNvPr>
          <p:cNvSpPr>
            <a:spLocks noGrp="1"/>
          </p:cNvSpPr>
          <p:nvPr>
            <p:ph idx="12"/>
          </p:nvPr>
        </p:nvSpPr>
        <p:spPr>
          <a:xfrm>
            <a:off x="149313" y="4792204"/>
            <a:ext cx="8293869" cy="274638"/>
          </a:xfrm>
        </p:spPr>
        <p:txBody>
          <a:bodyPr/>
          <a:lstStyle/>
          <a:p>
            <a:r>
              <a:rPr lang="en-US"/>
              <a:t>Image source: Adapted by the Center for a Livable Future from Rust, N. A., Ridding, L., Ward, C., Clark, B., Kehoe, L., Dora, M., Whittingham, M. J., McGowan, P., Chaudhary, A., Reynolds, C. J., Trivedy, C., &amp; West, N. (2020). How to transition to reduced-meat diets that benefit people and the planet. </a:t>
            </a:r>
            <a:r>
              <a:rPr lang="en-US" i="1"/>
              <a:t>Science of the Total Environment</a:t>
            </a:r>
            <a:r>
              <a:rPr lang="en-US"/>
              <a:t>, </a:t>
            </a:r>
            <a:r>
              <a:rPr lang="en-US" i="1"/>
              <a:t>718</a:t>
            </a:r>
            <a:r>
              <a:rPr lang="en-US"/>
              <a:t>. </a:t>
            </a:r>
            <a:r>
              <a:rPr lang="en-US">
                <a:hlinkClick r:id="rId3"/>
              </a:rPr>
              <a:t>https://doi.org/10.1016/j.scitotenv.2020.137208</a:t>
            </a:r>
            <a:endParaRPr lang="en-US"/>
          </a:p>
        </p:txBody>
      </p:sp>
      <p:sp>
        <p:nvSpPr>
          <p:cNvPr id="6" name="Slide Number Placeholder 5">
            <a:extLst>
              <a:ext uri="{FF2B5EF4-FFF2-40B4-BE49-F238E27FC236}">
                <a16:creationId xmlns:a16="http://schemas.microsoft.com/office/drawing/2014/main" id="{E84E7663-6033-1ED9-843D-666961EA93C1}"/>
              </a:ext>
            </a:extLst>
          </p:cNvPr>
          <p:cNvSpPr>
            <a:spLocks noGrp="1"/>
          </p:cNvSpPr>
          <p:nvPr>
            <p:ph type="sldNum" sz="quarter" idx="13"/>
          </p:nvPr>
        </p:nvSpPr>
        <p:spPr/>
        <p:txBody>
          <a:bodyPr/>
          <a:lstStyle/>
          <a:p>
            <a:fld id="{8ABDC324-684B-9C44-A484-D2B69E2467CF}" type="slidenum">
              <a:rPr lang="en-US" smtClean="0"/>
              <a:pPr/>
              <a:t>61</a:t>
            </a:fld>
            <a:endParaRPr lang="en-US"/>
          </a:p>
        </p:txBody>
      </p:sp>
      <p:grpSp>
        <p:nvGrpSpPr>
          <p:cNvPr id="2" name="Group 1">
            <a:extLst>
              <a:ext uri="{FF2B5EF4-FFF2-40B4-BE49-F238E27FC236}">
                <a16:creationId xmlns:a16="http://schemas.microsoft.com/office/drawing/2014/main" id="{68FC4CF2-4947-34F7-0419-96576DE7CF01}"/>
              </a:ext>
              <a:ext uri="{C183D7F6-B498-43B3-948B-1728B52AA6E4}">
                <adec:decorative xmlns:adec="http://schemas.microsoft.com/office/drawing/2017/decorative" val="1"/>
              </a:ext>
            </a:extLst>
          </p:cNvPr>
          <p:cNvGrpSpPr/>
          <p:nvPr/>
        </p:nvGrpSpPr>
        <p:grpSpPr>
          <a:xfrm>
            <a:off x="397916" y="1200523"/>
            <a:ext cx="8344991" cy="3390152"/>
            <a:chOff x="397916" y="1200523"/>
            <a:chExt cx="8344991" cy="3390152"/>
          </a:xfrm>
        </p:grpSpPr>
        <p:sp>
          <p:nvSpPr>
            <p:cNvPr id="3" name="Freeform 2">
              <a:extLst>
                <a:ext uri="{FF2B5EF4-FFF2-40B4-BE49-F238E27FC236}">
                  <a16:creationId xmlns:a16="http://schemas.microsoft.com/office/drawing/2014/main" id="{E832E39B-CFF5-EE02-0018-99789D173B54}"/>
                </a:ext>
              </a:extLst>
            </p:cNvPr>
            <p:cNvSpPr/>
            <p:nvPr/>
          </p:nvSpPr>
          <p:spPr>
            <a:xfrm>
              <a:off x="397916" y="1200523"/>
              <a:ext cx="2607809" cy="1564685"/>
            </a:xfrm>
            <a:custGeom>
              <a:avLst/>
              <a:gdLst>
                <a:gd name="csX0" fmla="*/ 0 w 2607809"/>
                <a:gd name="csY0" fmla="*/ 0 h 1564685"/>
                <a:gd name="csX1" fmla="*/ 2607809 w 2607809"/>
                <a:gd name="csY1" fmla="*/ 0 h 1564685"/>
                <a:gd name="csX2" fmla="*/ 2607809 w 2607809"/>
                <a:gd name="csY2" fmla="*/ 1564685 h 1564685"/>
                <a:gd name="csX3" fmla="*/ 0 w 2607809"/>
                <a:gd name="csY3" fmla="*/ 1564685 h 1564685"/>
                <a:gd name="csX4" fmla="*/ 0 w 2607809"/>
                <a:gd name="csY4" fmla="*/ 0 h 1564685"/>
              </a:gdLst>
              <a:ahLst/>
              <a:cxnLst>
                <a:cxn ang="0">
                  <a:pos x="csX0" y="csY0"/>
                </a:cxn>
                <a:cxn ang="0">
                  <a:pos x="csX1" y="csY1"/>
                </a:cxn>
                <a:cxn ang="0">
                  <a:pos x="csX2" y="csY2"/>
                </a:cxn>
                <a:cxn ang="0">
                  <a:pos x="csX3" y="csY3"/>
                </a:cxn>
                <a:cxn ang="0">
                  <a:pos x="csX4" y="csY4"/>
                </a:cxn>
              </a:cxnLst>
              <a:rect l="l" t="t" r="r" b="b"/>
              <a:pathLst>
                <a:path w="2607809" h="1564685">
                  <a:moveTo>
                    <a:pt x="0" y="0"/>
                  </a:moveTo>
                  <a:lnTo>
                    <a:pt x="2607809" y="0"/>
                  </a:lnTo>
                  <a:lnTo>
                    <a:pt x="2607809" y="1564685"/>
                  </a:lnTo>
                  <a:lnTo>
                    <a:pt x="0" y="1564685"/>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Eliminate choices (remove meat options)</a:t>
              </a:r>
            </a:p>
          </p:txBody>
        </p:sp>
        <p:sp>
          <p:nvSpPr>
            <p:cNvPr id="4" name="Freeform 3">
              <a:extLst>
                <a:ext uri="{FF2B5EF4-FFF2-40B4-BE49-F238E27FC236}">
                  <a16:creationId xmlns:a16="http://schemas.microsoft.com/office/drawing/2014/main" id="{B1D87ECC-69DD-9D2D-C099-6E1DC6361352}"/>
                </a:ext>
              </a:extLst>
            </p:cNvPr>
            <p:cNvSpPr/>
            <p:nvPr/>
          </p:nvSpPr>
          <p:spPr>
            <a:xfrm>
              <a:off x="3266507" y="1200523"/>
              <a:ext cx="2607809" cy="1564685"/>
            </a:xfrm>
            <a:custGeom>
              <a:avLst/>
              <a:gdLst>
                <a:gd name="csX0" fmla="*/ 0 w 2607809"/>
                <a:gd name="csY0" fmla="*/ 0 h 1564685"/>
                <a:gd name="csX1" fmla="*/ 2607809 w 2607809"/>
                <a:gd name="csY1" fmla="*/ 0 h 1564685"/>
                <a:gd name="csX2" fmla="*/ 2607809 w 2607809"/>
                <a:gd name="csY2" fmla="*/ 1564685 h 1564685"/>
                <a:gd name="csX3" fmla="*/ 0 w 2607809"/>
                <a:gd name="csY3" fmla="*/ 1564685 h 1564685"/>
                <a:gd name="csX4" fmla="*/ 0 w 2607809"/>
                <a:gd name="csY4" fmla="*/ 0 h 1564685"/>
              </a:gdLst>
              <a:ahLst/>
              <a:cxnLst>
                <a:cxn ang="0">
                  <a:pos x="csX0" y="csY0"/>
                </a:cxn>
                <a:cxn ang="0">
                  <a:pos x="csX1" y="csY1"/>
                </a:cxn>
                <a:cxn ang="0">
                  <a:pos x="csX2" y="csY2"/>
                </a:cxn>
                <a:cxn ang="0">
                  <a:pos x="csX3" y="csY3"/>
                </a:cxn>
                <a:cxn ang="0">
                  <a:pos x="csX4" y="csY4"/>
                </a:cxn>
              </a:cxnLst>
              <a:rect l="l" t="t" r="r" b="b"/>
              <a:pathLst>
                <a:path w="2607809" h="1564685">
                  <a:moveTo>
                    <a:pt x="0" y="0"/>
                  </a:moveTo>
                  <a:lnTo>
                    <a:pt x="2607809" y="0"/>
                  </a:lnTo>
                  <a:lnTo>
                    <a:pt x="2607809" y="1564685"/>
                  </a:lnTo>
                  <a:lnTo>
                    <a:pt x="0" y="1564685"/>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Fiscal incentives (taxes, discounts)</a:t>
              </a:r>
            </a:p>
          </p:txBody>
        </p:sp>
        <p:sp>
          <p:nvSpPr>
            <p:cNvPr id="5" name="Freeform 4">
              <a:extLst>
                <a:ext uri="{FF2B5EF4-FFF2-40B4-BE49-F238E27FC236}">
                  <a16:creationId xmlns:a16="http://schemas.microsoft.com/office/drawing/2014/main" id="{F08F7FDA-BD81-9A29-C6A1-325871C574BD}"/>
                </a:ext>
              </a:extLst>
            </p:cNvPr>
            <p:cNvSpPr/>
            <p:nvPr/>
          </p:nvSpPr>
          <p:spPr>
            <a:xfrm>
              <a:off x="6135098" y="1200523"/>
              <a:ext cx="2607809" cy="1564685"/>
            </a:xfrm>
            <a:custGeom>
              <a:avLst/>
              <a:gdLst>
                <a:gd name="csX0" fmla="*/ 0 w 2607809"/>
                <a:gd name="csY0" fmla="*/ 0 h 1564685"/>
                <a:gd name="csX1" fmla="*/ 2607809 w 2607809"/>
                <a:gd name="csY1" fmla="*/ 0 h 1564685"/>
                <a:gd name="csX2" fmla="*/ 2607809 w 2607809"/>
                <a:gd name="csY2" fmla="*/ 1564685 h 1564685"/>
                <a:gd name="csX3" fmla="*/ 0 w 2607809"/>
                <a:gd name="csY3" fmla="*/ 1564685 h 1564685"/>
                <a:gd name="csX4" fmla="*/ 0 w 2607809"/>
                <a:gd name="csY4" fmla="*/ 0 h 1564685"/>
              </a:gdLst>
              <a:ahLst/>
              <a:cxnLst>
                <a:cxn ang="0">
                  <a:pos x="csX0" y="csY0"/>
                </a:cxn>
                <a:cxn ang="0">
                  <a:pos x="csX1" y="csY1"/>
                </a:cxn>
                <a:cxn ang="0">
                  <a:pos x="csX2" y="csY2"/>
                </a:cxn>
                <a:cxn ang="0">
                  <a:pos x="csX3" y="csY3"/>
                </a:cxn>
                <a:cxn ang="0">
                  <a:pos x="csX4" y="csY4"/>
                </a:cxn>
              </a:cxnLst>
              <a:rect l="l" t="t" r="r" b="b"/>
              <a:pathLst>
                <a:path w="2607809" h="1564685">
                  <a:moveTo>
                    <a:pt x="0" y="0"/>
                  </a:moveTo>
                  <a:lnTo>
                    <a:pt x="2607809" y="0"/>
                  </a:lnTo>
                  <a:lnTo>
                    <a:pt x="2607809" y="1564685"/>
                  </a:lnTo>
                  <a:lnTo>
                    <a:pt x="0" y="1564685"/>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Change defaults (visibility, menu design)</a:t>
              </a:r>
            </a:p>
          </p:txBody>
        </p:sp>
        <p:sp>
          <p:nvSpPr>
            <p:cNvPr id="8" name="Freeform 7">
              <a:extLst>
                <a:ext uri="{FF2B5EF4-FFF2-40B4-BE49-F238E27FC236}">
                  <a16:creationId xmlns:a16="http://schemas.microsoft.com/office/drawing/2014/main" id="{8329C62E-510D-9006-138D-7D9389969BD8}"/>
                </a:ext>
              </a:extLst>
            </p:cNvPr>
            <p:cNvSpPr/>
            <p:nvPr/>
          </p:nvSpPr>
          <p:spPr>
            <a:xfrm>
              <a:off x="1832212" y="3025990"/>
              <a:ext cx="2607809" cy="1564685"/>
            </a:xfrm>
            <a:custGeom>
              <a:avLst/>
              <a:gdLst>
                <a:gd name="csX0" fmla="*/ 0 w 2607809"/>
                <a:gd name="csY0" fmla="*/ 0 h 1564685"/>
                <a:gd name="csX1" fmla="*/ 2607809 w 2607809"/>
                <a:gd name="csY1" fmla="*/ 0 h 1564685"/>
                <a:gd name="csX2" fmla="*/ 2607809 w 2607809"/>
                <a:gd name="csY2" fmla="*/ 1564685 h 1564685"/>
                <a:gd name="csX3" fmla="*/ 0 w 2607809"/>
                <a:gd name="csY3" fmla="*/ 1564685 h 1564685"/>
                <a:gd name="csX4" fmla="*/ 0 w 2607809"/>
                <a:gd name="csY4" fmla="*/ 0 h 1564685"/>
              </a:gdLst>
              <a:ahLst/>
              <a:cxnLst>
                <a:cxn ang="0">
                  <a:pos x="csX0" y="csY0"/>
                </a:cxn>
                <a:cxn ang="0">
                  <a:pos x="csX1" y="csY1"/>
                </a:cxn>
                <a:cxn ang="0">
                  <a:pos x="csX2" y="csY2"/>
                </a:cxn>
                <a:cxn ang="0">
                  <a:pos x="csX3" y="csY3"/>
                </a:cxn>
                <a:cxn ang="0">
                  <a:pos x="csX4" y="csY4"/>
                </a:cxn>
              </a:cxnLst>
              <a:rect l="l" t="t" r="r" b="b"/>
              <a:pathLst>
                <a:path w="2607809" h="1564685">
                  <a:moveTo>
                    <a:pt x="0" y="0"/>
                  </a:moveTo>
                  <a:lnTo>
                    <a:pt x="2607809" y="0"/>
                  </a:lnTo>
                  <a:lnTo>
                    <a:pt x="2607809" y="1564685"/>
                  </a:lnTo>
                  <a:lnTo>
                    <a:pt x="0" y="1564685"/>
                  </a:lnTo>
                  <a:lnTo>
                    <a:pt x="0" y="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Provide services (cooking classes)</a:t>
              </a:r>
            </a:p>
          </p:txBody>
        </p:sp>
        <p:sp>
          <p:nvSpPr>
            <p:cNvPr id="11" name="Freeform 10">
              <a:extLst>
                <a:ext uri="{FF2B5EF4-FFF2-40B4-BE49-F238E27FC236}">
                  <a16:creationId xmlns:a16="http://schemas.microsoft.com/office/drawing/2014/main" id="{17286BE8-3963-801F-A03E-2C9B75C1BC1E}"/>
                </a:ext>
              </a:extLst>
            </p:cNvPr>
            <p:cNvSpPr/>
            <p:nvPr/>
          </p:nvSpPr>
          <p:spPr>
            <a:xfrm>
              <a:off x="4700802" y="3025990"/>
              <a:ext cx="2607809" cy="1564685"/>
            </a:xfrm>
            <a:custGeom>
              <a:avLst/>
              <a:gdLst>
                <a:gd name="csX0" fmla="*/ 0 w 2607809"/>
                <a:gd name="csY0" fmla="*/ 0 h 1564685"/>
                <a:gd name="csX1" fmla="*/ 2607809 w 2607809"/>
                <a:gd name="csY1" fmla="*/ 0 h 1564685"/>
                <a:gd name="csX2" fmla="*/ 2607809 w 2607809"/>
                <a:gd name="csY2" fmla="*/ 1564685 h 1564685"/>
                <a:gd name="csX3" fmla="*/ 0 w 2607809"/>
                <a:gd name="csY3" fmla="*/ 1564685 h 1564685"/>
                <a:gd name="csX4" fmla="*/ 0 w 2607809"/>
                <a:gd name="csY4" fmla="*/ 0 h 1564685"/>
              </a:gdLst>
              <a:ahLst/>
              <a:cxnLst>
                <a:cxn ang="0">
                  <a:pos x="csX0" y="csY0"/>
                </a:cxn>
                <a:cxn ang="0">
                  <a:pos x="csX1" y="csY1"/>
                </a:cxn>
                <a:cxn ang="0">
                  <a:pos x="csX2" y="csY2"/>
                </a:cxn>
                <a:cxn ang="0">
                  <a:pos x="csX3" y="csY3"/>
                </a:cxn>
                <a:cxn ang="0">
                  <a:pos x="csX4" y="csY4"/>
                </a:cxn>
              </a:cxnLst>
              <a:rect l="l" t="t" r="r" b="b"/>
              <a:pathLst>
                <a:path w="2607809" h="1564685">
                  <a:moveTo>
                    <a:pt x="0" y="0"/>
                  </a:moveTo>
                  <a:lnTo>
                    <a:pt x="2607809" y="0"/>
                  </a:lnTo>
                  <a:lnTo>
                    <a:pt x="2607809" y="1564685"/>
                  </a:lnTo>
                  <a:lnTo>
                    <a:pt x="0" y="1564685"/>
                  </a:lnTo>
                  <a:lnTo>
                    <a:pt x="0" y="0"/>
                  </a:lnTo>
                  <a:close/>
                </a:path>
              </a:pathLst>
            </a:custGeom>
            <a:solidFill>
              <a:srgbClr val="002060"/>
            </a:solid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Provide information (education, promotion)</a:t>
              </a:r>
            </a:p>
          </p:txBody>
        </p:sp>
      </p:grpSp>
    </p:spTree>
    <p:extLst>
      <p:ext uri="{BB962C8B-B14F-4D97-AF65-F5344CB8AC3E}">
        <p14:creationId xmlns:p14="http://schemas.microsoft.com/office/powerpoint/2010/main" val="41651870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3D5E6-AD29-4799-4D5A-F45434A08460}"/>
              </a:ext>
            </a:extLst>
          </p:cNvPr>
          <p:cNvSpPr>
            <a:spLocks noGrp="1"/>
          </p:cNvSpPr>
          <p:nvPr>
            <p:ph type="title"/>
          </p:nvPr>
        </p:nvSpPr>
        <p:spPr>
          <a:xfrm>
            <a:off x="149313" y="53975"/>
            <a:ext cx="8858161" cy="857250"/>
          </a:xfrm>
        </p:spPr>
        <p:txBody>
          <a:bodyPr/>
          <a:lstStyle/>
          <a:p>
            <a:r>
              <a:rPr lang="en-US"/>
              <a:t>Consumer Connections</a:t>
            </a:r>
          </a:p>
        </p:txBody>
      </p:sp>
      <p:sp>
        <p:nvSpPr>
          <p:cNvPr id="22" name="Content Placeholder 21">
            <a:extLst>
              <a:ext uri="{FF2B5EF4-FFF2-40B4-BE49-F238E27FC236}">
                <a16:creationId xmlns:a16="http://schemas.microsoft.com/office/drawing/2014/main" id="{2D89229D-D96D-AD4B-9981-59A302290337}"/>
              </a:ext>
            </a:extLst>
          </p:cNvPr>
          <p:cNvSpPr>
            <a:spLocks noGrp="1"/>
          </p:cNvSpPr>
          <p:nvPr>
            <p:ph idx="23"/>
          </p:nvPr>
        </p:nvSpPr>
        <p:spPr>
          <a:xfrm>
            <a:off x="149225" y="1200150"/>
            <a:ext cx="8842375" cy="795511"/>
          </a:xfrm>
        </p:spPr>
        <p:txBody>
          <a:bodyPr>
            <a:normAutofit lnSpcReduction="10000"/>
          </a:bodyPr>
          <a:lstStyle/>
          <a:p>
            <a:r>
              <a:rPr lang="en-US"/>
              <a:t>Combined approaches are most likely to be accepted and successful when they:</a:t>
            </a:r>
          </a:p>
          <a:p>
            <a:pPr lvl="1"/>
            <a:r>
              <a:rPr lang="en-US"/>
              <a:t>Raise awareness</a:t>
            </a:r>
          </a:p>
          <a:p>
            <a:pPr lvl="1"/>
            <a:r>
              <a:rPr lang="en-US"/>
              <a:t>Facilitate access and remove barriers</a:t>
            </a:r>
          </a:p>
        </p:txBody>
      </p:sp>
      <p:sp>
        <p:nvSpPr>
          <p:cNvPr id="36" name="Content Placeholder 35">
            <a:extLst>
              <a:ext uri="{FF2B5EF4-FFF2-40B4-BE49-F238E27FC236}">
                <a16:creationId xmlns:a16="http://schemas.microsoft.com/office/drawing/2014/main" id="{DCAC9ECA-E3B1-30C0-2091-526C570A4C3B}"/>
              </a:ext>
              <a:ext uri="{C183D7F6-B498-43B3-948B-1728B52AA6E4}">
                <adec:decorative xmlns:adec="http://schemas.microsoft.com/office/drawing/2017/decorative" val="1"/>
              </a:ext>
            </a:extLst>
          </p:cNvPr>
          <p:cNvSpPr>
            <a:spLocks noGrp="1"/>
          </p:cNvSpPr>
          <p:nvPr>
            <p:ph idx="22"/>
          </p:nvPr>
        </p:nvSpPr>
        <p:spPr>
          <a:xfrm>
            <a:off x="3794426" y="2978120"/>
            <a:ext cx="1555147" cy="987494"/>
          </a:xfrm>
          <a:prstGeom prst="rightArrow">
            <a:avLst/>
          </a:prstGeom>
          <a:solidFill>
            <a:schemeClr val="accent2"/>
          </a:solidFill>
        </p:spPr>
        <p:txBody>
          <a:bodyPr/>
          <a:lstStyle/>
          <a:p>
            <a:pPr marL="0" indent="0">
              <a:buNone/>
            </a:pPr>
            <a:r>
              <a:rPr lang="en-US"/>
              <a:t> </a:t>
            </a:r>
          </a:p>
        </p:txBody>
      </p:sp>
      <p:sp>
        <p:nvSpPr>
          <p:cNvPr id="37" name="Content Placeholder 36">
            <a:extLst>
              <a:ext uri="{FF2B5EF4-FFF2-40B4-BE49-F238E27FC236}">
                <a16:creationId xmlns:a16="http://schemas.microsoft.com/office/drawing/2014/main" id="{3EBA8564-88C8-94B6-02CE-B1EF2B05418C}"/>
              </a:ext>
            </a:extLst>
          </p:cNvPr>
          <p:cNvSpPr>
            <a:spLocks noGrp="1"/>
          </p:cNvSpPr>
          <p:nvPr>
            <p:ph idx="25"/>
          </p:nvPr>
        </p:nvSpPr>
        <p:spPr/>
        <p:txBody>
          <a:bodyPr/>
          <a:lstStyle/>
          <a:p>
            <a:r>
              <a:rPr lang="en-US"/>
              <a:t>Source: Wellesley, L., &amp; Froggatt, A. (2023). </a:t>
            </a:r>
            <a:r>
              <a:rPr lang="en-US" i="1"/>
              <a:t>Changing Climate, Changing Diets: Pathways to Lower Meat Consumption</a:t>
            </a:r>
            <a:r>
              <a:rPr lang="en-US"/>
              <a:t>. Chatham House. </a:t>
            </a:r>
            <a:r>
              <a:rPr lang="en-US">
                <a:hlinkClick r:id="rId3"/>
              </a:rPr>
              <a:t>https://www.chathamhouse.org/2015/11/changing-climate-changing-diets-pathways-lower-meat-consumption</a:t>
            </a:r>
            <a:r>
              <a:rPr lang="en-US"/>
              <a:t>; Images are from Shutterstock.</a:t>
            </a:r>
          </a:p>
        </p:txBody>
      </p:sp>
      <p:sp>
        <p:nvSpPr>
          <p:cNvPr id="5" name="Slide Number Placeholder 4">
            <a:extLst>
              <a:ext uri="{FF2B5EF4-FFF2-40B4-BE49-F238E27FC236}">
                <a16:creationId xmlns:a16="http://schemas.microsoft.com/office/drawing/2014/main" id="{79FE06F3-D678-35EE-813F-0F35BDF2969F}"/>
              </a:ext>
            </a:extLst>
          </p:cNvPr>
          <p:cNvSpPr>
            <a:spLocks noGrp="1"/>
          </p:cNvSpPr>
          <p:nvPr>
            <p:ph type="sldNum" sz="quarter" idx="24"/>
          </p:nvPr>
        </p:nvSpPr>
        <p:spPr>
          <a:xfrm>
            <a:off x="8342334" y="4809744"/>
            <a:ext cx="649266" cy="274637"/>
          </a:xfrm>
        </p:spPr>
        <p:txBody>
          <a:bodyPr/>
          <a:lstStyle/>
          <a:p>
            <a:fld id="{8ABDC324-684B-9C44-A484-D2B69E2467CF}" type="slidenum">
              <a:rPr lang="en-US" smtClean="0"/>
              <a:pPr/>
              <a:t>62</a:t>
            </a:fld>
            <a:endParaRPr lang="en-US"/>
          </a:p>
        </p:txBody>
      </p:sp>
      <p:pic>
        <p:nvPicPr>
          <p:cNvPr id="38" name="Content Placeholder 37">
            <a:extLst>
              <a:ext uri="{FF2B5EF4-FFF2-40B4-BE49-F238E27FC236}">
                <a16:creationId xmlns:a16="http://schemas.microsoft.com/office/drawing/2014/main" id="{593CC10F-3495-68D9-D300-E6AFC2417EF0}"/>
              </a:ext>
              <a:ext uri="{C183D7F6-B498-43B3-948B-1728B52AA6E4}">
                <adec:decorative xmlns:adec="http://schemas.microsoft.com/office/drawing/2017/decorative" val="1"/>
              </a:ext>
            </a:extLst>
          </p:cNvPr>
          <p:cNvPicPr>
            <a:picLocks noGrp="1" noChangeAspect="1"/>
          </p:cNvPicPr>
          <p:nvPr>
            <p:ph idx="20"/>
          </p:nvPr>
        </p:nvPicPr>
        <p:blipFill>
          <a:blip r:embed="rId4">
            <a:extLst>
              <a:ext uri="{28A0092B-C50C-407E-A947-70E740481C1C}">
                <a14:useLocalDpi xmlns:a14="http://schemas.microsoft.com/office/drawing/2010/main"/>
              </a:ext>
            </a:extLst>
          </a:blip>
          <a:stretch>
            <a:fillRect/>
          </a:stretch>
        </p:blipFill>
        <p:spPr>
          <a:xfrm>
            <a:off x="149225" y="2204806"/>
            <a:ext cx="3539051" cy="2360702"/>
          </a:xfrm>
          <a:prstGeom prst="rect">
            <a:avLst/>
          </a:prstGeom>
        </p:spPr>
      </p:pic>
      <p:pic>
        <p:nvPicPr>
          <p:cNvPr id="39" name="Content Placeholder 38">
            <a:extLst>
              <a:ext uri="{FF2B5EF4-FFF2-40B4-BE49-F238E27FC236}">
                <a16:creationId xmlns:a16="http://schemas.microsoft.com/office/drawing/2014/main" id="{9E56AD9D-185A-BB4E-28EB-E272641835B8}"/>
              </a:ext>
              <a:ext uri="{C183D7F6-B498-43B3-948B-1728B52AA6E4}">
                <adec:decorative xmlns:adec="http://schemas.microsoft.com/office/drawing/2017/decorative" val="1"/>
              </a:ext>
            </a:extLst>
          </p:cNvPr>
          <p:cNvPicPr>
            <a:picLocks noGrp="1" noChangeAspect="1"/>
          </p:cNvPicPr>
          <p:nvPr>
            <p:ph idx="12"/>
          </p:nvPr>
        </p:nvPicPr>
        <p:blipFill rotWithShape="1">
          <a:blip r:embed="rId5">
            <a:extLst>
              <a:ext uri="{28A0092B-C50C-407E-A947-70E740481C1C}">
                <a14:useLocalDpi xmlns:a14="http://schemas.microsoft.com/office/drawing/2010/main"/>
              </a:ext>
            </a:extLst>
          </a:blip>
          <a:srcRect/>
          <a:stretch/>
        </p:blipFill>
        <p:spPr>
          <a:xfrm rot="10800000">
            <a:off x="5452547" y="2204804"/>
            <a:ext cx="3539049" cy="2360718"/>
          </a:xfrm>
          <a:prstGeom prst="rect">
            <a:avLst/>
          </a:prstGeom>
          <a:ln w="76200">
            <a:noFill/>
          </a:ln>
        </p:spPr>
      </p:pic>
    </p:spTree>
    <p:extLst>
      <p:ext uri="{BB962C8B-B14F-4D97-AF65-F5344CB8AC3E}">
        <p14:creationId xmlns:p14="http://schemas.microsoft.com/office/powerpoint/2010/main" val="213699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562E48B-E41A-7201-9699-AD93ACB90373}"/>
              </a:ext>
            </a:extLst>
          </p:cNvPr>
          <p:cNvSpPr>
            <a:spLocks noGrp="1"/>
          </p:cNvSpPr>
          <p:nvPr>
            <p:ph type="title"/>
          </p:nvPr>
        </p:nvSpPr>
        <p:spPr/>
        <p:txBody>
          <a:bodyPr/>
          <a:lstStyle/>
          <a:p>
            <a:r>
              <a:rPr lang="en-US"/>
              <a:t>The Power of our Food Environment</a:t>
            </a:r>
          </a:p>
        </p:txBody>
      </p:sp>
      <p:sp>
        <p:nvSpPr>
          <p:cNvPr id="14" name="Text Placeholder 13">
            <a:extLst>
              <a:ext uri="{FF2B5EF4-FFF2-40B4-BE49-F238E27FC236}">
                <a16:creationId xmlns:a16="http://schemas.microsoft.com/office/drawing/2014/main" id="{164A37B6-54D4-4A15-5176-26BF41DD5C93}"/>
              </a:ext>
            </a:extLst>
          </p:cNvPr>
          <p:cNvSpPr>
            <a:spLocks noGrp="1"/>
          </p:cNvSpPr>
          <p:nvPr>
            <p:ph type="body" sz="quarter" idx="14"/>
          </p:nvPr>
        </p:nvSpPr>
        <p:spPr/>
        <p:txBody>
          <a:bodyPr/>
          <a:lstStyle/>
          <a:p>
            <a:endParaRPr lang="en-US"/>
          </a:p>
        </p:txBody>
      </p:sp>
      <p:sp>
        <p:nvSpPr>
          <p:cNvPr id="13" name="Content Placeholder 12">
            <a:extLst>
              <a:ext uri="{FF2B5EF4-FFF2-40B4-BE49-F238E27FC236}">
                <a16:creationId xmlns:a16="http://schemas.microsoft.com/office/drawing/2014/main" id="{2B372D34-FDED-42CD-44A9-DC034DCDBCE4}"/>
              </a:ext>
            </a:extLst>
          </p:cNvPr>
          <p:cNvSpPr>
            <a:spLocks noGrp="1"/>
          </p:cNvSpPr>
          <p:nvPr>
            <p:ph idx="12"/>
          </p:nvPr>
        </p:nvSpPr>
        <p:spPr>
          <a:xfrm>
            <a:off x="3158066" y="4792204"/>
            <a:ext cx="5485349" cy="274637"/>
          </a:xfrm>
        </p:spPr>
        <p:txBody>
          <a:bodyPr>
            <a:normAutofit fontScale="92500" lnSpcReduction="20000"/>
          </a:bodyPr>
          <a:lstStyle/>
          <a:p>
            <a:r>
              <a:rPr lang="en-US"/>
              <a:t>Image source: Marteau, T. M. (2017). </a:t>
            </a:r>
            <a:r>
              <a:rPr lang="en-US" i="1"/>
              <a:t>Figure 1. Automatic and reflective systems guiding behaviour, with potential points for intervention</a:t>
            </a:r>
            <a:r>
              <a:rPr lang="en-US"/>
              <a:t> [Chart]. Towards environmentally sustainable human behaviour: Targeting non-conscious and conscious processes for effective and acceptable policies. </a:t>
            </a:r>
            <a:r>
              <a:rPr lang="en-US" i="1"/>
              <a:t>Philosophical Transactions of the Royal Society A: Mathematical, Physical and Engineering Sciences</a:t>
            </a:r>
            <a:r>
              <a:rPr lang="en-US"/>
              <a:t>, </a:t>
            </a:r>
            <a:r>
              <a:rPr lang="en-US" i="1"/>
              <a:t>375</a:t>
            </a:r>
            <a:r>
              <a:rPr lang="en-US"/>
              <a:t>(2095). </a:t>
            </a:r>
            <a:r>
              <a:rPr lang="en-US">
                <a:hlinkClick r:id="rId3"/>
              </a:rPr>
              <a:t>https://doi.org/10.1098/rsta.2016.0371</a:t>
            </a:r>
            <a:endParaRPr lang="en-US"/>
          </a:p>
        </p:txBody>
      </p:sp>
      <p:sp>
        <p:nvSpPr>
          <p:cNvPr id="8" name="Slide Number Placeholder 7">
            <a:extLst>
              <a:ext uri="{FF2B5EF4-FFF2-40B4-BE49-F238E27FC236}">
                <a16:creationId xmlns:a16="http://schemas.microsoft.com/office/drawing/2014/main" id="{C72426DC-0645-93CD-E76D-BEDEEDFAADF9}"/>
              </a:ext>
            </a:extLst>
          </p:cNvPr>
          <p:cNvSpPr>
            <a:spLocks noGrp="1"/>
          </p:cNvSpPr>
          <p:nvPr>
            <p:ph type="sldNum" sz="quarter" idx="10"/>
          </p:nvPr>
        </p:nvSpPr>
        <p:spPr/>
        <p:txBody>
          <a:bodyPr/>
          <a:lstStyle/>
          <a:p>
            <a:fld id="{8ABDC324-684B-9C44-A484-D2B69E2467CF}" type="slidenum">
              <a:rPr lang="en-US" smtClean="0"/>
              <a:pPr/>
              <a:t>63</a:t>
            </a:fld>
            <a:endParaRPr lang="en-US"/>
          </a:p>
        </p:txBody>
      </p:sp>
      <p:pic>
        <p:nvPicPr>
          <p:cNvPr id="24" name="Content Placeholder 23" descr="Figure 1. Automatic and reflective systems guiding behaviour, with potential points for intervention.">
            <a:extLst>
              <a:ext uri="{FF2B5EF4-FFF2-40B4-BE49-F238E27FC236}">
                <a16:creationId xmlns:a16="http://schemas.microsoft.com/office/drawing/2014/main" id="{9A253B07-8F66-B247-31B7-51E60425B939}"/>
              </a:ext>
            </a:extLst>
          </p:cNvPr>
          <p:cNvPicPr>
            <a:picLocks noGrp="1" noChangeAspect="1"/>
          </p:cNvPicPr>
          <p:nvPr>
            <p:ph idx="19"/>
          </p:nvPr>
        </p:nvPicPr>
        <p:blipFill>
          <a:blip r:embed="rId4"/>
          <a:stretch>
            <a:fillRect/>
          </a:stretch>
        </p:blipFill>
        <p:spPr>
          <a:xfrm>
            <a:off x="3154923" y="340397"/>
            <a:ext cx="5839292" cy="4038844"/>
          </a:xfrm>
        </p:spPr>
      </p:pic>
    </p:spTree>
    <p:extLst>
      <p:ext uri="{BB962C8B-B14F-4D97-AF65-F5344CB8AC3E}">
        <p14:creationId xmlns:p14="http://schemas.microsoft.com/office/powerpoint/2010/main" val="33155666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58B7BC-1258-EA8F-9E84-46E2DC38F5DF}"/>
              </a:ext>
            </a:extLst>
          </p:cNvPr>
          <p:cNvSpPr>
            <a:spLocks noGrp="1"/>
          </p:cNvSpPr>
          <p:nvPr>
            <p:ph type="title"/>
          </p:nvPr>
        </p:nvSpPr>
        <p:spPr/>
        <p:txBody>
          <a:bodyPr/>
          <a:lstStyle/>
          <a:p>
            <a:r>
              <a:rPr lang="en-US"/>
              <a:t>One Quick Slide on Policy as a Lever for Change!</a:t>
            </a:r>
          </a:p>
        </p:txBody>
      </p:sp>
      <p:sp>
        <p:nvSpPr>
          <p:cNvPr id="19" name="Content Placeholder 18">
            <a:extLst>
              <a:ext uri="{FF2B5EF4-FFF2-40B4-BE49-F238E27FC236}">
                <a16:creationId xmlns:a16="http://schemas.microsoft.com/office/drawing/2014/main" id="{7D46417F-80A3-C0E4-E39B-8FF0E7963D31}"/>
              </a:ext>
            </a:extLst>
          </p:cNvPr>
          <p:cNvSpPr>
            <a:spLocks noGrp="1"/>
          </p:cNvSpPr>
          <p:nvPr>
            <p:ph idx="13"/>
          </p:nvPr>
        </p:nvSpPr>
        <p:spPr/>
        <p:txBody>
          <a:bodyPr/>
          <a:lstStyle/>
          <a:p>
            <a:r>
              <a:rPr lang="en-US"/>
              <a:t>Challenges of moving from food trend to dietary transition:</a:t>
            </a:r>
          </a:p>
          <a:p>
            <a:pPr lvl="1"/>
            <a:r>
              <a:rPr lang="en-US"/>
              <a:t>Consumer intention-behavior gap</a:t>
            </a:r>
          </a:p>
          <a:p>
            <a:pPr lvl="1"/>
            <a:r>
              <a:rPr lang="en-US"/>
              <a:t>Bottom-up consumer pressure is valuable but limited</a:t>
            </a:r>
          </a:p>
          <a:p>
            <a:r>
              <a:rPr lang="en-US"/>
              <a:t>Policy actions can support interventions that lead to triggering points</a:t>
            </a:r>
          </a:p>
          <a:p>
            <a:pPr lvl="1"/>
            <a:r>
              <a:rPr lang="en-US"/>
              <a:t>Impacts the broader external environment where the shift can happen</a:t>
            </a:r>
          </a:p>
        </p:txBody>
      </p:sp>
      <p:sp>
        <p:nvSpPr>
          <p:cNvPr id="18" name="Content Placeholder 17">
            <a:extLst>
              <a:ext uri="{FF2B5EF4-FFF2-40B4-BE49-F238E27FC236}">
                <a16:creationId xmlns:a16="http://schemas.microsoft.com/office/drawing/2014/main" id="{9C705C43-2635-A550-753C-C4A6D4A623AF}"/>
              </a:ext>
            </a:extLst>
          </p:cNvPr>
          <p:cNvSpPr>
            <a:spLocks noGrp="1"/>
          </p:cNvSpPr>
          <p:nvPr>
            <p:ph idx="12"/>
          </p:nvPr>
        </p:nvSpPr>
        <p:spPr/>
        <p:txBody>
          <a:bodyPr/>
          <a:lstStyle/>
          <a:p>
            <a:r>
              <a:rPr lang="en-US"/>
              <a:t>Types of policy supporting consumer shifts</a:t>
            </a:r>
          </a:p>
          <a:p>
            <a:pPr lvl="1"/>
            <a:r>
              <a:rPr lang="en-US"/>
              <a:t>Mandates</a:t>
            </a:r>
          </a:p>
          <a:p>
            <a:pPr lvl="1"/>
            <a:r>
              <a:rPr lang="en-US"/>
              <a:t>Restrictions</a:t>
            </a:r>
          </a:p>
          <a:p>
            <a:pPr lvl="1"/>
            <a:r>
              <a:rPr lang="en-US"/>
              <a:t>Economic incentives</a:t>
            </a:r>
          </a:p>
          <a:p>
            <a:pPr lvl="1"/>
            <a:r>
              <a:rPr lang="en-US"/>
              <a:t>Marketing limits</a:t>
            </a:r>
          </a:p>
          <a:p>
            <a:pPr lvl="1"/>
            <a:r>
              <a:rPr lang="en-US"/>
              <a:t>Information provision</a:t>
            </a:r>
          </a:p>
          <a:p>
            <a:pPr lvl="1"/>
            <a:r>
              <a:rPr lang="en-US"/>
              <a:t>Environmental defaults</a:t>
            </a:r>
          </a:p>
        </p:txBody>
      </p:sp>
      <p:sp>
        <p:nvSpPr>
          <p:cNvPr id="20" name="Content Placeholder 19">
            <a:extLst>
              <a:ext uri="{FF2B5EF4-FFF2-40B4-BE49-F238E27FC236}">
                <a16:creationId xmlns:a16="http://schemas.microsoft.com/office/drawing/2014/main" id="{C77FA5CC-FE94-9DC8-5252-BF8E56A8179F}"/>
              </a:ext>
            </a:extLst>
          </p:cNvPr>
          <p:cNvSpPr>
            <a:spLocks noGrp="1"/>
          </p:cNvSpPr>
          <p:nvPr>
            <p:ph idx="17"/>
          </p:nvPr>
        </p:nvSpPr>
        <p:spPr>
          <a:xfrm>
            <a:off x="149312" y="4792204"/>
            <a:ext cx="8640941" cy="274638"/>
          </a:xfrm>
        </p:spPr>
        <p:txBody>
          <a:bodyPr/>
          <a:lstStyle/>
          <a:p>
            <a:pPr lvl="0">
              <a:buClrTx/>
              <a:buSzTx/>
              <a:defRPr/>
            </a:pPr>
            <a:r>
              <a:rPr lang="en-US"/>
              <a:t>Sources: Gorski, M. T., &amp; Roberto, C. A. (2015). Public health policies to encourage healthy eating habits: Recent perspectives. </a:t>
            </a:r>
            <a:r>
              <a:rPr lang="en-US" i="1"/>
              <a:t>Journal of Healthcare Leadership</a:t>
            </a:r>
            <a:r>
              <a:rPr lang="en-US"/>
              <a:t>, </a:t>
            </a:r>
            <a:r>
              <a:rPr lang="en-US" i="1"/>
              <a:t>7</a:t>
            </a:r>
            <a:r>
              <a:rPr lang="en-US"/>
              <a:t>, 81–90. </a:t>
            </a:r>
            <a:r>
              <a:rPr lang="en-US">
                <a:hlinkClick r:id="rId3"/>
              </a:rPr>
              <a:t>https://doi.org/10.2147/JHL.S69188</a:t>
            </a:r>
            <a:r>
              <a:rPr lang="en-US"/>
              <a:t>;</a:t>
            </a:r>
          </a:p>
          <a:p>
            <a:pPr lvl="0">
              <a:buClrTx/>
              <a:buSzTx/>
              <a:defRPr/>
            </a:pPr>
            <a:r>
              <a:rPr lang="en-US"/>
              <a:t>Aschemann-Witzel, J., &amp; Janssen, M. (2022). The role of policy actions to accelerate food consumer behaviour change. </a:t>
            </a:r>
            <a:r>
              <a:rPr lang="en-US" i="1"/>
              <a:t>Agricultural and Food Economics</a:t>
            </a:r>
            <a:r>
              <a:rPr lang="en-US"/>
              <a:t>, </a:t>
            </a:r>
            <a:r>
              <a:rPr lang="en-US" i="1"/>
              <a:t>10</a:t>
            </a:r>
            <a:r>
              <a:rPr lang="en-US"/>
              <a:t>(1), 22. </a:t>
            </a:r>
            <a:r>
              <a:rPr lang="en-US">
                <a:hlinkClick r:id="rId4"/>
              </a:rPr>
              <a:t>https://doi.org/10.1186/s40100-022-00230-x</a:t>
            </a:r>
            <a:endParaRPr lang="en-US"/>
          </a:p>
        </p:txBody>
      </p:sp>
      <p:sp>
        <p:nvSpPr>
          <p:cNvPr id="6" name="Slide Number Placeholder 5">
            <a:extLst>
              <a:ext uri="{FF2B5EF4-FFF2-40B4-BE49-F238E27FC236}">
                <a16:creationId xmlns:a16="http://schemas.microsoft.com/office/drawing/2014/main" id="{496A1FCB-7E9E-5459-44CE-9F0C3A5701F6}"/>
              </a:ext>
            </a:extLst>
          </p:cNvPr>
          <p:cNvSpPr>
            <a:spLocks noGrp="1"/>
          </p:cNvSpPr>
          <p:nvPr>
            <p:ph type="sldNum" sz="quarter" idx="16"/>
          </p:nvPr>
        </p:nvSpPr>
        <p:spPr/>
        <p:txBody>
          <a:bodyPr/>
          <a:lstStyle/>
          <a:p>
            <a:fld id="{8ABDC324-684B-9C44-A484-D2B69E2467CF}" type="slidenum">
              <a:rPr lang="en-US" smtClean="0"/>
              <a:pPr/>
              <a:t>64</a:t>
            </a:fld>
            <a:endParaRPr lang="en-US"/>
          </a:p>
        </p:txBody>
      </p:sp>
    </p:spTree>
    <p:extLst>
      <p:ext uri="{BB962C8B-B14F-4D97-AF65-F5344CB8AC3E}">
        <p14:creationId xmlns:p14="http://schemas.microsoft.com/office/powerpoint/2010/main" val="6999727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86511B-2EC7-CD50-6929-B329237BEB5E}"/>
              </a:ext>
            </a:extLst>
          </p:cNvPr>
          <p:cNvSpPr>
            <a:spLocks noGrp="1"/>
          </p:cNvSpPr>
          <p:nvPr>
            <p:ph type="title"/>
          </p:nvPr>
        </p:nvSpPr>
        <p:spPr>
          <a:xfrm>
            <a:off x="149313" y="53975"/>
            <a:ext cx="8842287" cy="857250"/>
          </a:xfrm>
        </p:spPr>
        <p:txBody>
          <a:bodyPr/>
          <a:lstStyle/>
          <a:p>
            <a:r>
              <a:rPr lang="en-US"/>
              <a:t>Gradual Change, Small Steps</a:t>
            </a:r>
          </a:p>
        </p:txBody>
      </p:sp>
      <p:sp>
        <p:nvSpPr>
          <p:cNvPr id="12" name="L-Shape 11">
            <a:extLst>
              <a:ext uri="{FF2B5EF4-FFF2-40B4-BE49-F238E27FC236}">
                <a16:creationId xmlns:a16="http://schemas.microsoft.com/office/drawing/2014/main" id="{49650B15-9BFB-BF8A-F83E-D6354B177D49}"/>
              </a:ext>
              <a:ext uri="{C183D7F6-B498-43B3-948B-1728B52AA6E4}">
                <adec:decorative xmlns:adec="http://schemas.microsoft.com/office/drawing/2017/decorative" val="1"/>
              </a:ext>
            </a:extLst>
          </p:cNvPr>
          <p:cNvSpPr/>
          <p:nvPr/>
        </p:nvSpPr>
        <p:spPr>
          <a:xfrm rot="5400000">
            <a:off x="474911" y="2736045"/>
            <a:ext cx="979841" cy="1630434"/>
          </a:xfrm>
          <a:prstGeom prst="corner">
            <a:avLst>
              <a:gd name="adj1" fmla="val 16120"/>
              <a:gd name="adj2" fmla="val 16110"/>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13" name="Freeform 12">
            <a:extLst>
              <a:ext uri="{FF2B5EF4-FFF2-40B4-BE49-F238E27FC236}">
                <a16:creationId xmlns:a16="http://schemas.microsoft.com/office/drawing/2014/main" id="{0D63D413-A2A9-F52F-3CCD-6A3F06EA1597}"/>
              </a:ext>
            </a:extLst>
          </p:cNvPr>
          <p:cNvSpPr/>
          <p:nvPr/>
        </p:nvSpPr>
        <p:spPr>
          <a:xfrm>
            <a:off x="311351" y="3223194"/>
            <a:ext cx="1471965" cy="1290263"/>
          </a:xfrm>
          <a:custGeom>
            <a:avLst/>
            <a:gdLst>
              <a:gd name="csX0" fmla="*/ 0 w 1471965"/>
              <a:gd name="csY0" fmla="*/ 0 h 1290263"/>
              <a:gd name="csX1" fmla="*/ 1471965 w 1471965"/>
              <a:gd name="csY1" fmla="*/ 0 h 1290263"/>
              <a:gd name="csX2" fmla="*/ 1471965 w 1471965"/>
              <a:gd name="csY2" fmla="*/ 1290263 h 1290263"/>
              <a:gd name="csX3" fmla="*/ 0 w 1471965"/>
              <a:gd name="csY3" fmla="*/ 1290263 h 1290263"/>
              <a:gd name="csX4" fmla="*/ 0 w 1471965"/>
              <a:gd name="csY4" fmla="*/ 0 h 1290263"/>
            </a:gdLst>
            <a:ahLst/>
            <a:cxnLst>
              <a:cxn ang="0">
                <a:pos x="csX0" y="csY0"/>
              </a:cxn>
              <a:cxn ang="0">
                <a:pos x="csX1" y="csY1"/>
              </a:cxn>
              <a:cxn ang="0">
                <a:pos x="csX2" y="csY2"/>
              </a:cxn>
              <a:cxn ang="0">
                <a:pos x="csX3" y="csY3"/>
              </a:cxn>
              <a:cxn ang="0">
                <a:pos x="csX4" y="csY4"/>
              </a:cxn>
            </a:cxnLst>
            <a:rect l="l" t="t" r="r" b="b"/>
            <a:pathLst>
              <a:path w="1471965" h="1290263">
                <a:moveTo>
                  <a:pt x="0" y="0"/>
                </a:moveTo>
                <a:lnTo>
                  <a:pt x="1471965" y="0"/>
                </a:lnTo>
                <a:lnTo>
                  <a:pt x="1471965" y="1290263"/>
                </a:lnTo>
                <a:lnTo>
                  <a:pt x="0" y="129026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t>66% buy less  meat</a:t>
            </a:r>
            <a:endParaRPr lang="en-US" sz="1800" kern="1200"/>
          </a:p>
        </p:txBody>
      </p:sp>
      <p:sp>
        <p:nvSpPr>
          <p:cNvPr id="14" name="Triangle 13">
            <a:extLst>
              <a:ext uri="{FF2B5EF4-FFF2-40B4-BE49-F238E27FC236}">
                <a16:creationId xmlns:a16="http://schemas.microsoft.com/office/drawing/2014/main" id="{3402E5D8-43CD-ECE1-FEA9-BA33169D0410}"/>
              </a:ext>
              <a:ext uri="{C183D7F6-B498-43B3-948B-1728B52AA6E4}">
                <adec:decorative xmlns:adec="http://schemas.microsoft.com/office/drawing/2017/decorative" val="1"/>
              </a:ext>
            </a:extLst>
          </p:cNvPr>
          <p:cNvSpPr/>
          <p:nvPr/>
        </p:nvSpPr>
        <p:spPr>
          <a:xfrm>
            <a:off x="1505587" y="2616011"/>
            <a:ext cx="277729" cy="277729"/>
          </a:xfrm>
          <a:prstGeom prst="triangle">
            <a:avLst>
              <a:gd name="adj" fmla="val 100000"/>
            </a:avLst>
          </a:pr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a:p>
        </p:txBody>
      </p:sp>
      <p:sp>
        <p:nvSpPr>
          <p:cNvPr id="15" name="L-Shape 14">
            <a:extLst>
              <a:ext uri="{FF2B5EF4-FFF2-40B4-BE49-F238E27FC236}">
                <a16:creationId xmlns:a16="http://schemas.microsoft.com/office/drawing/2014/main" id="{1760BF4C-C1A0-6BA2-E34B-BD14E2D340BD}"/>
              </a:ext>
              <a:ext uri="{C183D7F6-B498-43B3-948B-1728B52AA6E4}">
                <adec:decorative xmlns:adec="http://schemas.microsoft.com/office/drawing/2017/decorative" val="1"/>
              </a:ext>
            </a:extLst>
          </p:cNvPr>
          <p:cNvSpPr/>
          <p:nvPr/>
        </p:nvSpPr>
        <p:spPr>
          <a:xfrm rot="5400000">
            <a:off x="2276884" y="2290145"/>
            <a:ext cx="979841" cy="1630434"/>
          </a:xfrm>
          <a:prstGeom prst="corner">
            <a:avLst>
              <a:gd name="adj1" fmla="val 16120"/>
              <a:gd name="adj2" fmla="val 16110"/>
            </a:avLst>
          </a:pr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US"/>
          </a:p>
        </p:txBody>
      </p:sp>
      <p:sp>
        <p:nvSpPr>
          <p:cNvPr id="16" name="Freeform 15">
            <a:extLst>
              <a:ext uri="{FF2B5EF4-FFF2-40B4-BE49-F238E27FC236}">
                <a16:creationId xmlns:a16="http://schemas.microsoft.com/office/drawing/2014/main" id="{842D7E74-0F02-F18F-87C2-62150C9BFDAE}"/>
              </a:ext>
            </a:extLst>
          </p:cNvPr>
          <p:cNvSpPr/>
          <p:nvPr/>
        </p:nvSpPr>
        <p:spPr>
          <a:xfrm>
            <a:off x="2113324" y="2777294"/>
            <a:ext cx="1471965" cy="1290263"/>
          </a:xfrm>
          <a:custGeom>
            <a:avLst/>
            <a:gdLst>
              <a:gd name="csX0" fmla="*/ 0 w 1471965"/>
              <a:gd name="csY0" fmla="*/ 0 h 1290263"/>
              <a:gd name="csX1" fmla="*/ 1471965 w 1471965"/>
              <a:gd name="csY1" fmla="*/ 0 h 1290263"/>
              <a:gd name="csX2" fmla="*/ 1471965 w 1471965"/>
              <a:gd name="csY2" fmla="*/ 1290263 h 1290263"/>
              <a:gd name="csX3" fmla="*/ 0 w 1471965"/>
              <a:gd name="csY3" fmla="*/ 1290263 h 1290263"/>
              <a:gd name="csX4" fmla="*/ 0 w 1471965"/>
              <a:gd name="csY4" fmla="*/ 0 h 1290263"/>
            </a:gdLst>
            <a:ahLst/>
            <a:cxnLst>
              <a:cxn ang="0">
                <a:pos x="csX0" y="csY0"/>
              </a:cxn>
              <a:cxn ang="0">
                <a:pos x="csX1" y="csY1"/>
              </a:cxn>
              <a:cxn ang="0">
                <a:pos x="csX2" y="csY2"/>
              </a:cxn>
              <a:cxn ang="0">
                <a:pos x="csX3" y="csY3"/>
              </a:cxn>
              <a:cxn ang="0">
                <a:pos x="csX4" y="csY4"/>
              </a:cxn>
            </a:cxnLst>
            <a:rect l="l" t="t" r="r" b="b"/>
            <a:pathLst>
              <a:path w="1471965" h="1290263">
                <a:moveTo>
                  <a:pt x="0" y="0"/>
                </a:moveTo>
                <a:lnTo>
                  <a:pt x="1471965" y="0"/>
                </a:lnTo>
                <a:lnTo>
                  <a:pt x="1471965" y="1290263"/>
                </a:lnTo>
                <a:lnTo>
                  <a:pt x="0" y="129026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t>56% eat smaller portions  </a:t>
            </a:r>
            <a:endParaRPr lang="en-US" sz="1800" kern="1200"/>
          </a:p>
        </p:txBody>
      </p:sp>
      <p:sp>
        <p:nvSpPr>
          <p:cNvPr id="17" name="Triangle 16">
            <a:extLst>
              <a:ext uri="{FF2B5EF4-FFF2-40B4-BE49-F238E27FC236}">
                <a16:creationId xmlns:a16="http://schemas.microsoft.com/office/drawing/2014/main" id="{4D88BFAD-C7A6-6FA3-0A50-FB10012F7B8C}"/>
              </a:ext>
              <a:ext uri="{C183D7F6-B498-43B3-948B-1728B52AA6E4}">
                <adec:decorative xmlns:adec="http://schemas.microsoft.com/office/drawing/2017/decorative" val="1"/>
              </a:ext>
            </a:extLst>
          </p:cNvPr>
          <p:cNvSpPr/>
          <p:nvPr/>
        </p:nvSpPr>
        <p:spPr>
          <a:xfrm>
            <a:off x="3307560" y="2170111"/>
            <a:ext cx="277729" cy="277729"/>
          </a:xfrm>
          <a:prstGeom prst="triangle">
            <a:avLst>
              <a:gd name="adj" fmla="val 100000"/>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US"/>
          </a:p>
        </p:txBody>
      </p:sp>
      <p:sp>
        <p:nvSpPr>
          <p:cNvPr id="18" name="L-Shape 17">
            <a:extLst>
              <a:ext uri="{FF2B5EF4-FFF2-40B4-BE49-F238E27FC236}">
                <a16:creationId xmlns:a16="http://schemas.microsoft.com/office/drawing/2014/main" id="{4C78272A-6898-C631-E613-3A8600DAC271}"/>
              </a:ext>
              <a:ext uri="{C183D7F6-B498-43B3-948B-1728B52AA6E4}">
                <adec:decorative xmlns:adec="http://schemas.microsoft.com/office/drawing/2017/decorative" val="1"/>
              </a:ext>
            </a:extLst>
          </p:cNvPr>
          <p:cNvSpPr/>
          <p:nvPr/>
        </p:nvSpPr>
        <p:spPr>
          <a:xfrm rot="5400000">
            <a:off x="4078857" y="1844245"/>
            <a:ext cx="979841" cy="1630434"/>
          </a:xfrm>
          <a:prstGeom prst="corner">
            <a:avLst>
              <a:gd name="adj1" fmla="val 16120"/>
              <a:gd name="adj2" fmla="val 16110"/>
            </a:avLst>
          </a:prstGeom>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en-US"/>
          </a:p>
        </p:txBody>
      </p:sp>
      <p:sp>
        <p:nvSpPr>
          <p:cNvPr id="19" name="Freeform 18">
            <a:extLst>
              <a:ext uri="{FF2B5EF4-FFF2-40B4-BE49-F238E27FC236}">
                <a16:creationId xmlns:a16="http://schemas.microsoft.com/office/drawing/2014/main" id="{B9A36201-F97B-AE1A-1A43-A52ECC5135D8}"/>
              </a:ext>
            </a:extLst>
          </p:cNvPr>
          <p:cNvSpPr/>
          <p:nvPr/>
        </p:nvSpPr>
        <p:spPr>
          <a:xfrm>
            <a:off x="3915298" y="2331394"/>
            <a:ext cx="1471965" cy="1290263"/>
          </a:xfrm>
          <a:custGeom>
            <a:avLst/>
            <a:gdLst>
              <a:gd name="csX0" fmla="*/ 0 w 1471965"/>
              <a:gd name="csY0" fmla="*/ 0 h 1290263"/>
              <a:gd name="csX1" fmla="*/ 1471965 w 1471965"/>
              <a:gd name="csY1" fmla="*/ 0 h 1290263"/>
              <a:gd name="csX2" fmla="*/ 1471965 w 1471965"/>
              <a:gd name="csY2" fmla="*/ 1290263 h 1290263"/>
              <a:gd name="csX3" fmla="*/ 0 w 1471965"/>
              <a:gd name="csY3" fmla="*/ 1290263 h 1290263"/>
              <a:gd name="csX4" fmla="*/ 0 w 1471965"/>
              <a:gd name="csY4" fmla="*/ 0 h 1290263"/>
            </a:gdLst>
            <a:ahLst/>
            <a:cxnLst>
              <a:cxn ang="0">
                <a:pos x="csX0" y="csY0"/>
              </a:cxn>
              <a:cxn ang="0">
                <a:pos x="csX1" y="csY1"/>
              </a:cxn>
              <a:cxn ang="0">
                <a:pos x="csX2" y="csY2"/>
              </a:cxn>
              <a:cxn ang="0">
                <a:pos x="csX3" y="csY3"/>
              </a:cxn>
              <a:cxn ang="0">
                <a:pos x="csX4" y="csY4"/>
              </a:cxn>
            </a:cxnLst>
            <a:rect l="l" t="t" r="r" b="b"/>
            <a:pathLst>
              <a:path w="1471965" h="1290263">
                <a:moveTo>
                  <a:pt x="0" y="0"/>
                </a:moveTo>
                <a:lnTo>
                  <a:pt x="1471965" y="0"/>
                </a:lnTo>
                <a:lnTo>
                  <a:pt x="1471965" y="1290263"/>
                </a:lnTo>
                <a:lnTo>
                  <a:pt x="0" y="129026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t>43% eliminate meat from one meal</a:t>
            </a:r>
            <a:endParaRPr lang="en-US" sz="1800" kern="1200"/>
          </a:p>
        </p:txBody>
      </p:sp>
      <p:sp>
        <p:nvSpPr>
          <p:cNvPr id="20" name="Triangle 19">
            <a:extLst>
              <a:ext uri="{FF2B5EF4-FFF2-40B4-BE49-F238E27FC236}">
                <a16:creationId xmlns:a16="http://schemas.microsoft.com/office/drawing/2014/main" id="{4F899A19-A6BF-9B5B-C3D6-A9B841930882}"/>
              </a:ext>
              <a:ext uri="{C183D7F6-B498-43B3-948B-1728B52AA6E4}">
                <adec:decorative xmlns:adec="http://schemas.microsoft.com/office/drawing/2017/decorative" val="1"/>
              </a:ext>
            </a:extLst>
          </p:cNvPr>
          <p:cNvSpPr/>
          <p:nvPr/>
        </p:nvSpPr>
        <p:spPr>
          <a:xfrm>
            <a:off x="5109534" y="1724211"/>
            <a:ext cx="277729" cy="277729"/>
          </a:xfrm>
          <a:prstGeom prst="triangle">
            <a:avLst>
              <a:gd name="adj" fmla="val 100000"/>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21" name="L-Shape 20">
            <a:extLst>
              <a:ext uri="{FF2B5EF4-FFF2-40B4-BE49-F238E27FC236}">
                <a16:creationId xmlns:a16="http://schemas.microsoft.com/office/drawing/2014/main" id="{64B96A76-D8FF-E52C-1130-FEF13CD29462}"/>
              </a:ext>
              <a:ext uri="{C183D7F6-B498-43B3-948B-1728B52AA6E4}">
                <adec:decorative xmlns:adec="http://schemas.microsoft.com/office/drawing/2017/decorative" val="1"/>
              </a:ext>
            </a:extLst>
          </p:cNvPr>
          <p:cNvSpPr/>
          <p:nvPr/>
        </p:nvSpPr>
        <p:spPr>
          <a:xfrm rot="5400000">
            <a:off x="5880831" y="1398345"/>
            <a:ext cx="979841" cy="1630434"/>
          </a:xfrm>
          <a:prstGeom prst="corner">
            <a:avLst>
              <a:gd name="adj1" fmla="val 16120"/>
              <a:gd name="adj2" fmla="val 16110"/>
            </a:avLst>
          </a:pr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a:p>
        </p:txBody>
      </p:sp>
      <p:sp>
        <p:nvSpPr>
          <p:cNvPr id="22" name="Freeform 21">
            <a:extLst>
              <a:ext uri="{FF2B5EF4-FFF2-40B4-BE49-F238E27FC236}">
                <a16:creationId xmlns:a16="http://schemas.microsoft.com/office/drawing/2014/main" id="{350FC7C3-86E2-1BFB-287F-101287932EA0}"/>
              </a:ext>
            </a:extLst>
          </p:cNvPr>
          <p:cNvSpPr/>
          <p:nvPr/>
        </p:nvSpPr>
        <p:spPr>
          <a:xfrm>
            <a:off x="5717271" y="1885494"/>
            <a:ext cx="1471965" cy="1290263"/>
          </a:xfrm>
          <a:custGeom>
            <a:avLst/>
            <a:gdLst>
              <a:gd name="csX0" fmla="*/ 0 w 1471965"/>
              <a:gd name="csY0" fmla="*/ 0 h 1290263"/>
              <a:gd name="csX1" fmla="*/ 1471965 w 1471965"/>
              <a:gd name="csY1" fmla="*/ 0 h 1290263"/>
              <a:gd name="csX2" fmla="*/ 1471965 w 1471965"/>
              <a:gd name="csY2" fmla="*/ 1290263 h 1290263"/>
              <a:gd name="csX3" fmla="*/ 0 w 1471965"/>
              <a:gd name="csY3" fmla="*/ 1290263 h 1290263"/>
              <a:gd name="csX4" fmla="*/ 0 w 1471965"/>
              <a:gd name="csY4" fmla="*/ 0 h 1290263"/>
            </a:gdLst>
            <a:ahLst/>
            <a:cxnLst>
              <a:cxn ang="0">
                <a:pos x="csX0" y="csY0"/>
              </a:cxn>
              <a:cxn ang="0">
                <a:pos x="csX1" y="csY1"/>
              </a:cxn>
              <a:cxn ang="0">
                <a:pos x="csX2" y="csY2"/>
              </a:cxn>
              <a:cxn ang="0">
                <a:pos x="csX3" y="csY3"/>
              </a:cxn>
              <a:cxn ang="0">
                <a:pos x="csX4" y="csY4"/>
              </a:cxn>
            </a:cxnLst>
            <a:rect l="l" t="t" r="r" b="b"/>
            <a:pathLst>
              <a:path w="1471965" h="1290263">
                <a:moveTo>
                  <a:pt x="0" y="0"/>
                </a:moveTo>
                <a:lnTo>
                  <a:pt x="1471965" y="0"/>
                </a:lnTo>
                <a:lnTo>
                  <a:pt x="1471965" y="1290263"/>
                </a:lnTo>
                <a:lnTo>
                  <a:pt x="0" y="129026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t>32% cut meat out one day a week</a:t>
            </a:r>
            <a:endParaRPr lang="en-US" sz="1800" kern="1200"/>
          </a:p>
        </p:txBody>
      </p:sp>
      <p:sp>
        <p:nvSpPr>
          <p:cNvPr id="23" name="Triangle 22">
            <a:extLst>
              <a:ext uri="{FF2B5EF4-FFF2-40B4-BE49-F238E27FC236}">
                <a16:creationId xmlns:a16="http://schemas.microsoft.com/office/drawing/2014/main" id="{6EFB35A5-AD5F-3346-482F-28A037AC8332}"/>
              </a:ext>
              <a:ext uri="{C183D7F6-B498-43B3-948B-1728B52AA6E4}">
                <adec:decorative xmlns:adec="http://schemas.microsoft.com/office/drawing/2017/decorative" val="1"/>
              </a:ext>
            </a:extLst>
          </p:cNvPr>
          <p:cNvSpPr/>
          <p:nvPr/>
        </p:nvSpPr>
        <p:spPr>
          <a:xfrm>
            <a:off x="6911507" y="1278311"/>
            <a:ext cx="277729" cy="277729"/>
          </a:xfrm>
          <a:prstGeom prst="triangle">
            <a:avLst>
              <a:gd name="adj" fmla="val 100000"/>
            </a:avLst>
          </a:pr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US"/>
          </a:p>
        </p:txBody>
      </p:sp>
      <p:sp>
        <p:nvSpPr>
          <p:cNvPr id="24" name="L-Shape 23">
            <a:extLst>
              <a:ext uri="{FF2B5EF4-FFF2-40B4-BE49-F238E27FC236}">
                <a16:creationId xmlns:a16="http://schemas.microsoft.com/office/drawing/2014/main" id="{BEBEA500-4256-06BE-FCFA-01F40F20B6AF}"/>
              </a:ext>
              <a:ext uri="{C183D7F6-B498-43B3-948B-1728B52AA6E4}">
                <adec:decorative xmlns:adec="http://schemas.microsoft.com/office/drawing/2017/decorative" val="1"/>
              </a:ext>
            </a:extLst>
          </p:cNvPr>
          <p:cNvSpPr/>
          <p:nvPr/>
        </p:nvSpPr>
        <p:spPr>
          <a:xfrm rot="5400000">
            <a:off x="7682804" y="952446"/>
            <a:ext cx="979841" cy="1630434"/>
          </a:xfrm>
          <a:prstGeom prst="corner">
            <a:avLst>
              <a:gd name="adj1" fmla="val 16120"/>
              <a:gd name="adj2" fmla="val 16110"/>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US"/>
          </a:p>
        </p:txBody>
      </p:sp>
      <p:sp>
        <p:nvSpPr>
          <p:cNvPr id="25" name="Freeform 24">
            <a:extLst>
              <a:ext uri="{FF2B5EF4-FFF2-40B4-BE49-F238E27FC236}">
                <a16:creationId xmlns:a16="http://schemas.microsoft.com/office/drawing/2014/main" id="{42521D06-E7EC-5D9C-62BA-79189765C769}"/>
              </a:ext>
            </a:extLst>
          </p:cNvPr>
          <p:cNvSpPr/>
          <p:nvPr/>
        </p:nvSpPr>
        <p:spPr>
          <a:xfrm>
            <a:off x="7519244" y="1439594"/>
            <a:ext cx="1471965" cy="1290263"/>
          </a:xfrm>
          <a:custGeom>
            <a:avLst/>
            <a:gdLst>
              <a:gd name="csX0" fmla="*/ 0 w 1471965"/>
              <a:gd name="csY0" fmla="*/ 0 h 1290263"/>
              <a:gd name="csX1" fmla="*/ 1471965 w 1471965"/>
              <a:gd name="csY1" fmla="*/ 0 h 1290263"/>
              <a:gd name="csX2" fmla="*/ 1471965 w 1471965"/>
              <a:gd name="csY2" fmla="*/ 1290263 h 1290263"/>
              <a:gd name="csX3" fmla="*/ 0 w 1471965"/>
              <a:gd name="csY3" fmla="*/ 1290263 h 1290263"/>
              <a:gd name="csX4" fmla="*/ 0 w 1471965"/>
              <a:gd name="csY4" fmla="*/ 0 h 1290263"/>
            </a:gdLst>
            <a:ahLst/>
            <a:cxnLst>
              <a:cxn ang="0">
                <a:pos x="csX0" y="csY0"/>
              </a:cxn>
              <a:cxn ang="0">
                <a:pos x="csX1" y="csY1"/>
              </a:cxn>
              <a:cxn ang="0">
                <a:pos x="csX2" y="csY2"/>
              </a:cxn>
              <a:cxn ang="0">
                <a:pos x="csX3" y="csY3"/>
              </a:cxn>
              <a:cxn ang="0">
                <a:pos x="csX4" y="csY4"/>
              </a:cxn>
            </a:cxnLst>
            <a:rect l="l" t="t" r="r" b="b"/>
            <a:pathLst>
              <a:path w="1471965" h="1290263">
                <a:moveTo>
                  <a:pt x="0" y="0"/>
                </a:moveTo>
                <a:lnTo>
                  <a:pt x="1471965" y="0"/>
                </a:lnTo>
                <a:lnTo>
                  <a:pt x="1471965" y="1290263"/>
                </a:lnTo>
                <a:lnTo>
                  <a:pt x="0" y="129026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t>8% cut meat out completely</a:t>
            </a:r>
            <a:endParaRPr lang="en-US" sz="1800" kern="1200"/>
          </a:p>
        </p:txBody>
      </p:sp>
      <p:sp>
        <p:nvSpPr>
          <p:cNvPr id="33" name="Content Placeholder 32">
            <a:extLst>
              <a:ext uri="{FF2B5EF4-FFF2-40B4-BE49-F238E27FC236}">
                <a16:creationId xmlns:a16="http://schemas.microsoft.com/office/drawing/2014/main" id="{C2E4A4F9-0024-5BD0-F31C-FA415DB86263}"/>
              </a:ext>
            </a:extLst>
          </p:cNvPr>
          <p:cNvSpPr>
            <a:spLocks noGrp="1"/>
          </p:cNvSpPr>
          <p:nvPr>
            <p:ph idx="12"/>
          </p:nvPr>
        </p:nvSpPr>
        <p:spPr/>
        <p:txBody>
          <a:bodyPr/>
          <a:lstStyle/>
          <a:p>
            <a:r>
              <a:rPr lang="en-US"/>
              <a:t>Image source: Adapted by the Center for a Livable Future from Neff, R. A., Edwards, D., Palmer, A., Ramsing, R., Righter, A., &amp; Wolfson, J. (2018). Reducing meat consumption in the USA: A nationally representative survey of attitudes and behaviours. </a:t>
            </a:r>
            <a:r>
              <a:rPr lang="en-US" i="1"/>
              <a:t>Public Health Nutrition</a:t>
            </a:r>
            <a:r>
              <a:rPr lang="en-US"/>
              <a:t>, </a:t>
            </a:r>
            <a:r>
              <a:rPr lang="en-US" i="1"/>
              <a:t>21</a:t>
            </a:r>
            <a:r>
              <a:rPr lang="en-US"/>
              <a:t>(10), 1835–1844. </a:t>
            </a:r>
            <a:r>
              <a:rPr lang="en-US">
                <a:hlinkClick r:id="rId3"/>
              </a:rPr>
              <a:t>https://doi.org/10.1017/S1368980017004190</a:t>
            </a:r>
            <a:endParaRPr lang="en-US"/>
          </a:p>
        </p:txBody>
      </p:sp>
      <p:sp>
        <p:nvSpPr>
          <p:cNvPr id="6" name="Slide Number Placeholder 5">
            <a:extLst>
              <a:ext uri="{FF2B5EF4-FFF2-40B4-BE49-F238E27FC236}">
                <a16:creationId xmlns:a16="http://schemas.microsoft.com/office/drawing/2014/main" id="{55F22258-C568-F541-0A2A-3AB2B96ED83C}"/>
              </a:ext>
            </a:extLst>
          </p:cNvPr>
          <p:cNvSpPr>
            <a:spLocks noGrp="1"/>
          </p:cNvSpPr>
          <p:nvPr>
            <p:ph type="sldNum" sz="quarter" idx="13"/>
          </p:nvPr>
        </p:nvSpPr>
        <p:spPr>
          <a:xfrm>
            <a:off x="8342334" y="4809744"/>
            <a:ext cx="649266" cy="274637"/>
          </a:xfrm>
        </p:spPr>
        <p:txBody>
          <a:bodyPr/>
          <a:lstStyle/>
          <a:p>
            <a:fld id="{8ABDC324-684B-9C44-A484-D2B69E2467CF}" type="slidenum">
              <a:rPr lang="en-US" smtClean="0"/>
              <a:pPr/>
              <a:t>65</a:t>
            </a:fld>
            <a:endParaRPr lang="en-US"/>
          </a:p>
        </p:txBody>
      </p:sp>
    </p:spTree>
    <p:extLst>
      <p:ext uri="{BB962C8B-B14F-4D97-AF65-F5344CB8AC3E}">
        <p14:creationId xmlns:p14="http://schemas.microsoft.com/office/powerpoint/2010/main" val="40595876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04131-6A12-D4A1-16B9-06FA10B294B4}"/>
              </a:ext>
            </a:extLst>
          </p:cNvPr>
          <p:cNvSpPr>
            <a:spLocks noGrp="1"/>
          </p:cNvSpPr>
          <p:nvPr>
            <p:ph type="title"/>
          </p:nvPr>
        </p:nvSpPr>
        <p:spPr>
          <a:xfrm>
            <a:off x="149313" y="53975"/>
            <a:ext cx="8842248" cy="857250"/>
          </a:xfrm>
        </p:spPr>
        <p:txBody>
          <a:bodyPr/>
          <a:lstStyle/>
          <a:p>
            <a:r>
              <a:rPr lang="en-US"/>
              <a:t>Understanding Consumption Changes</a:t>
            </a:r>
          </a:p>
        </p:txBody>
      </p:sp>
      <p:sp>
        <p:nvSpPr>
          <p:cNvPr id="7" name="Content Placeholder 6">
            <a:extLst>
              <a:ext uri="{FF2B5EF4-FFF2-40B4-BE49-F238E27FC236}">
                <a16:creationId xmlns:a16="http://schemas.microsoft.com/office/drawing/2014/main" id="{245B8273-C2D1-ED3B-C3C3-64E072EBDEF9}"/>
              </a:ext>
            </a:extLst>
          </p:cNvPr>
          <p:cNvSpPr>
            <a:spLocks noGrp="1"/>
          </p:cNvSpPr>
          <p:nvPr>
            <p:ph idx="13"/>
          </p:nvPr>
        </p:nvSpPr>
        <p:spPr>
          <a:xfrm>
            <a:off x="732823" y="1200928"/>
            <a:ext cx="3215723" cy="3392424"/>
          </a:xfrm>
        </p:spPr>
        <p:txBody>
          <a:bodyPr/>
          <a:lstStyle/>
          <a:p>
            <a:r>
              <a:rPr lang="en-US" sz="1800"/>
              <a:t>The modest contribution of reducing meat-eating days indicates that we should not overestimate the impact of a weekly ‘Meatless Monday” or “Veggie Thursday.”</a:t>
            </a:r>
          </a:p>
        </p:txBody>
      </p:sp>
      <p:pic>
        <p:nvPicPr>
          <p:cNvPr id="19" name="Picture 2" descr="Vertical bar chart, Meat-eating days (&gt;0 g meat consumed) ranged from 0 to 4 days. Mean meat-eating occasions (containing &gt;0 g meat) were within meat-eating days. Mean portion size (g) of meat was across all meat-eating occasions. Note: each meat type is analysed as a separate population (for example, ‘processed meat consumers’, ‘red meat consumers’ and so on).">
            <a:extLst>
              <a:ext uri="{FF2B5EF4-FFF2-40B4-BE49-F238E27FC236}">
                <a16:creationId xmlns:a16="http://schemas.microsoft.com/office/drawing/2014/main" id="{3A37C20C-60F2-F632-7CDA-F57101CDBB90}"/>
              </a:ext>
            </a:extLst>
          </p:cNvPr>
          <p:cNvPicPr>
            <a:picLocks noGrp="1" noChangeAspect="1" noChangeArrowheads="1"/>
          </p:cNvPicPr>
          <p:nvPr>
            <p:ph idx="12"/>
          </p:nvPr>
        </p:nvPicPr>
        <p:blipFill>
          <a:blip r:embed="rId3" cstate="email">
            <a:extLst>
              <a:ext uri="{28A0092B-C50C-407E-A947-70E740481C1C}">
                <a14:useLocalDpi xmlns:a14="http://schemas.microsoft.com/office/drawing/2010/main"/>
              </a:ext>
            </a:extLst>
          </a:blip>
          <a:stretch>
            <a:fillRect/>
          </a:stretch>
        </p:blipFill>
        <p:spPr bwMode="auto">
          <a:xfrm>
            <a:off x="4717065" y="1200150"/>
            <a:ext cx="4274535" cy="3392488"/>
          </a:xfrm>
          <a:prstGeom prst="rect">
            <a:avLst/>
          </a:prstGeom>
          <a:noFill/>
          <a:extLst>
            <a:ext uri="{909E8E84-426E-40DD-AFC4-6F175D3DCCD1}">
              <a14:hiddenFill xmlns:a14="http://schemas.microsoft.com/office/drawing/2010/main">
                <a:solidFill>
                  <a:srgbClr val="FFFFFF"/>
                </a:solidFill>
              </a14:hiddenFill>
            </a:ext>
          </a:extLst>
        </p:spPr>
      </p:pic>
      <p:sp>
        <p:nvSpPr>
          <p:cNvPr id="18" name="Content Placeholder 17">
            <a:extLst>
              <a:ext uri="{FF2B5EF4-FFF2-40B4-BE49-F238E27FC236}">
                <a16:creationId xmlns:a16="http://schemas.microsoft.com/office/drawing/2014/main" id="{4FBA9444-BA07-E6E2-7131-A6D1FD68C42D}"/>
              </a:ext>
            </a:extLst>
          </p:cNvPr>
          <p:cNvSpPr>
            <a:spLocks noGrp="1"/>
          </p:cNvSpPr>
          <p:nvPr>
            <p:ph idx="17"/>
          </p:nvPr>
        </p:nvSpPr>
        <p:spPr/>
        <p:txBody>
          <a:bodyPr>
            <a:normAutofit fontScale="92500" lnSpcReduction="20000"/>
          </a:bodyPr>
          <a:lstStyle/>
          <a:p>
            <a:pPr lvl="0">
              <a:buClrTx/>
              <a:buSzTx/>
              <a:defRPr/>
            </a:pPr>
            <a:r>
              <a:rPr lang="en-US"/>
              <a:t>Sources: Reinders, M. J., &amp; Dagevos, H. (2024). Meat reduction in small portions. </a:t>
            </a:r>
            <a:r>
              <a:rPr lang="en-US" i="1"/>
              <a:t>Nature Food</a:t>
            </a:r>
            <a:r>
              <a:rPr lang="en-US"/>
              <a:t>, </a:t>
            </a:r>
            <a:r>
              <a:rPr lang="en-US" i="1"/>
              <a:t>12</a:t>
            </a:r>
            <a:r>
              <a:rPr lang="en-US"/>
              <a:t>(5), 972–973. </a:t>
            </a:r>
            <a:r>
              <a:rPr lang="en-US">
                <a:hlinkClick r:id="rId4"/>
              </a:rPr>
              <a:t>https://doi.org/10.1038/s43016-024-01084-w</a:t>
            </a:r>
            <a:r>
              <a:rPr lang="en-US"/>
              <a:t>; graph is from Vonderschmidt, A., Jaacks, L. M., Alexander, P., Green, R., Bellows, A. L., &amp; Stewart, C. (2024). </a:t>
            </a:r>
            <a:r>
              <a:rPr lang="en-US" i="1"/>
              <a:t>Figure 2: Decomposition analysis of meat-eating behaviours in the UK NDNS rolling programme years 1–11</a:t>
            </a:r>
            <a:r>
              <a:rPr lang="en-US" b="1"/>
              <a:t> [Chart]. </a:t>
            </a:r>
            <a:r>
              <a:rPr lang="en-US"/>
              <a:t>Smaller meat portions contribute the most to reducing meat consumption in the United Kingdom. </a:t>
            </a:r>
            <a:r>
              <a:rPr lang="en-US" i="1"/>
              <a:t>Nature Food</a:t>
            </a:r>
            <a:r>
              <a:rPr lang="en-US"/>
              <a:t>, </a:t>
            </a:r>
            <a:r>
              <a:rPr lang="en-US" i="1"/>
              <a:t>5</a:t>
            </a:r>
            <a:r>
              <a:rPr lang="en-US"/>
              <a:t>(12), 982–987. </a:t>
            </a:r>
            <a:r>
              <a:rPr lang="en-US">
                <a:hlinkClick r:id="rId5"/>
              </a:rPr>
              <a:t>https://doi.org/10.1038/s43016-024-01070-2</a:t>
            </a:r>
            <a:endParaRPr lang="en-US"/>
          </a:p>
        </p:txBody>
      </p:sp>
      <p:sp>
        <p:nvSpPr>
          <p:cNvPr id="5" name="Slide Number Placeholder 4">
            <a:extLst>
              <a:ext uri="{FF2B5EF4-FFF2-40B4-BE49-F238E27FC236}">
                <a16:creationId xmlns:a16="http://schemas.microsoft.com/office/drawing/2014/main" id="{47E7CB96-C3B4-4B53-F32E-D58C4A959FA3}"/>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66</a:t>
            </a:fld>
            <a:endParaRPr lang="en-US"/>
          </a:p>
        </p:txBody>
      </p:sp>
    </p:spTree>
    <p:extLst>
      <p:ext uri="{BB962C8B-B14F-4D97-AF65-F5344CB8AC3E}">
        <p14:creationId xmlns:p14="http://schemas.microsoft.com/office/powerpoint/2010/main" val="6682068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D1A2327-CD88-70E3-0C35-BBD982B36216}"/>
              </a:ext>
            </a:extLst>
          </p:cNvPr>
          <p:cNvSpPr>
            <a:spLocks noGrp="1"/>
          </p:cNvSpPr>
          <p:nvPr>
            <p:ph type="title"/>
          </p:nvPr>
        </p:nvSpPr>
        <p:spPr>
          <a:xfrm>
            <a:off x="149313" y="53975"/>
            <a:ext cx="8842248" cy="857250"/>
          </a:xfrm>
        </p:spPr>
        <p:txBody>
          <a:bodyPr/>
          <a:lstStyle/>
          <a:p>
            <a:r>
              <a:rPr lang="en-US"/>
              <a:t>Intervention Examples</a:t>
            </a:r>
          </a:p>
        </p:txBody>
      </p:sp>
      <p:pic>
        <p:nvPicPr>
          <p:cNvPr id="18" name="Picture 2" descr="Home - The Monday Campaigns">
            <a:extLst>
              <a:ext uri="{FF2B5EF4-FFF2-40B4-BE49-F238E27FC236}">
                <a16:creationId xmlns:a16="http://schemas.microsoft.com/office/drawing/2014/main" id="{7049339E-E1AA-C4E2-3C46-90EF7C3437FE}"/>
              </a:ext>
            </a:extLst>
          </p:cNvPr>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384175" y="2243137"/>
            <a:ext cx="2362200" cy="1308100"/>
          </a:xfrm>
          <a:noFill/>
          <a:ln>
            <a:noFill/>
          </a:ln>
          <a:extLst>
            <a:ext uri="{909E8E84-426E-40DD-AFC4-6F175D3DCCD1}">
              <a14:hiddenFill xmlns:a14="http://schemas.microsoft.com/office/drawing/2010/main">
                <a:solidFill>
                  <a:srgbClr val="FFFFFF"/>
                </a:solidFill>
              </a14:hiddenFill>
            </a:ext>
          </a:extLst>
        </p:spPr>
      </p:pic>
      <p:pic>
        <p:nvPicPr>
          <p:cNvPr id="19" name="Content Placeholder 18" descr="Meatless Monday logo.">
            <a:extLst>
              <a:ext uri="{FF2B5EF4-FFF2-40B4-BE49-F238E27FC236}">
                <a16:creationId xmlns:a16="http://schemas.microsoft.com/office/drawing/2014/main" id="{4901A1E1-4E12-5226-5424-0083AA2797D6}"/>
              </a:ext>
            </a:extLst>
          </p:cNvPr>
          <p:cNvPicPr>
            <a:picLocks noGrp="1" noChangeAspect="1"/>
          </p:cNvPicPr>
          <p:nvPr>
            <p:ph idx="13"/>
          </p:nvPr>
        </p:nvPicPr>
        <p:blipFill>
          <a:blip r:embed="rId4">
            <a:extLst>
              <a:ext uri="{28A0092B-C50C-407E-A947-70E740481C1C}">
                <a14:useLocalDpi xmlns:a14="http://schemas.microsoft.com/office/drawing/2010/main"/>
              </a:ext>
            </a:extLst>
          </a:blip>
          <a:stretch>
            <a:fillRect/>
          </a:stretch>
        </p:blipFill>
        <p:spPr>
          <a:xfrm>
            <a:off x="3154363" y="2048840"/>
            <a:ext cx="2832100" cy="1696694"/>
          </a:xfrm>
        </p:spPr>
      </p:pic>
      <p:pic>
        <p:nvPicPr>
          <p:cNvPr id="20" name="Picture 2" descr="Greener by Default logo.">
            <a:extLst>
              <a:ext uri="{FF2B5EF4-FFF2-40B4-BE49-F238E27FC236}">
                <a16:creationId xmlns:a16="http://schemas.microsoft.com/office/drawing/2014/main" id="{8D5C0D6C-1484-4333-C5E1-F9E19BC14CAF}"/>
              </a:ext>
            </a:extLst>
          </p:cNvPr>
          <p:cNvPicPr>
            <a:picLocks noGrp="1" noChangeAspect="1" noChangeArrowheads="1"/>
          </p:cNvPicPr>
          <p:nvPr>
            <p:ph idx="12"/>
          </p:nvPr>
        </p:nvPicPr>
        <p:blipFill>
          <a:blip r:embed="rId5" cstate="email">
            <a:extLst>
              <a:ext uri="{28A0092B-C50C-407E-A947-70E740481C1C}">
                <a14:useLocalDpi xmlns:a14="http://schemas.microsoft.com/office/drawing/2010/main"/>
              </a:ext>
            </a:extLst>
          </a:blip>
          <a:srcRect/>
          <a:stretch>
            <a:fillRect/>
          </a:stretch>
        </p:blipFill>
        <p:spPr bwMode="auto">
          <a:xfrm>
            <a:off x="6318250" y="2459037"/>
            <a:ext cx="2514600" cy="876300"/>
          </a:xfrm>
          <a:noFill/>
          <a:ln>
            <a:noFill/>
          </a:ln>
          <a:extLst>
            <a:ext uri="{909E8E84-426E-40DD-AFC4-6F175D3DCCD1}">
              <a14:hiddenFill xmlns:a14="http://schemas.microsoft.com/office/drawing/2010/main">
                <a:solidFill>
                  <a:srgbClr val="FFFFFF"/>
                </a:solidFill>
              </a14:hiddenFill>
            </a:ext>
          </a:extLst>
        </p:spPr>
      </p:pic>
      <p:sp>
        <p:nvSpPr>
          <p:cNvPr id="26" name="Content Placeholder 25">
            <a:extLst>
              <a:ext uri="{FF2B5EF4-FFF2-40B4-BE49-F238E27FC236}">
                <a16:creationId xmlns:a16="http://schemas.microsoft.com/office/drawing/2014/main" id="{79BA23F8-A63E-B735-9F42-42F88FDE9C7D}"/>
              </a:ext>
            </a:extLst>
          </p:cNvPr>
          <p:cNvSpPr>
            <a:spLocks noGrp="1"/>
          </p:cNvSpPr>
          <p:nvPr>
            <p:ph idx="17"/>
          </p:nvPr>
        </p:nvSpPr>
        <p:spPr/>
        <p:txBody>
          <a:bodyPr/>
          <a:lstStyle/>
          <a:p>
            <a:r>
              <a:rPr lang="en-US"/>
              <a:t>Image sources: </a:t>
            </a:r>
            <a:r>
              <a:rPr lang="en-US" u="sng">
                <a:hlinkClick r:id="rId6"/>
              </a:rPr>
              <a:t>Meatless Monday</a:t>
            </a:r>
            <a:r>
              <a:rPr lang="en-US"/>
              <a:t>, Shutterstock, </a:t>
            </a:r>
            <a:r>
              <a:rPr lang="en-US">
                <a:hlinkClick r:id="rId7"/>
              </a:rPr>
              <a:t>Greener by Default</a:t>
            </a:r>
            <a:r>
              <a:rPr lang="en-US"/>
              <a:t>.</a:t>
            </a:r>
          </a:p>
        </p:txBody>
      </p:sp>
      <p:sp>
        <p:nvSpPr>
          <p:cNvPr id="6" name="Slide Number Placeholder 5">
            <a:extLst>
              <a:ext uri="{FF2B5EF4-FFF2-40B4-BE49-F238E27FC236}">
                <a16:creationId xmlns:a16="http://schemas.microsoft.com/office/drawing/2014/main" id="{4F8875D9-A967-E1D5-B014-9520A39B804C}"/>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67</a:t>
            </a:fld>
            <a:endParaRPr lang="en-US"/>
          </a:p>
        </p:txBody>
      </p:sp>
    </p:spTree>
    <p:extLst>
      <p:ext uri="{BB962C8B-B14F-4D97-AF65-F5344CB8AC3E}">
        <p14:creationId xmlns:p14="http://schemas.microsoft.com/office/powerpoint/2010/main" val="860178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5041B8C-73B1-4D24-E2D7-902B07CCFDFC}"/>
              </a:ext>
            </a:extLst>
          </p:cNvPr>
          <p:cNvSpPr>
            <a:spLocks noGrp="1"/>
          </p:cNvSpPr>
          <p:nvPr>
            <p:ph type="title"/>
          </p:nvPr>
        </p:nvSpPr>
        <p:spPr/>
        <p:txBody>
          <a:bodyPr/>
          <a:lstStyle/>
          <a:p>
            <a:r>
              <a:rPr lang="en-US"/>
              <a:t>Study Overview</a:t>
            </a:r>
          </a:p>
        </p:txBody>
      </p:sp>
      <p:sp>
        <p:nvSpPr>
          <p:cNvPr id="14" name="Text Placeholder 13">
            <a:extLst>
              <a:ext uri="{FF2B5EF4-FFF2-40B4-BE49-F238E27FC236}">
                <a16:creationId xmlns:a16="http://schemas.microsoft.com/office/drawing/2014/main" id="{9658DE2B-15B4-F4FC-85A9-B3003681023C}"/>
              </a:ext>
            </a:extLst>
          </p:cNvPr>
          <p:cNvSpPr>
            <a:spLocks noGrp="1"/>
          </p:cNvSpPr>
          <p:nvPr>
            <p:ph type="body" sz="quarter" idx="17"/>
          </p:nvPr>
        </p:nvSpPr>
        <p:spPr/>
        <p:txBody>
          <a:bodyPr/>
          <a:lstStyle/>
          <a:p>
            <a:r>
              <a:rPr lang="en-US" b="1"/>
              <a:t>The impact of a weekly Meatless Monday email</a:t>
            </a:r>
          </a:p>
        </p:txBody>
      </p:sp>
      <p:sp>
        <p:nvSpPr>
          <p:cNvPr id="13" name="Content Placeholder 12">
            <a:extLst>
              <a:ext uri="{FF2B5EF4-FFF2-40B4-BE49-F238E27FC236}">
                <a16:creationId xmlns:a16="http://schemas.microsoft.com/office/drawing/2014/main" id="{1F83C139-83F6-A883-4D9D-E2A54EB7450F}"/>
              </a:ext>
            </a:extLst>
          </p:cNvPr>
          <p:cNvSpPr>
            <a:spLocks noGrp="1"/>
          </p:cNvSpPr>
          <p:nvPr>
            <p:ph idx="13"/>
          </p:nvPr>
        </p:nvSpPr>
        <p:spPr>
          <a:xfrm>
            <a:off x="149313" y="1732478"/>
            <a:ext cx="6671977" cy="2860873"/>
          </a:xfrm>
        </p:spPr>
        <p:txBody>
          <a:bodyPr/>
          <a:lstStyle/>
          <a:p>
            <a:r>
              <a:rPr lang="en-US"/>
              <a:t>Those who practiced Meatless Monday were 15 times more likely to avoid meat on more than 1 day/week and 5</a:t>
            </a:r>
            <a:r>
              <a:rPr lang="en-US" i="1"/>
              <a:t> </a:t>
            </a:r>
            <a:r>
              <a:rPr lang="en-US"/>
              <a:t>times more likely to have more meatless meals at home</a:t>
            </a:r>
          </a:p>
          <a:p>
            <a:r>
              <a:rPr lang="en-US"/>
              <a:t>The longer people received the MM newsletter  the more likely they were to reduce their meat intake overall and  skip meat more than 1 day/week</a:t>
            </a:r>
          </a:p>
          <a:p>
            <a:r>
              <a:rPr lang="en-US"/>
              <a:t>Those who received the e-newsletter &gt; 3 years showed a trend toward increasing meatless meals at home</a:t>
            </a:r>
          </a:p>
        </p:txBody>
      </p:sp>
      <p:pic>
        <p:nvPicPr>
          <p:cNvPr id="16" name="Content Placeholder 36" descr="Eater’s Digest newsletter.">
            <a:extLst>
              <a:ext uri="{FF2B5EF4-FFF2-40B4-BE49-F238E27FC236}">
                <a16:creationId xmlns:a16="http://schemas.microsoft.com/office/drawing/2014/main" id="{C5305962-4CFA-D9E8-2CBC-D804DD7848C4}"/>
              </a:ext>
            </a:extLst>
          </p:cNvPr>
          <p:cNvPicPr>
            <a:picLocks noGrp="1" noChangeAspect="1"/>
          </p:cNvPicPr>
          <p:nvPr>
            <p:ph idx="12"/>
          </p:nvPr>
        </p:nvPicPr>
        <p:blipFill>
          <a:blip r:embed="rId3" cstate="email">
            <a:extLst>
              <a:ext uri="{28A0092B-C50C-407E-A947-70E740481C1C}">
                <a14:useLocalDpi xmlns:a14="http://schemas.microsoft.com/office/drawing/2010/main"/>
              </a:ext>
            </a:extLst>
          </a:blip>
          <a:srcRect/>
          <a:stretch/>
        </p:blipFill>
        <p:spPr>
          <a:xfrm>
            <a:off x="6987253" y="1728788"/>
            <a:ext cx="2004308" cy="2859087"/>
          </a:xfrm>
          <a:prstGeom prst="rect">
            <a:avLst/>
          </a:prstGeom>
          <a:ln w="19050">
            <a:solidFill>
              <a:schemeClr val="accent1">
                <a:shade val="15000"/>
              </a:schemeClr>
            </a:solidFill>
          </a:ln>
        </p:spPr>
      </p:pic>
      <p:sp>
        <p:nvSpPr>
          <p:cNvPr id="15" name="Content Placeholder 14">
            <a:extLst>
              <a:ext uri="{FF2B5EF4-FFF2-40B4-BE49-F238E27FC236}">
                <a16:creationId xmlns:a16="http://schemas.microsoft.com/office/drawing/2014/main" id="{EE844DC5-6A55-85A4-8554-32B2B0DF5DB7}"/>
              </a:ext>
            </a:extLst>
          </p:cNvPr>
          <p:cNvSpPr>
            <a:spLocks noGrp="1"/>
          </p:cNvSpPr>
          <p:nvPr>
            <p:ph idx="20"/>
          </p:nvPr>
        </p:nvSpPr>
        <p:spPr/>
        <p:txBody>
          <a:bodyPr/>
          <a:lstStyle/>
          <a:p>
            <a:r>
              <a:rPr lang="en-US"/>
              <a:t>Source: </a:t>
            </a:r>
            <a:r>
              <a:rPr lang="en-US" err="1"/>
              <a:t>Shakory</a:t>
            </a:r>
            <a:r>
              <a:rPr lang="en-US"/>
              <a:t>, S., Altema-Johnson, D., Hendrickson, Z. M., &amp; Ramsing, R. (2025). Dietary changes among people practicing Meatless Monday: A cross-sectional study. </a:t>
            </a:r>
            <a:r>
              <a:rPr lang="en-US" i="1"/>
              <a:t>Appetite</a:t>
            </a:r>
            <a:r>
              <a:rPr lang="en-US"/>
              <a:t>, </a:t>
            </a:r>
            <a:r>
              <a:rPr lang="en-US" i="1"/>
              <a:t>204</a:t>
            </a:r>
            <a:r>
              <a:rPr lang="en-US"/>
              <a:t>, 107760. </a:t>
            </a:r>
            <a:r>
              <a:rPr lang="en-US">
                <a:hlinkClick r:id="rId4"/>
              </a:rPr>
              <a:t>https://doi.org/10.1016/j.appet.2024.107760</a:t>
            </a:r>
            <a:r>
              <a:rPr lang="en-US"/>
              <a:t> ; Image is a screenshot of </a:t>
            </a:r>
            <a:r>
              <a:rPr lang="en-US" i="1"/>
              <a:t>Eater’s Digest</a:t>
            </a:r>
            <a:r>
              <a:rPr lang="en-US"/>
              <a:t> newsletter.</a:t>
            </a:r>
          </a:p>
        </p:txBody>
      </p:sp>
      <p:sp>
        <p:nvSpPr>
          <p:cNvPr id="10" name="Slide Number Placeholder 9">
            <a:extLst>
              <a:ext uri="{FF2B5EF4-FFF2-40B4-BE49-F238E27FC236}">
                <a16:creationId xmlns:a16="http://schemas.microsoft.com/office/drawing/2014/main" id="{9D1810B9-D871-329C-2430-DA2B079542A0}"/>
              </a:ext>
            </a:extLst>
          </p:cNvPr>
          <p:cNvSpPr>
            <a:spLocks noGrp="1"/>
          </p:cNvSpPr>
          <p:nvPr>
            <p:ph type="sldNum" sz="quarter" idx="19"/>
          </p:nvPr>
        </p:nvSpPr>
        <p:spPr/>
        <p:txBody>
          <a:bodyPr/>
          <a:lstStyle/>
          <a:p>
            <a:fld id="{8ABDC324-684B-9C44-A484-D2B69E2467CF}" type="slidenum">
              <a:rPr lang="en-US" smtClean="0"/>
              <a:pPr/>
              <a:t>68</a:t>
            </a:fld>
            <a:endParaRPr lang="en-US"/>
          </a:p>
        </p:txBody>
      </p:sp>
    </p:spTree>
    <p:extLst>
      <p:ext uri="{BB962C8B-B14F-4D97-AF65-F5344CB8AC3E}">
        <p14:creationId xmlns:p14="http://schemas.microsoft.com/office/powerpoint/2010/main" val="41289866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9BED25A-4A4D-E051-F864-7EDF2BA6C88B}"/>
              </a:ext>
            </a:extLst>
          </p:cNvPr>
          <p:cNvSpPr>
            <a:spLocks noGrp="1"/>
          </p:cNvSpPr>
          <p:nvPr>
            <p:ph type="title"/>
          </p:nvPr>
        </p:nvSpPr>
        <p:spPr/>
        <p:txBody>
          <a:bodyPr/>
          <a:lstStyle/>
          <a:p>
            <a:r>
              <a:rPr lang="en-US"/>
              <a:t>Case Study 1</a:t>
            </a:r>
          </a:p>
        </p:txBody>
      </p:sp>
      <p:sp>
        <p:nvSpPr>
          <p:cNvPr id="6" name="Slide Number Placeholder 5">
            <a:extLst>
              <a:ext uri="{FF2B5EF4-FFF2-40B4-BE49-F238E27FC236}">
                <a16:creationId xmlns:a16="http://schemas.microsoft.com/office/drawing/2014/main" id="{DC586A21-7992-FF89-92BF-BFFAF9525FB3}"/>
              </a:ext>
            </a:extLst>
          </p:cNvPr>
          <p:cNvSpPr>
            <a:spLocks noGrp="1"/>
          </p:cNvSpPr>
          <p:nvPr>
            <p:ph type="sldNum" sz="quarter" idx="10"/>
          </p:nvPr>
        </p:nvSpPr>
        <p:spPr/>
        <p:txBody>
          <a:bodyPr/>
          <a:lstStyle/>
          <a:p>
            <a:fld id="{8ABDC324-684B-9C44-A484-D2B69E2467CF}" type="slidenum">
              <a:rPr lang="en-US" smtClean="0"/>
              <a:pPr/>
              <a:t>69</a:t>
            </a:fld>
            <a:endParaRPr lang="en-US"/>
          </a:p>
        </p:txBody>
      </p:sp>
    </p:spTree>
    <p:extLst>
      <p:ext uri="{BB962C8B-B14F-4D97-AF65-F5344CB8AC3E}">
        <p14:creationId xmlns:p14="http://schemas.microsoft.com/office/powerpoint/2010/main" val="5608655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DB66F-5A1E-3CD8-6503-F267B289EF0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3D43E84-B384-524D-A965-89CF45C140D7}"/>
              </a:ext>
            </a:extLst>
          </p:cNvPr>
          <p:cNvSpPr>
            <a:spLocks noGrp="1"/>
          </p:cNvSpPr>
          <p:nvPr>
            <p:ph type="title"/>
          </p:nvPr>
        </p:nvSpPr>
        <p:spPr>
          <a:xfrm>
            <a:off x="2245084" y="1472513"/>
            <a:ext cx="6891500" cy="914400"/>
          </a:xfrm>
        </p:spPr>
        <p:txBody>
          <a:bodyPr/>
          <a:lstStyle/>
          <a:p>
            <a:r>
              <a:rPr lang="en-US"/>
              <a:t>Section A: Primer on Climate Change</a:t>
            </a:r>
          </a:p>
        </p:txBody>
      </p:sp>
      <p:sp>
        <p:nvSpPr>
          <p:cNvPr id="5" name="Slide Number Placeholder 4">
            <a:extLst>
              <a:ext uri="{FF2B5EF4-FFF2-40B4-BE49-F238E27FC236}">
                <a16:creationId xmlns:a16="http://schemas.microsoft.com/office/drawing/2014/main" id="{04D512AB-3A33-12B6-35F5-73DA0577C3EC}"/>
              </a:ext>
            </a:extLst>
          </p:cNvPr>
          <p:cNvSpPr>
            <a:spLocks noGrp="1"/>
          </p:cNvSpPr>
          <p:nvPr>
            <p:ph type="sldNum" sz="quarter" idx="10"/>
          </p:nvPr>
        </p:nvSpPr>
        <p:spPr>
          <a:xfrm>
            <a:off x="8342334" y="4813338"/>
            <a:ext cx="649266" cy="274637"/>
          </a:xfrm>
        </p:spPr>
        <p:txBody>
          <a:bodyPr/>
          <a:lstStyle/>
          <a:p>
            <a:fld id="{8ABDC324-684B-9C44-A484-D2B69E2467CF}" type="slidenum">
              <a:rPr lang="en-US" smtClean="0"/>
              <a:pPr/>
              <a:t>7</a:t>
            </a:fld>
            <a:endParaRPr lang="en-US"/>
          </a:p>
        </p:txBody>
      </p:sp>
    </p:spTree>
    <p:extLst>
      <p:ext uri="{BB962C8B-B14F-4D97-AF65-F5344CB8AC3E}">
        <p14:creationId xmlns:p14="http://schemas.microsoft.com/office/powerpoint/2010/main" val="14018846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59AA0E-C5FA-D285-6431-B8083FBB8699}"/>
              </a:ext>
            </a:extLst>
          </p:cNvPr>
          <p:cNvSpPr>
            <a:spLocks noGrp="1"/>
          </p:cNvSpPr>
          <p:nvPr>
            <p:ph type="title"/>
          </p:nvPr>
        </p:nvSpPr>
        <p:spPr>
          <a:xfrm>
            <a:off x="149313" y="53975"/>
            <a:ext cx="8842287" cy="857250"/>
          </a:xfrm>
        </p:spPr>
        <p:txBody>
          <a:bodyPr/>
          <a:lstStyle/>
          <a:p>
            <a:r>
              <a:rPr lang="en-US"/>
              <a:t>Key Points: Food Systems and Climate</a:t>
            </a:r>
          </a:p>
        </p:txBody>
      </p:sp>
      <p:sp>
        <p:nvSpPr>
          <p:cNvPr id="5" name="Content Placeholder 4">
            <a:extLst>
              <a:ext uri="{FF2B5EF4-FFF2-40B4-BE49-F238E27FC236}">
                <a16:creationId xmlns:a16="http://schemas.microsoft.com/office/drawing/2014/main" id="{45E9964D-0F8B-5BAB-2B67-96AFE59CAEBF}"/>
              </a:ext>
            </a:extLst>
          </p:cNvPr>
          <p:cNvSpPr>
            <a:spLocks noGrp="1"/>
          </p:cNvSpPr>
          <p:nvPr>
            <p:ph idx="1"/>
          </p:nvPr>
        </p:nvSpPr>
        <p:spPr>
          <a:xfrm>
            <a:off x="149313" y="1200151"/>
            <a:ext cx="8842287" cy="3390899"/>
          </a:xfrm>
        </p:spPr>
        <p:txBody>
          <a:bodyPr/>
          <a:lstStyle/>
          <a:p>
            <a:r>
              <a:rPr lang="en-US"/>
              <a:t>Our food system is a key driver of climate change</a:t>
            </a:r>
          </a:p>
          <a:p>
            <a:r>
              <a:rPr lang="en-US"/>
              <a:t>Climate change increasingly puts our food supply at risk</a:t>
            </a:r>
          </a:p>
          <a:p>
            <a:r>
              <a:rPr lang="en-US"/>
              <a:t>There is consensus among climate, health, and environmental scientists about strategies to reduce the food system’s contributions to climate</a:t>
            </a:r>
          </a:p>
          <a:p>
            <a:r>
              <a:rPr lang="en-US"/>
              <a:t>Different strategies are needed in different places; responsibility for reducing meat and dairy falls mainly on countries with the highest intake</a:t>
            </a:r>
          </a:p>
          <a:p>
            <a:r>
              <a:rPr lang="en-US"/>
              <a:t>Low consumer awareness is an opportunity for education</a:t>
            </a:r>
          </a:p>
        </p:txBody>
      </p:sp>
      <p:sp>
        <p:nvSpPr>
          <p:cNvPr id="14" name="Content Placeholder 13">
            <a:extLst>
              <a:ext uri="{FF2B5EF4-FFF2-40B4-BE49-F238E27FC236}">
                <a16:creationId xmlns:a16="http://schemas.microsoft.com/office/drawing/2014/main" id="{848B0B49-62F7-E5DB-3263-4E309EF9904F}"/>
              </a:ext>
            </a:extLst>
          </p:cNvPr>
          <p:cNvSpPr>
            <a:spLocks noGrp="1"/>
          </p:cNvSpPr>
          <p:nvPr>
            <p:ph idx="12"/>
          </p:nvPr>
        </p:nvSpPr>
        <p:spPr/>
        <p:txBody>
          <a:bodyPr/>
          <a:lstStyle/>
          <a:p>
            <a:endParaRPr lang="en-US"/>
          </a:p>
        </p:txBody>
      </p:sp>
      <p:sp>
        <p:nvSpPr>
          <p:cNvPr id="3" name="Slide Number Placeholder 2">
            <a:extLst>
              <a:ext uri="{FF2B5EF4-FFF2-40B4-BE49-F238E27FC236}">
                <a16:creationId xmlns:a16="http://schemas.microsoft.com/office/drawing/2014/main" id="{8E648929-ED50-ADCA-574C-77102EF55FA0}"/>
              </a:ext>
            </a:extLst>
          </p:cNvPr>
          <p:cNvSpPr>
            <a:spLocks noGrp="1"/>
          </p:cNvSpPr>
          <p:nvPr>
            <p:ph type="sldNum" sz="quarter" idx="13"/>
          </p:nvPr>
        </p:nvSpPr>
        <p:spPr>
          <a:xfrm>
            <a:off x="8342334" y="4809744"/>
            <a:ext cx="649266" cy="274637"/>
          </a:xfrm>
        </p:spPr>
        <p:txBody>
          <a:bodyPr/>
          <a:lstStyle/>
          <a:p>
            <a:fld id="{FA8F3C7B-73FF-204A-9C8F-90D4B6613D28}" type="slidenum">
              <a:rPr lang="en-US" smtClean="0"/>
              <a:pPr/>
              <a:t>70</a:t>
            </a:fld>
            <a:endParaRPr lang="en-US"/>
          </a:p>
        </p:txBody>
      </p:sp>
    </p:spTree>
    <p:extLst>
      <p:ext uri="{BB962C8B-B14F-4D97-AF65-F5344CB8AC3E}">
        <p14:creationId xmlns:p14="http://schemas.microsoft.com/office/powerpoint/2010/main" val="35538664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048E604D-DE97-8D45-6E1B-ED5215DDB206}"/>
              </a:ext>
            </a:extLst>
          </p:cNvPr>
          <p:cNvSpPr>
            <a:spLocks noGrp="1"/>
          </p:cNvSpPr>
          <p:nvPr>
            <p:ph type="title"/>
          </p:nvPr>
        </p:nvSpPr>
        <p:spPr>
          <a:xfrm>
            <a:off x="146304" y="1950164"/>
            <a:ext cx="2739771" cy="1243172"/>
          </a:xfrm>
        </p:spPr>
        <p:txBody>
          <a:bodyPr anchor="ctr"/>
          <a:lstStyle/>
          <a:p>
            <a:pPr algn="ctr"/>
            <a:r>
              <a:rPr lang="en-US" sz="4800"/>
              <a:t>Thank You!</a:t>
            </a:r>
          </a:p>
        </p:txBody>
      </p:sp>
      <p:pic>
        <p:nvPicPr>
          <p:cNvPr id="4" name="Content Placeholder 10" descr="Bread with avocado, cucumber, and tomato in white bowl">
            <a:extLst>
              <a:ext uri="{FF2B5EF4-FFF2-40B4-BE49-F238E27FC236}">
                <a16:creationId xmlns:a16="http://schemas.microsoft.com/office/drawing/2014/main" id="{D32C7D70-2432-51E3-A44B-F47C08307F77}"/>
              </a:ext>
            </a:extLst>
          </p:cNvPr>
          <p:cNvPicPr>
            <a:picLocks noGrp="1" noChangeAspect="1"/>
          </p:cNvPicPr>
          <p:nvPr>
            <p:ph type="pic" sz="quarter" idx="11"/>
          </p:nvPr>
        </p:nvPicPr>
        <p:blipFill>
          <a:blip r:embed="rId3">
            <a:extLst>
              <a:ext uri="{28A0092B-C50C-407E-A947-70E740481C1C}">
                <a14:useLocalDpi xmlns:a14="http://schemas.microsoft.com/office/drawing/2010/main"/>
              </a:ext>
            </a:extLst>
          </a:blip>
          <a:srcRect/>
          <a:stretch/>
        </p:blipFill>
        <p:spPr>
          <a:prstGeom prst="rect">
            <a:avLst/>
          </a:prstGeom>
          <a:noFill/>
        </p:spPr>
      </p:pic>
      <p:sp>
        <p:nvSpPr>
          <p:cNvPr id="51" name="Content Placeholder 50">
            <a:extLst>
              <a:ext uri="{FF2B5EF4-FFF2-40B4-BE49-F238E27FC236}">
                <a16:creationId xmlns:a16="http://schemas.microsoft.com/office/drawing/2014/main" id="{587EB49E-B0E2-9C72-5165-9CE6718E91C6}"/>
              </a:ext>
            </a:extLst>
          </p:cNvPr>
          <p:cNvSpPr>
            <a:spLocks noGrp="1"/>
          </p:cNvSpPr>
          <p:nvPr>
            <p:ph idx="12"/>
          </p:nvPr>
        </p:nvSpPr>
        <p:spPr>
          <a:xfrm>
            <a:off x="3158067" y="4917989"/>
            <a:ext cx="1628117" cy="148852"/>
          </a:xfrm>
          <a:solidFill>
            <a:schemeClr val="tx1"/>
          </a:solidFill>
        </p:spPr>
        <p:txBody>
          <a:bodyPr/>
          <a:lstStyle/>
          <a:p>
            <a:r>
              <a:rPr lang="en-US">
                <a:solidFill>
                  <a:schemeClr val="bg1"/>
                </a:solidFill>
              </a:rPr>
              <a:t>Image source: Microsoft Stock Images.</a:t>
            </a:r>
          </a:p>
        </p:txBody>
      </p:sp>
      <p:sp>
        <p:nvSpPr>
          <p:cNvPr id="12" name="Slide Number Placeholder 11">
            <a:extLst>
              <a:ext uri="{FF2B5EF4-FFF2-40B4-BE49-F238E27FC236}">
                <a16:creationId xmlns:a16="http://schemas.microsoft.com/office/drawing/2014/main" id="{B2358CAE-4D6A-82EF-283D-75122E06CFF1}"/>
              </a:ext>
            </a:extLst>
          </p:cNvPr>
          <p:cNvSpPr>
            <a:spLocks noGrp="1"/>
          </p:cNvSpPr>
          <p:nvPr>
            <p:ph type="sldNum" sz="quarter" idx="10"/>
          </p:nvPr>
        </p:nvSpPr>
        <p:spPr/>
        <p:txBody>
          <a:bodyPr/>
          <a:lstStyle/>
          <a:p>
            <a:fld id="{8ABDC324-684B-9C44-A484-D2B69E2467CF}" type="slidenum">
              <a:rPr lang="en-US" smtClean="0"/>
              <a:pPr/>
              <a:t>71</a:t>
            </a:fld>
            <a:endParaRPr lang="en-US"/>
          </a:p>
        </p:txBody>
      </p:sp>
    </p:spTree>
    <p:extLst>
      <p:ext uri="{BB962C8B-B14F-4D97-AF65-F5344CB8AC3E}">
        <p14:creationId xmlns:p14="http://schemas.microsoft.com/office/powerpoint/2010/main" val="13188571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E1F83E-1F99-A628-4E91-E684676D2867}"/>
              </a:ext>
            </a:extLst>
          </p:cNvPr>
          <p:cNvSpPr>
            <a:spLocks noGrp="1"/>
          </p:cNvSpPr>
          <p:nvPr>
            <p:ph type="title"/>
          </p:nvPr>
        </p:nvSpPr>
        <p:spPr/>
        <p:txBody>
          <a:bodyPr/>
          <a:lstStyle/>
          <a:p>
            <a:r>
              <a:rPr lang="en-US" i="1"/>
              <a:t>Practice and Resources Booklet</a:t>
            </a:r>
          </a:p>
        </p:txBody>
      </p:sp>
      <p:sp>
        <p:nvSpPr>
          <p:cNvPr id="6" name="Slide Number Placeholder 5">
            <a:extLst>
              <a:ext uri="{FF2B5EF4-FFF2-40B4-BE49-F238E27FC236}">
                <a16:creationId xmlns:a16="http://schemas.microsoft.com/office/drawing/2014/main" id="{998A1E0E-5B0A-D411-4D3D-30F09425BE89}"/>
              </a:ext>
            </a:extLst>
          </p:cNvPr>
          <p:cNvSpPr>
            <a:spLocks noGrp="1"/>
          </p:cNvSpPr>
          <p:nvPr>
            <p:ph type="sldNum" sz="quarter" idx="10"/>
          </p:nvPr>
        </p:nvSpPr>
        <p:spPr/>
        <p:txBody>
          <a:bodyPr/>
          <a:lstStyle/>
          <a:p>
            <a:fld id="{8ABDC324-684B-9C44-A484-D2B69E2467CF}" type="slidenum">
              <a:rPr lang="en-US" smtClean="0"/>
              <a:pPr/>
              <a:t>72</a:t>
            </a:fld>
            <a:endParaRPr lang="en-US"/>
          </a:p>
        </p:txBody>
      </p:sp>
    </p:spTree>
    <p:extLst>
      <p:ext uri="{BB962C8B-B14F-4D97-AF65-F5344CB8AC3E}">
        <p14:creationId xmlns:p14="http://schemas.microsoft.com/office/powerpoint/2010/main" val="31039552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DDFB1F5-9780-0C25-8A1A-F6CC19BE07BF}"/>
              </a:ext>
            </a:extLst>
          </p:cNvPr>
          <p:cNvSpPr>
            <a:spLocks noGrp="1"/>
          </p:cNvSpPr>
          <p:nvPr>
            <p:ph type="title"/>
          </p:nvPr>
        </p:nvSpPr>
        <p:spPr>
          <a:xfrm>
            <a:off x="149224" y="53975"/>
            <a:ext cx="5257800" cy="857250"/>
          </a:xfrm>
        </p:spPr>
        <p:txBody>
          <a:bodyPr/>
          <a:lstStyle/>
          <a:p>
            <a:r>
              <a:rPr lang="en-US"/>
              <a:t>About This Presentation</a:t>
            </a:r>
          </a:p>
        </p:txBody>
      </p:sp>
      <p:sp>
        <p:nvSpPr>
          <p:cNvPr id="8" name="Text Placeholder 7">
            <a:extLst>
              <a:ext uri="{FF2B5EF4-FFF2-40B4-BE49-F238E27FC236}">
                <a16:creationId xmlns:a16="http://schemas.microsoft.com/office/drawing/2014/main" id="{F2A767C8-51CC-FEC3-F009-F5D707D04223}"/>
              </a:ext>
            </a:extLst>
          </p:cNvPr>
          <p:cNvSpPr>
            <a:spLocks noGrp="1"/>
          </p:cNvSpPr>
          <p:nvPr>
            <p:ph type="body" sz="quarter" idx="11"/>
          </p:nvPr>
        </p:nvSpPr>
        <p:spPr>
          <a:xfrm>
            <a:off x="149223" y="1285197"/>
            <a:ext cx="5257800" cy="389658"/>
          </a:xfrm>
        </p:spPr>
        <p:txBody>
          <a:bodyPr/>
          <a:lstStyle/>
          <a:p>
            <a:r>
              <a:rPr lang="en-US"/>
              <a:t>© Copyright 2025 </a:t>
            </a:r>
            <a:r>
              <a:rPr lang="en-US">
                <a:hlinkClick r:id="rId3">
                  <a:extLst>
                    <a:ext uri="{A12FA001-AC4F-418D-AE19-62706E023703}">
                      <ahyp:hlinkClr xmlns:ahyp="http://schemas.microsoft.com/office/drawing/2018/hyperlinkcolor" val="tx"/>
                    </a:ext>
                  </a:extLst>
                </a:hlinkClick>
              </a:rPr>
              <a:t>Johns Hopkins University</a:t>
            </a:r>
            <a:r>
              <a:rPr lang="en-US"/>
              <a:t>.</a:t>
            </a:r>
          </a:p>
        </p:txBody>
      </p:sp>
      <p:pic>
        <p:nvPicPr>
          <p:cNvPr id="54" name="Picture Placeholder 53">
            <a:extLst>
              <a:ext uri="{FF2B5EF4-FFF2-40B4-BE49-F238E27FC236}">
                <a16:creationId xmlns:a16="http://schemas.microsoft.com/office/drawing/2014/main" id="{8C0642B4-233A-01EB-27D2-5D1EE6FA2BEC}"/>
              </a:ext>
              <a:ext uri="{C183D7F6-B498-43B3-948B-1728B52AA6E4}">
                <adec:decorative xmlns:adec="http://schemas.microsoft.com/office/drawing/2017/decorative" val="1"/>
              </a:ext>
            </a:extLst>
          </p:cNvPr>
          <p:cNvPicPr>
            <a:picLocks noGrp="1" noChangeAspect="1"/>
          </p:cNvPicPr>
          <p:nvPr>
            <p:ph type="pic" sz="quarter" idx="15"/>
          </p:nvPr>
        </p:nvPicPr>
        <p:blipFill>
          <a:blip r:embed="rId4">
            <a:extLst>
              <a:ext uri="{28A0092B-C50C-407E-A947-70E740481C1C}">
                <a14:useLocalDpi xmlns:a14="http://schemas.microsoft.com/office/drawing/2010/main"/>
              </a:ext>
            </a:extLst>
          </a:blip>
          <a:srcRect/>
          <a:stretch/>
        </p:blipFill>
        <p:spPr>
          <a:xfrm>
            <a:off x="149222" y="2150205"/>
            <a:ext cx="2319718" cy="722216"/>
          </a:xfrm>
        </p:spPr>
      </p:pic>
      <p:sp>
        <p:nvSpPr>
          <p:cNvPr id="9" name="Text Placeholder 8">
            <a:extLst>
              <a:ext uri="{FF2B5EF4-FFF2-40B4-BE49-F238E27FC236}">
                <a16:creationId xmlns:a16="http://schemas.microsoft.com/office/drawing/2014/main" id="{70524842-F264-0F31-A836-DF4AC958F48E}"/>
              </a:ext>
            </a:extLst>
          </p:cNvPr>
          <p:cNvSpPr>
            <a:spLocks noGrp="1"/>
          </p:cNvSpPr>
          <p:nvPr>
            <p:ph type="body" sz="quarter" idx="12"/>
          </p:nvPr>
        </p:nvSpPr>
        <p:spPr>
          <a:xfrm>
            <a:off x="2523744" y="2150205"/>
            <a:ext cx="2883278" cy="722216"/>
          </a:xfrm>
        </p:spPr>
        <p:txBody>
          <a:bodyPr/>
          <a:lstStyle/>
          <a:p>
            <a:r>
              <a:rPr lang="en-US">
                <a:hlinkClick r:id="rId5">
                  <a:extLst>
                    <a:ext uri="{A12FA001-AC4F-418D-AE19-62706E023703}">
                      <ahyp:hlinkClr xmlns:ahyp="http://schemas.microsoft.com/office/drawing/2018/hyperlinkcolor" val="tx"/>
                    </a:ext>
                  </a:extLst>
                </a:hlinkClick>
              </a:rPr>
              <a:t>Attribution-NonCommercial-ShareAlike 4.0 International</a:t>
            </a:r>
            <a:endParaRPr lang="en-US"/>
          </a:p>
        </p:txBody>
      </p:sp>
      <p:sp>
        <p:nvSpPr>
          <p:cNvPr id="79" name="Text Placeholder 78">
            <a:extLst>
              <a:ext uri="{FF2B5EF4-FFF2-40B4-BE49-F238E27FC236}">
                <a16:creationId xmlns:a16="http://schemas.microsoft.com/office/drawing/2014/main" id="{861D10C8-0659-202F-A8B8-A0C603DD1A2A}"/>
              </a:ext>
            </a:extLst>
          </p:cNvPr>
          <p:cNvSpPr>
            <a:spLocks noGrp="1"/>
          </p:cNvSpPr>
          <p:nvPr>
            <p:ph type="body" sz="quarter" idx="16"/>
          </p:nvPr>
        </p:nvSpPr>
        <p:spPr>
          <a:xfrm>
            <a:off x="149222" y="3329090"/>
            <a:ext cx="5257800" cy="722216"/>
          </a:xfrm>
        </p:spPr>
        <p:txBody>
          <a:bodyPr/>
          <a:lstStyle/>
          <a:p>
            <a:r>
              <a:rPr lang="en-US"/>
              <a:t>Produced by the Center for Teaching and Learning at the Johns Hopkins Bloomberg School of Public Health.</a:t>
            </a:r>
          </a:p>
        </p:txBody>
      </p:sp>
      <p:sp>
        <p:nvSpPr>
          <p:cNvPr id="14" name="Text Placeholder 13">
            <a:extLst>
              <a:ext uri="{FF2B5EF4-FFF2-40B4-BE49-F238E27FC236}">
                <a16:creationId xmlns:a16="http://schemas.microsoft.com/office/drawing/2014/main" id="{57DBF5B4-CF57-7153-06ED-FCB74D76DCD2}"/>
              </a:ext>
            </a:extLst>
          </p:cNvPr>
          <p:cNvSpPr>
            <a:spLocks noGrp="1"/>
          </p:cNvSpPr>
          <p:nvPr>
            <p:ph type="body" sz="quarter" idx="14"/>
          </p:nvPr>
        </p:nvSpPr>
        <p:spPr>
          <a:xfrm>
            <a:off x="149223" y="4792204"/>
            <a:ext cx="5257800" cy="274320"/>
          </a:xfrm>
        </p:spPr>
        <p:txBody>
          <a:bodyPr/>
          <a:lstStyle/>
          <a:p>
            <a:r>
              <a:rPr lang="en-US"/>
              <a:t>S2512</a:t>
            </a:r>
          </a:p>
        </p:txBody>
      </p:sp>
      <p:sp>
        <p:nvSpPr>
          <p:cNvPr id="6" name="Slide Number Placeholder 5">
            <a:extLst>
              <a:ext uri="{FF2B5EF4-FFF2-40B4-BE49-F238E27FC236}">
                <a16:creationId xmlns:a16="http://schemas.microsoft.com/office/drawing/2014/main" id="{9AC8DCE9-023A-A4B7-85EC-F03DFF7282F1}"/>
              </a:ext>
            </a:extLst>
          </p:cNvPr>
          <p:cNvSpPr>
            <a:spLocks noGrp="1"/>
          </p:cNvSpPr>
          <p:nvPr>
            <p:ph type="sldNum" sz="quarter" idx="10"/>
          </p:nvPr>
        </p:nvSpPr>
        <p:spPr>
          <a:xfrm>
            <a:off x="8339328" y="4810518"/>
            <a:ext cx="649224" cy="274637"/>
          </a:xfrm>
        </p:spPr>
        <p:txBody>
          <a:bodyPr/>
          <a:lstStyle/>
          <a:p>
            <a:fld id="{4F3F24AA-65AD-4E46-94D4-95CB0FA293CB}" type="slidenum">
              <a:rPr lang="en-US" smtClean="0"/>
              <a:pPr/>
              <a:t>73</a:t>
            </a:fld>
            <a:endParaRPr lang="en-US"/>
          </a:p>
        </p:txBody>
      </p:sp>
    </p:spTree>
    <p:extLst>
      <p:ext uri="{BB962C8B-B14F-4D97-AF65-F5344CB8AC3E}">
        <p14:creationId xmlns:p14="http://schemas.microsoft.com/office/powerpoint/2010/main" val="4131960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0E6D82D-A3D6-5E89-3414-366131613A34}"/>
              </a:ext>
            </a:extLst>
          </p:cNvPr>
          <p:cNvSpPr>
            <a:spLocks noGrp="1"/>
          </p:cNvSpPr>
          <p:nvPr>
            <p:ph type="title"/>
          </p:nvPr>
        </p:nvSpPr>
        <p:spPr>
          <a:xfrm>
            <a:off x="149313" y="53975"/>
            <a:ext cx="8842287" cy="857250"/>
          </a:xfrm>
        </p:spPr>
        <p:txBody>
          <a:bodyPr/>
          <a:lstStyle/>
          <a:p>
            <a:r>
              <a:rPr lang="en-US"/>
              <a:t>The Greenhouse Effect</a:t>
            </a:r>
          </a:p>
        </p:txBody>
      </p:sp>
      <p:pic>
        <p:nvPicPr>
          <p:cNvPr id="9" name="Content Placeholder 8" descr="Shows how some of the sun's radiation is reflected by the atmosphere and most is absorbed by the earth's surface. Infrared radiation is emitted by the earth's surface. ">
            <a:extLst>
              <a:ext uri="{FF2B5EF4-FFF2-40B4-BE49-F238E27FC236}">
                <a16:creationId xmlns:a16="http://schemas.microsoft.com/office/drawing/2014/main" id="{95C5F4B5-5316-0DCF-C536-9C0140DD008F}"/>
              </a:ext>
            </a:extLst>
          </p:cNvPr>
          <p:cNvPicPr>
            <a:picLocks noGrp="1" noChangeAspect="1"/>
          </p:cNvPicPr>
          <p:nvPr>
            <p:ph idx="1"/>
          </p:nvPr>
        </p:nvPicPr>
        <p:blipFill rotWithShape="1">
          <a:blip r:embed="rId3">
            <a:extLst>
              <a:ext uri="{28A0092B-C50C-407E-A947-70E740481C1C}">
                <a14:useLocalDpi xmlns:a14="http://schemas.microsoft.com/office/drawing/2010/main"/>
              </a:ext>
            </a:extLst>
          </a:blip>
          <a:srcRect l="9396" t="10331" r="10507" b="10277"/>
          <a:stretch/>
        </p:blipFill>
        <p:spPr>
          <a:xfrm>
            <a:off x="0" y="0"/>
            <a:ext cx="9144000" cy="5138100"/>
          </a:xfrm>
        </p:spPr>
      </p:pic>
      <p:sp>
        <p:nvSpPr>
          <p:cNvPr id="8" name="Content Placeholder 7">
            <a:extLst>
              <a:ext uri="{FF2B5EF4-FFF2-40B4-BE49-F238E27FC236}">
                <a16:creationId xmlns:a16="http://schemas.microsoft.com/office/drawing/2014/main" id="{9DAE528E-73FC-1686-304F-F0490DEC5327}"/>
              </a:ext>
            </a:extLst>
          </p:cNvPr>
          <p:cNvSpPr>
            <a:spLocks noGrp="1"/>
          </p:cNvSpPr>
          <p:nvPr>
            <p:ph idx="12"/>
          </p:nvPr>
        </p:nvSpPr>
        <p:spPr>
          <a:xfrm>
            <a:off x="149313" y="4792204"/>
            <a:ext cx="7820311" cy="274638"/>
          </a:xfrm>
        </p:spPr>
        <p:txBody>
          <a:bodyPr/>
          <a:lstStyle/>
          <a:p>
            <a:r>
              <a:rPr lang="en-US">
                <a:solidFill>
                  <a:schemeClr val="bg1"/>
                </a:solidFill>
              </a:rPr>
              <a:t>Image source: Adapted by the Johns Hopkins Center for a Livable Future from U.S. Environmental Protection Agency. (2014). </a:t>
            </a:r>
            <a:r>
              <a:rPr lang="en-US" i="1">
                <a:solidFill>
                  <a:schemeClr val="bg1"/>
                </a:solidFill>
              </a:rPr>
              <a:t>The greenhouse effect </a:t>
            </a:r>
            <a:r>
              <a:rPr lang="en-US">
                <a:solidFill>
                  <a:schemeClr val="bg1"/>
                </a:solidFill>
              </a:rPr>
              <a:t>[Chart on page 4]. </a:t>
            </a:r>
            <a:r>
              <a:rPr lang="en-US" i="1">
                <a:solidFill>
                  <a:schemeClr val="bg1"/>
                </a:solidFill>
              </a:rPr>
              <a:t>Climate change indicators in the United States, 2014. </a:t>
            </a:r>
            <a:r>
              <a:rPr lang="en-US">
                <a:solidFill>
                  <a:schemeClr val="bg1"/>
                </a:solidFill>
              </a:rPr>
              <a:t>Third edition. EPA 430-R-14-004. </a:t>
            </a:r>
            <a:r>
              <a:rPr lang="en-US">
                <a:solidFill>
                  <a:schemeClr val="bg1"/>
                </a:solidFill>
                <a:hlinkClick r:id="rId4" tooltip="https://www.epa.gov/sites/default/files/2016-07/documents/climateindicators-full-2014.pdf">
                  <a:extLst>
                    <a:ext uri="{A12FA001-AC4F-418D-AE19-62706E023703}">
                      <ahyp:hlinkClr xmlns:ahyp="http://schemas.microsoft.com/office/drawing/2018/hyperlinkcolor" val="tx"/>
                    </a:ext>
                  </a:extLst>
                </a:hlinkClick>
              </a:rPr>
              <a:t>https://www.epa.gov/sites/default/files/2016-07/documents/climateindicators-full-2014.pdf</a:t>
            </a:r>
            <a:endParaRPr lang="en-US">
              <a:solidFill>
                <a:schemeClr val="bg1"/>
              </a:solidFill>
            </a:endParaRPr>
          </a:p>
        </p:txBody>
      </p:sp>
      <p:sp>
        <p:nvSpPr>
          <p:cNvPr id="5" name="Slide Number Placeholder 4">
            <a:extLst>
              <a:ext uri="{FF2B5EF4-FFF2-40B4-BE49-F238E27FC236}">
                <a16:creationId xmlns:a16="http://schemas.microsoft.com/office/drawing/2014/main" id="{9F30DC7E-BF28-51CB-35E2-FCEDC041ADC8}"/>
              </a:ext>
            </a:extLst>
          </p:cNvPr>
          <p:cNvSpPr>
            <a:spLocks noGrp="1"/>
          </p:cNvSpPr>
          <p:nvPr>
            <p:ph type="sldNum" sz="quarter" idx="13"/>
          </p:nvPr>
        </p:nvSpPr>
        <p:spPr>
          <a:xfrm>
            <a:off x="8342334" y="4809744"/>
            <a:ext cx="649266" cy="274637"/>
          </a:xfrm>
        </p:spPr>
        <p:txBody>
          <a:bodyPr/>
          <a:lstStyle/>
          <a:p>
            <a:fld id="{8ABDC324-684B-9C44-A484-D2B69E2467CF}" type="slidenum">
              <a:rPr lang="en-US" smtClean="0">
                <a:solidFill>
                  <a:schemeClr val="bg1"/>
                </a:solidFill>
              </a:rPr>
              <a:pPr/>
              <a:t>8</a:t>
            </a:fld>
            <a:endParaRPr lang="en-US">
              <a:solidFill>
                <a:schemeClr val="bg1"/>
              </a:solidFill>
            </a:endParaRPr>
          </a:p>
        </p:txBody>
      </p:sp>
    </p:spTree>
    <p:extLst>
      <p:ext uri="{BB962C8B-B14F-4D97-AF65-F5344CB8AC3E}">
        <p14:creationId xmlns:p14="http://schemas.microsoft.com/office/powerpoint/2010/main" val="3234634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38F5D-F4C2-2DE5-597F-EB1489466608}"/>
              </a:ext>
            </a:extLst>
          </p:cNvPr>
          <p:cNvSpPr>
            <a:spLocks noGrp="1"/>
          </p:cNvSpPr>
          <p:nvPr>
            <p:ph type="title"/>
          </p:nvPr>
        </p:nvSpPr>
        <p:spPr>
          <a:xfrm>
            <a:off x="149313" y="53975"/>
            <a:ext cx="8842248" cy="857250"/>
          </a:xfrm>
        </p:spPr>
        <p:txBody>
          <a:bodyPr/>
          <a:lstStyle/>
          <a:p>
            <a:r>
              <a:rPr lang="en-US"/>
              <a:t>Average Global Temperature Increases</a:t>
            </a:r>
          </a:p>
        </p:txBody>
      </p:sp>
      <p:pic>
        <p:nvPicPr>
          <p:cNvPr id="14" name="Picture 4" descr="Bar chart showing rising global temperatures since 1880. Text at top: Last 9 years warmest on record.">
            <a:extLst>
              <a:ext uri="{FF2B5EF4-FFF2-40B4-BE49-F238E27FC236}">
                <a16:creationId xmlns:a16="http://schemas.microsoft.com/office/drawing/2014/main" id="{E1A6DA8B-AA94-0C3F-4978-DE18F09E7082}"/>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501332" y="1200150"/>
            <a:ext cx="8138160" cy="3390900"/>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12">
            <a:extLst>
              <a:ext uri="{FF2B5EF4-FFF2-40B4-BE49-F238E27FC236}">
                <a16:creationId xmlns:a16="http://schemas.microsoft.com/office/drawing/2014/main" id="{4A75E533-CAF4-9002-A0D9-9CC5278CC861}"/>
              </a:ext>
            </a:extLst>
          </p:cNvPr>
          <p:cNvSpPr>
            <a:spLocks noGrp="1"/>
          </p:cNvSpPr>
          <p:nvPr>
            <p:ph idx="12"/>
          </p:nvPr>
        </p:nvSpPr>
        <p:spPr>
          <a:xfrm>
            <a:off x="149313" y="4792204"/>
            <a:ext cx="8655572" cy="274638"/>
          </a:xfrm>
        </p:spPr>
        <p:txBody>
          <a:bodyPr/>
          <a:lstStyle/>
          <a:p>
            <a:r>
              <a:rPr lang="en-US"/>
              <a:t>Sources: NOAA Climate. (2023). Global average surface temperature in 2022 compared to the 1991–2020 average. Climate.gov. </a:t>
            </a:r>
            <a:r>
              <a:rPr lang="en-US">
                <a:hlinkClick r:id="rId4"/>
              </a:rPr>
              <a:t>https://www.climate.gov/media/15007</a:t>
            </a:r>
            <a:r>
              <a:rPr lang="en-US"/>
              <a:t>; </a:t>
            </a:r>
            <a:br>
              <a:rPr lang="en-US"/>
            </a:br>
            <a:r>
              <a:rPr lang="en-US"/>
              <a:t>Image is from NASA. (2020). Last 9 years warmest on record [Chart]. World of change: global temperatures. </a:t>
            </a:r>
            <a:r>
              <a:rPr lang="en-US" i="1"/>
              <a:t>NASA Earth Observatory.</a:t>
            </a:r>
            <a:r>
              <a:rPr lang="en-US"/>
              <a:t> </a:t>
            </a:r>
            <a:r>
              <a:rPr lang="en-US">
                <a:hlinkClick r:id="rId5"/>
              </a:rPr>
              <a:t>https://earthobservatory.nasa.gov/world-of-change/global-temperatures</a:t>
            </a:r>
            <a:endParaRPr lang="en-US"/>
          </a:p>
        </p:txBody>
      </p:sp>
      <p:sp>
        <p:nvSpPr>
          <p:cNvPr id="5" name="Slide Number Placeholder 4">
            <a:extLst>
              <a:ext uri="{FF2B5EF4-FFF2-40B4-BE49-F238E27FC236}">
                <a16:creationId xmlns:a16="http://schemas.microsoft.com/office/drawing/2014/main" id="{D64E445B-166A-7770-20B7-E0A1C5E1ACDB}"/>
              </a:ext>
            </a:extLst>
          </p:cNvPr>
          <p:cNvSpPr>
            <a:spLocks noGrp="1"/>
          </p:cNvSpPr>
          <p:nvPr>
            <p:ph type="sldNum" sz="quarter" idx="13"/>
          </p:nvPr>
        </p:nvSpPr>
        <p:spPr>
          <a:xfrm>
            <a:off x="8342334" y="4809744"/>
            <a:ext cx="649266" cy="274637"/>
          </a:xfrm>
        </p:spPr>
        <p:txBody>
          <a:bodyPr/>
          <a:lstStyle/>
          <a:p>
            <a:fld id="{8ABDC324-684B-9C44-A484-D2B69E2467CF}" type="slidenum">
              <a:rPr lang="en-US" smtClean="0"/>
              <a:pPr/>
              <a:t>9</a:t>
            </a:fld>
            <a:endParaRPr lang="en-US"/>
          </a:p>
        </p:txBody>
      </p:sp>
    </p:spTree>
    <p:extLst>
      <p:ext uri="{BB962C8B-B14F-4D97-AF65-F5344CB8AC3E}">
        <p14:creationId xmlns:p14="http://schemas.microsoft.com/office/powerpoint/2010/main" val="334248906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CLF-2025">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F-PPT-Template" id="{CB0E786D-CA99-AB4F-B1E6-03EE24C1809A}" vid="{1AF7B7C3-4199-B64B-86BE-BF1A43089D1D}"/>
    </a:ext>
  </a:extLst>
</a:theme>
</file>

<file path=ppt/theme/theme10.xml><?xml version="1.0" encoding="utf-8"?>
<a:theme xmlns:a="http://schemas.openxmlformats.org/drawingml/2006/main" name="NOTICE ONLY—NOT A LAYOUT">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F-PPT-Template" id="{CB0E786D-CA99-AB4F-B1E6-03EE24C1809A}" vid="{EE017DB7-F04D-8A4A-94AF-24A0BF13293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ections">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F-PPT-Template" id="{CB0E786D-CA99-AB4F-B1E6-03EE24C1809A}" vid="{960299FF-8A39-5A4A-90F2-E33807CB0F0E}"/>
    </a:ext>
  </a:extLst>
</a:theme>
</file>

<file path=ppt/theme/theme3.xml><?xml version="1.0" encoding="utf-8"?>
<a:theme xmlns:a="http://schemas.openxmlformats.org/drawingml/2006/main" name="One-liner">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F-PPT-Template" id="{CB0E786D-CA99-AB4F-B1E6-03EE24C1809A}" vid="{126FAEB5-4216-FA4D-8242-51003264E45A}"/>
    </a:ext>
  </a:extLst>
</a:theme>
</file>

<file path=ppt/theme/theme4.xml><?xml version="1.0" encoding="utf-8"?>
<a:theme xmlns:a="http://schemas.openxmlformats.org/drawingml/2006/main" name="One-liner blue">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F-PPT-Template" id="{CB0E786D-CA99-AB4F-B1E6-03EE24C1809A}" vid="{95D69388-A725-5445-96FE-53EC89E3857E}"/>
    </a:ext>
  </a:extLst>
</a:theme>
</file>

<file path=ppt/theme/theme5.xml><?xml version="1.0" encoding="utf-8"?>
<a:theme xmlns:a="http://schemas.openxmlformats.org/drawingml/2006/main" name="Copyright and acknowledgement Blue">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F-PPT-Template" id="{CB0E786D-CA99-AB4F-B1E6-03EE24C1809A}" vid="{84BEF530-B37E-E84E-A63A-D68F724B8670}"/>
    </a:ext>
  </a:extLst>
</a:theme>
</file>

<file path=ppt/theme/theme6.xml><?xml version="1.0" encoding="utf-8"?>
<a:theme xmlns:a="http://schemas.openxmlformats.org/drawingml/2006/main" name="Horizontal layouts">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F-PPT-Template" id="{CB0E786D-CA99-AB4F-B1E6-03EE24C1809A}" vid="{3776C8D0-5E6C-8643-A13F-75DA6E0BDD60}"/>
    </a:ext>
  </a:extLst>
</a:theme>
</file>

<file path=ppt/theme/theme7.xml><?xml version="1.0" encoding="utf-8"?>
<a:theme xmlns:a="http://schemas.openxmlformats.org/drawingml/2006/main" name="Vertical layouts">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F-PPT-Template" id="{CB0E786D-CA99-AB4F-B1E6-03EE24C1809A}" vid="{B08D6A25-47F9-ED4E-99C9-C39C36DD6D53}"/>
    </a:ext>
  </a:extLst>
</a:theme>
</file>

<file path=ppt/theme/theme8.xml><?xml version="1.0" encoding="utf-8"?>
<a:theme xmlns:a="http://schemas.openxmlformats.org/drawingml/2006/main" name="Vertical special layouts">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F-PPT-Template" id="{CB0E786D-CA99-AB4F-B1E6-03EE24C1809A}" vid="{29E35579-7B2B-364C-9820-E8E883C730CA}"/>
    </a:ext>
  </a:extLst>
</a:theme>
</file>

<file path=ppt/theme/theme9.xml><?xml version="1.0" encoding="utf-8"?>
<a:theme xmlns:a="http://schemas.openxmlformats.org/drawingml/2006/main" name="Horizontal special layouts">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F-PPT-Template" id="{CB0E786D-CA99-AB4F-B1E6-03EE24C1809A}" vid="{199C9597-5086-5340-B939-6AE3A545A99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1315bc68-3730-411f-b8de-e49a394b0b38">
      <UserInfo>
        <DisplayName/>
        <AccountId xsi:nil="true"/>
        <AccountType/>
      </UserInfo>
    </SharedWithUsers>
    <lcf76f155ced4ddcb4097134ff3c332f xmlns="55408d7d-ddd9-4a9d-a562-c6b9551b3adf">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89A5674CC2DFC44966DDA8F3B62D595" ma:contentTypeVersion="14" ma:contentTypeDescription="Create a new document." ma:contentTypeScope="" ma:versionID="20241defd0d5bc62311171f83cad5314">
  <xsd:schema xmlns:xsd="http://www.w3.org/2001/XMLSchema" xmlns:xs="http://www.w3.org/2001/XMLSchema" xmlns:p="http://schemas.microsoft.com/office/2006/metadata/properties" xmlns:ns2="55408d7d-ddd9-4a9d-a562-c6b9551b3adf" xmlns:ns3="1315bc68-3730-411f-b8de-e49a394b0b38" targetNamespace="http://schemas.microsoft.com/office/2006/metadata/properties" ma:root="true" ma:fieldsID="a709bb6f166f1d946af8fd374a4b1c50" ns2:_="" ns3:_="">
    <xsd:import namespace="55408d7d-ddd9-4a9d-a562-c6b9551b3adf"/>
    <xsd:import namespace="1315bc68-3730-411f-b8de-e49a394b0b3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lcf76f155ced4ddcb4097134ff3c332f" minOccurs="0"/>
                <xsd:element ref="ns2:MediaServiceDateTaken" minOccurs="0"/>
                <xsd:element ref="ns2:MediaServiceGenerationTime" minOccurs="0"/>
                <xsd:element ref="ns2:MediaServiceEventHashCode" minOccurs="0"/>
                <xsd:element ref="ns2:MediaServiceOCR" minOccurs="0"/>
                <xsd:element ref="ns2:MediaServiceBillingMetadata"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408d7d-ddd9-4a9d-a562-c6b9551b3a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f3f7c956-802a-45ac-b2ba-cc78506785fb"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BillingMetadata" ma:index="20" nillable="true" ma:displayName="MediaServiceBillingMetadata" ma:hidden="true" ma:internalName="MediaServiceBillingMetadata"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315bc68-3730-411f-b8de-e49a394b0b3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1329E54-733A-4202-B718-EC209013CAB9}">
  <ds:schemaRefs>
    <ds:schemaRef ds:uri="55408d7d-ddd9-4a9d-a562-c6b9551b3adf"/>
    <ds:schemaRef ds:uri="http://schemas.microsoft.com/office/2006/documentManagement/types"/>
    <ds:schemaRef ds:uri="http://www.w3.org/XML/1998/namespace"/>
    <ds:schemaRef ds:uri="http://purl.org/dc/dcmitype/"/>
    <ds:schemaRef ds:uri="1315bc68-3730-411f-b8de-e49a394b0b38"/>
    <ds:schemaRef ds:uri="http://schemas.openxmlformats.org/package/2006/metadata/core-properties"/>
    <ds:schemaRef ds:uri="http://schemas.microsoft.com/office/2006/metadata/properties"/>
    <ds:schemaRef ds:uri="http://purl.org/dc/elements/1.1/"/>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B82F1713-891C-4CC7-ABB0-F57B97188A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408d7d-ddd9-4a9d-a562-c6b9551b3adf"/>
    <ds:schemaRef ds:uri="1315bc68-3730-411f-b8de-e49a394b0b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955A95B-7B7B-4190-93E3-918D5603DEB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CLF-2025</Template>
  <TotalTime>1</TotalTime>
  <Words>18541</Words>
  <Application>Microsoft Macintosh PowerPoint</Application>
  <PresentationFormat>On-screen Show (16:9)</PresentationFormat>
  <Paragraphs>1054</Paragraphs>
  <Slides>73</Slides>
  <Notes>71</Notes>
  <HiddenSlides>0</HiddenSlides>
  <MMClips>0</MMClips>
  <ScaleCrop>false</ScaleCrop>
  <HeadingPairs>
    <vt:vector size="6" baseType="variant">
      <vt:variant>
        <vt:lpstr>Fonts Used</vt:lpstr>
      </vt:variant>
      <vt:variant>
        <vt:i4>25</vt:i4>
      </vt:variant>
      <vt:variant>
        <vt:lpstr>Theme</vt:lpstr>
      </vt:variant>
      <vt:variant>
        <vt:i4>10</vt:i4>
      </vt:variant>
      <vt:variant>
        <vt:lpstr>Slide Titles</vt:lpstr>
      </vt:variant>
      <vt:variant>
        <vt:i4>73</vt:i4>
      </vt:variant>
    </vt:vector>
  </HeadingPairs>
  <TitlesOfParts>
    <vt:vector size="108" baseType="lpstr">
      <vt:lpstr>ＭＳ Ｐゴシック</vt:lpstr>
      <vt:lpstr>Aptos</vt:lpstr>
      <vt:lpstr>Arial</vt:lpstr>
      <vt:lpstr>Bookman Old Style</vt:lpstr>
      <vt:lpstr>Calibri</vt:lpstr>
      <vt:lpstr>Cambria</vt:lpstr>
      <vt:lpstr>Cambria Math</vt:lpstr>
      <vt:lpstr>Georgia</vt:lpstr>
      <vt:lpstr>Google Sans</vt:lpstr>
      <vt:lpstr>Helvetica</vt:lpstr>
      <vt:lpstr>Helvetica Neue</vt:lpstr>
      <vt:lpstr>LL Circular Pro Bold Web</vt:lpstr>
      <vt:lpstr>Lucida Grande</vt:lpstr>
      <vt:lpstr>Montserrat</vt:lpstr>
      <vt:lpstr>Noto Sans Symbols</vt:lpstr>
      <vt:lpstr>Open Sans</vt:lpstr>
      <vt:lpstr>proxima-nova</vt:lpstr>
      <vt:lpstr>Roboto</vt:lpstr>
      <vt:lpstr>Segoe UI</vt:lpstr>
      <vt:lpstr>Source Sans Pro</vt:lpstr>
      <vt:lpstr>System Font Regular</vt:lpstr>
      <vt:lpstr>Tahoma</vt:lpstr>
      <vt:lpstr>Times New Roman</vt:lpstr>
      <vt:lpstr>Verdana</vt:lpstr>
      <vt:lpstr>Wingdings</vt:lpstr>
      <vt:lpstr>CLF-2025</vt:lpstr>
      <vt:lpstr>Sections</vt:lpstr>
      <vt:lpstr>One-liner</vt:lpstr>
      <vt:lpstr>One-liner blue</vt:lpstr>
      <vt:lpstr>Copyright and acknowledgement Blue</vt:lpstr>
      <vt:lpstr>Horizontal layouts</vt:lpstr>
      <vt:lpstr>Vertical layouts</vt:lpstr>
      <vt:lpstr>Vertical special layouts</vt:lpstr>
      <vt:lpstr>Horizontal special layouts</vt:lpstr>
      <vt:lpstr>NOTICE ONLY—NOT A LAYOUT</vt:lpstr>
      <vt:lpstr>Nourishing the Future: Sustainable Food Systems for Nutrition and Dietetic Students</vt:lpstr>
      <vt:lpstr>Food and Our Climate</vt:lpstr>
      <vt:lpstr>Four Modules</vt:lpstr>
      <vt:lpstr>The Johns Hopkins Center for a Livable Future</vt:lpstr>
      <vt:lpstr>Food + Planet</vt:lpstr>
      <vt:lpstr>Learning Objectives </vt:lpstr>
      <vt:lpstr>Section A: Primer on Climate Change</vt:lpstr>
      <vt:lpstr>The Greenhouse Effect</vt:lpstr>
      <vt:lpstr>Average Global Temperature Increases</vt:lpstr>
      <vt:lpstr>Trends in Global Temperature Changes</vt:lpstr>
      <vt:lpstr>Climate Mitigation Targets</vt:lpstr>
      <vt:lpstr>Greenhouse Gasses</vt:lpstr>
      <vt:lpstr>Greenhouse Gases and Climate Change</vt:lpstr>
      <vt:lpstr>Weather-Related Events Are Costly</vt:lpstr>
      <vt:lpstr>Section B: Food System Contributions  to Climate Change</vt:lpstr>
      <vt:lpstr>Global Greenhouse Gas Emissions from Food Production</vt:lpstr>
      <vt:lpstr>Global Food System Emissions </vt:lpstr>
      <vt:lpstr>Enteric Fermentation </vt:lpstr>
      <vt:lpstr>Manure</vt:lpstr>
      <vt:lpstr>Feed Crop Production</vt:lpstr>
      <vt:lpstr>Land Use Change (Deforestation)</vt:lpstr>
      <vt:lpstr>GHG Footprints of Food—1</vt:lpstr>
      <vt:lpstr>GHG Footprints of Food—2</vt:lpstr>
      <vt:lpstr>Global Temperature Rise from Food Demand Is Driven by Meat and Dairy</vt:lpstr>
      <vt:lpstr>Carbon Sequestration</vt:lpstr>
      <vt:lpstr>Section C: Climate Change Impacts  on Food Systems</vt:lpstr>
      <vt:lpstr>Effects of Climate Change on Food Systems</vt:lpstr>
      <vt:lpstr>Climate Change and Agricultural Productivity</vt:lpstr>
      <vt:lpstr>Projected Changes to Crop Yields Due to Climate Change</vt:lpstr>
      <vt:lpstr>Higher 〖"CO" 〗_2 Alters Nutrient Levels in Crops</vt:lpstr>
      <vt:lpstr>Pests and Pollinators</vt:lpstr>
      <vt:lpstr>Changes to Oceans and Aquatic Ecosystems</vt:lpstr>
      <vt:lpstr>Impacts of Climate Change on Human Health</vt:lpstr>
      <vt:lpstr>Climate Impacts and Health Outcomes</vt:lpstr>
      <vt:lpstr>Climate Impacts and People </vt:lpstr>
      <vt:lpstr>Discussion 1: Climate Change and Nutrition</vt:lpstr>
      <vt:lpstr>Section D: Reducing the Climate Footprint  of Food Systems</vt:lpstr>
      <vt:lpstr>Food, Agriculture, and Land Use</vt:lpstr>
      <vt:lpstr>Solutions: Reducing the Food System Contribution to Climate Change through Less Meat, Less Waste</vt:lpstr>
      <vt:lpstr>Strategies for a Healthy Climate</vt:lpstr>
      <vt:lpstr>Equity: Per Capita Meat Supply, by Country</vt:lpstr>
      <vt:lpstr>What Can High-Income Countries Do to Make Diets More Sustainable and Aligned With the Planetary Health Diet?—1</vt:lpstr>
      <vt:lpstr>1. Eat Less Meat and Dairy (for Most)</vt:lpstr>
      <vt:lpstr>What if We Choose Only Grass-Fed Beef?</vt:lpstr>
      <vt:lpstr>Global Agricultural Land Use</vt:lpstr>
      <vt:lpstr>Dairy: The Complexities</vt:lpstr>
      <vt:lpstr>Greenhouse Gas Emissions Associated with Dairy and Plant-Based Milk</vt:lpstr>
      <vt:lpstr>Comparison of Global Warming Potential (GWP) Values for Dairy and Dairy Substitutes</vt:lpstr>
      <vt:lpstr>What Can High-Income Countries Do to Make Diets More Sustainable and Aligned With the Planetary Health Diet?—2</vt:lpstr>
      <vt:lpstr>2. Consume More Whole Grains, Vegetables, Legumes ,and Nuts</vt:lpstr>
      <vt:lpstr>Plant-Based Proteins</vt:lpstr>
      <vt:lpstr>Nuts and Seeds</vt:lpstr>
      <vt:lpstr>“Alt Meats” and Plant-Based Meat Substitutes</vt:lpstr>
      <vt:lpstr>Comparison of Greenhouse Gas Emissions of “Alt” Proteins</vt:lpstr>
      <vt:lpstr>Discussion 2: An Optimal Diet Pattern</vt:lpstr>
      <vt:lpstr>Section E: Connecting With Consumers  to Shift Diets</vt:lpstr>
      <vt:lpstr>Food Choice Is Complex! Not Logical nor Linear</vt:lpstr>
      <vt:lpstr>Drivers of  Meat Consumption</vt:lpstr>
      <vt:lpstr>Reasons People Reduce Meat Intake</vt:lpstr>
      <vt:lpstr>Reasons People Do Not Reduce Meat Intake</vt:lpstr>
      <vt:lpstr>Approaches to Shifting to Plant-Forward Diets Vary</vt:lpstr>
      <vt:lpstr>Consumer Connections</vt:lpstr>
      <vt:lpstr>The Power of our Food Environment</vt:lpstr>
      <vt:lpstr>One Quick Slide on Policy as a Lever for Change!</vt:lpstr>
      <vt:lpstr>Gradual Change, Small Steps</vt:lpstr>
      <vt:lpstr>Understanding Consumption Changes</vt:lpstr>
      <vt:lpstr>Intervention Examples</vt:lpstr>
      <vt:lpstr>Study Overview</vt:lpstr>
      <vt:lpstr>Case Study 1</vt:lpstr>
      <vt:lpstr>Key Points: Food Systems and Climate</vt:lpstr>
      <vt:lpstr>Thank You!</vt:lpstr>
      <vt:lpstr>Practice and Resources Booklet</vt:lpstr>
      <vt:lpstr>About This Presentation</vt:lpstr>
    </vt:vector>
  </TitlesOfParts>
  <Manager>Johns Hopkins Bloomberg School of Public Health</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3 Food and Our Climate</dc:title>
  <dc:subject/>
  <dc:creator>BSPH CLF</dc:creator>
  <cp:keywords/>
  <dc:description>© Copyright 2025 Johns Hopkins University.
Produced by the Center for Teaching and Learning at the Johns Hopkins Bloomberg School of Public Health.
Attribution-NonCommercial-ShareAlike 4.0 International: https://creativecommons.org/licenses/by-nc-sa/4.0/deed.en
Template last revised on October 2, 2025.</dc:description>
  <cp:lastModifiedBy>Gupta, Ruchira</cp:lastModifiedBy>
  <cp:revision>3</cp:revision>
  <cp:lastPrinted>2015-12-30T15:17:52Z</cp:lastPrinted>
  <dcterms:created xsi:type="dcterms:W3CDTF">2025-10-21T20:28:29Z</dcterms:created>
  <dcterms:modified xsi:type="dcterms:W3CDTF">2026-02-09T17:38:31Z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403700.000000000</vt:lpwstr>
  </property>
  <property fmtid="{D5CDD505-2E9C-101B-9397-08002B2CF9AE}" pid="3" name="ContentTypeId">
    <vt:lpwstr>0x010100689A5674CC2DFC44966DDA8F3B62D595</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activity">
    <vt:lpwstr>{"FileActivityType":"11","FileActivityTimeStamp":"2026-01-21T17:01:08.907Z","FileActivityUsersOnPage":[{"DisplayName":"Carolyn Kowalski","Id":"ckowals6@jh.edu"},{"DisplayName":"Becky Ramsing","Id":"rramsin2@jh.edu"}],"FileActivityNavigationId":null}</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ies>
</file>